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ov" ContentType="video/quicktime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68"/>
  </p:notesMasterIdLst>
  <p:handoutMasterIdLst>
    <p:handoutMasterId r:id="rId169"/>
  </p:handoutMasterIdLst>
  <p:sldIdLst>
    <p:sldId id="2089" r:id="rId2"/>
    <p:sldId id="1394" r:id="rId3"/>
    <p:sldId id="1405" r:id="rId4"/>
    <p:sldId id="1893" r:id="rId5"/>
    <p:sldId id="1707" r:id="rId6"/>
    <p:sldId id="2499" r:id="rId7"/>
    <p:sldId id="780" r:id="rId8"/>
    <p:sldId id="2503" r:id="rId9"/>
    <p:sldId id="781" r:id="rId10"/>
    <p:sldId id="1884" r:id="rId11"/>
    <p:sldId id="1853" r:id="rId12"/>
    <p:sldId id="1880" r:id="rId13"/>
    <p:sldId id="2500" r:id="rId14"/>
    <p:sldId id="2501" r:id="rId15"/>
    <p:sldId id="2502" r:id="rId16"/>
    <p:sldId id="1890" r:id="rId17"/>
    <p:sldId id="1888" r:id="rId18"/>
    <p:sldId id="1889" r:id="rId19"/>
    <p:sldId id="1892" r:id="rId20"/>
    <p:sldId id="1891" r:id="rId21"/>
    <p:sldId id="2203" r:id="rId22"/>
    <p:sldId id="2207" r:id="rId23"/>
    <p:sldId id="2208" r:id="rId24"/>
    <p:sldId id="2210" r:id="rId25"/>
    <p:sldId id="2206" r:id="rId26"/>
    <p:sldId id="1895" r:id="rId27"/>
    <p:sldId id="2135" r:id="rId28"/>
    <p:sldId id="2136" r:id="rId29"/>
    <p:sldId id="2137" r:id="rId30"/>
    <p:sldId id="2139" r:id="rId31"/>
    <p:sldId id="2140" r:id="rId32"/>
    <p:sldId id="2141" r:id="rId33"/>
    <p:sldId id="2142" r:id="rId34"/>
    <p:sldId id="2143" r:id="rId35"/>
    <p:sldId id="2144" r:id="rId36"/>
    <p:sldId id="2145" r:id="rId37"/>
    <p:sldId id="2146" r:id="rId38"/>
    <p:sldId id="2147" r:id="rId39"/>
    <p:sldId id="2161" r:id="rId40"/>
    <p:sldId id="2198" r:id="rId41"/>
    <p:sldId id="2202" r:id="rId42"/>
    <p:sldId id="2156" r:id="rId43"/>
    <p:sldId id="2157" r:id="rId44"/>
    <p:sldId id="2158" r:id="rId45"/>
    <p:sldId id="2159" r:id="rId46"/>
    <p:sldId id="2169" r:id="rId47"/>
    <p:sldId id="1897" r:id="rId48"/>
    <p:sldId id="1736" r:id="rId49"/>
    <p:sldId id="1886" r:id="rId50"/>
    <p:sldId id="1887" r:id="rId51"/>
    <p:sldId id="2011" r:id="rId52"/>
    <p:sldId id="2389" r:id="rId53"/>
    <p:sldId id="1900" r:id="rId54"/>
    <p:sldId id="1901" r:id="rId55"/>
    <p:sldId id="1902" r:id="rId56"/>
    <p:sldId id="2277" r:id="rId57"/>
    <p:sldId id="2278" r:id="rId58"/>
    <p:sldId id="2504" r:id="rId59"/>
    <p:sldId id="1965" r:id="rId60"/>
    <p:sldId id="1905" r:id="rId61"/>
    <p:sldId id="1908" r:id="rId62"/>
    <p:sldId id="1906" r:id="rId63"/>
    <p:sldId id="1910" r:id="rId64"/>
    <p:sldId id="1912" r:id="rId65"/>
    <p:sldId id="1911" r:id="rId66"/>
    <p:sldId id="1913" r:id="rId67"/>
    <p:sldId id="2349" r:id="rId68"/>
    <p:sldId id="1915" r:id="rId69"/>
    <p:sldId id="2251" r:id="rId70"/>
    <p:sldId id="2279" r:id="rId71"/>
    <p:sldId id="2280" r:id="rId72"/>
    <p:sldId id="2281" r:id="rId73"/>
    <p:sldId id="2282" r:id="rId74"/>
    <p:sldId id="2492" r:id="rId75"/>
    <p:sldId id="2498" r:id="rId76"/>
    <p:sldId id="2283" r:id="rId77"/>
    <p:sldId id="2284" r:id="rId78"/>
    <p:sldId id="2285" r:id="rId79"/>
    <p:sldId id="2286" r:id="rId80"/>
    <p:sldId id="2287" r:id="rId81"/>
    <p:sldId id="2288" r:id="rId82"/>
    <p:sldId id="2289" r:id="rId83"/>
    <p:sldId id="2290" r:id="rId84"/>
    <p:sldId id="2291" r:id="rId85"/>
    <p:sldId id="2292" r:id="rId86"/>
    <p:sldId id="2293" r:id="rId87"/>
    <p:sldId id="2294" r:id="rId88"/>
    <p:sldId id="2295" r:id="rId89"/>
    <p:sldId id="2296" r:id="rId90"/>
    <p:sldId id="2297" r:id="rId91"/>
    <p:sldId id="2298" r:id="rId92"/>
    <p:sldId id="2299" r:id="rId93"/>
    <p:sldId id="2300" r:id="rId94"/>
    <p:sldId id="2301" r:id="rId95"/>
    <p:sldId id="2302" r:id="rId96"/>
    <p:sldId id="2392" r:id="rId97"/>
    <p:sldId id="2393" r:id="rId98"/>
    <p:sldId id="2394" r:id="rId99"/>
    <p:sldId id="2395" r:id="rId100"/>
    <p:sldId id="2396" r:id="rId101"/>
    <p:sldId id="2397" r:id="rId102"/>
    <p:sldId id="2398" r:id="rId103"/>
    <p:sldId id="2399" r:id="rId104"/>
    <p:sldId id="2400" r:id="rId105"/>
    <p:sldId id="2401" r:id="rId106"/>
    <p:sldId id="2402" r:id="rId107"/>
    <p:sldId id="2403" r:id="rId108"/>
    <p:sldId id="2404" r:id="rId109"/>
    <p:sldId id="2405" r:id="rId110"/>
    <p:sldId id="2406" r:id="rId111"/>
    <p:sldId id="2407" r:id="rId112"/>
    <p:sldId id="2408" r:id="rId113"/>
    <p:sldId id="2409" r:id="rId114"/>
    <p:sldId id="2410" r:id="rId115"/>
    <p:sldId id="2411" r:id="rId116"/>
    <p:sldId id="2412" r:id="rId117"/>
    <p:sldId id="2413" r:id="rId118"/>
    <p:sldId id="2414" r:id="rId119"/>
    <p:sldId id="2415" r:id="rId120"/>
    <p:sldId id="2416" r:id="rId121"/>
    <p:sldId id="2417" r:id="rId122"/>
    <p:sldId id="2418" r:id="rId123"/>
    <p:sldId id="2423" r:id="rId124"/>
    <p:sldId id="2424" r:id="rId125"/>
    <p:sldId id="2425" r:id="rId126"/>
    <p:sldId id="2426" r:id="rId127"/>
    <p:sldId id="2432" r:id="rId128"/>
    <p:sldId id="2433" r:id="rId129"/>
    <p:sldId id="2434" r:id="rId130"/>
    <p:sldId id="2435" r:id="rId131"/>
    <p:sldId id="2436" r:id="rId132"/>
    <p:sldId id="2437" r:id="rId133"/>
    <p:sldId id="2438" r:id="rId134"/>
    <p:sldId id="2439" r:id="rId135"/>
    <p:sldId id="2440" r:id="rId136"/>
    <p:sldId id="2441" r:id="rId137"/>
    <p:sldId id="2442" r:id="rId138"/>
    <p:sldId id="2443" r:id="rId139"/>
    <p:sldId id="2444" r:id="rId140"/>
    <p:sldId id="2494" r:id="rId141"/>
    <p:sldId id="2495" r:id="rId142"/>
    <p:sldId id="2493" r:id="rId143"/>
    <p:sldId id="2497" r:id="rId144"/>
    <p:sldId id="2496" r:id="rId145"/>
    <p:sldId id="2445" r:id="rId146"/>
    <p:sldId id="2446" r:id="rId147"/>
    <p:sldId id="2447" r:id="rId148"/>
    <p:sldId id="2448" r:id="rId149"/>
    <p:sldId id="2449" r:id="rId150"/>
    <p:sldId id="2450" r:id="rId151"/>
    <p:sldId id="2451" r:id="rId152"/>
    <p:sldId id="2452" r:id="rId153"/>
    <p:sldId id="2453" r:id="rId154"/>
    <p:sldId id="2464" r:id="rId155"/>
    <p:sldId id="2465" r:id="rId156"/>
    <p:sldId id="2466" r:id="rId157"/>
    <p:sldId id="2467" r:id="rId158"/>
    <p:sldId id="2468" r:id="rId159"/>
    <p:sldId id="2484" r:id="rId160"/>
    <p:sldId id="2327" r:id="rId161"/>
    <p:sldId id="2330" r:id="rId162"/>
    <p:sldId id="2182" r:id="rId163"/>
    <p:sldId id="2010" r:id="rId164"/>
    <p:sldId id="2183" r:id="rId165"/>
    <p:sldId id="1849" r:id="rId166"/>
    <p:sldId id="1850" r:id="rId16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000" b="1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000" b="1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000" b="1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000" b="1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C807D"/>
    <a:srgbClr val="669FB0"/>
    <a:srgbClr val="008C52"/>
    <a:srgbClr val="FDFFC8"/>
    <a:srgbClr val="F5FF45"/>
    <a:srgbClr val="000000"/>
    <a:srgbClr val="FFD8FE"/>
    <a:srgbClr val="AFCFF6"/>
    <a:srgbClr val="D9A3BC"/>
    <a:srgbClr val="2DA7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80" autoAdjust="0"/>
    <p:restoredTop sz="94318"/>
  </p:normalViewPr>
  <p:slideViewPr>
    <p:cSldViewPr>
      <p:cViewPr>
        <p:scale>
          <a:sx n="105" d="100"/>
          <a:sy n="105" d="100"/>
        </p:scale>
        <p:origin x="2016" y="-6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65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notesMaster" Target="notesMasters/notesMaster1.xml"/><Relationship Id="rId169" Type="http://schemas.openxmlformats.org/officeDocument/2006/relationships/handoutMaster" Target="handoutMasters/handoutMaster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70" Type="http://schemas.openxmlformats.org/officeDocument/2006/relationships/presProps" Target="presProps.xml"/><Relationship Id="rId171" Type="http://schemas.openxmlformats.org/officeDocument/2006/relationships/viewProps" Target="viewProps.xml"/><Relationship Id="rId172" Type="http://schemas.openxmlformats.org/officeDocument/2006/relationships/theme" Target="theme/theme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73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hangingPunct="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hangingPunct="0">
              <a:defRPr sz="1200"/>
            </a:lvl1pPr>
          </a:lstStyle>
          <a:p>
            <a:pPr>
              <a:defRPr/>
            </a:pPr>
            <a:fld id="{E3165C38-93E5-6C41-86E2-8B04BEADBDBC}" type="datetimeFigureOut">
              <a:rPr lang="en-US"/>
              <a:pPr>
                <a:defRPr/>
              </a:pPr>
              <a:t>7/9/18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hangingPunct="0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0" hangingPunct="0">
              <a:defRPr sz="1200"/>
            </a:lvl1pPr>
          </a:lstStyle>
          <a:p>
            <a:pPr>
              <a:defRPr/>
            </a:pPr>
            <a:fld id="{0FF93F96-F0FE-004F-8280-1F25BAAF62C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2950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gif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eg>
</file>

<file path=ppt/media/image9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6A8DAA9B-58AB-444C-AF38-71695EE076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1558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0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9.xml"/></Relationships>
</file>

<file path=ppt/notesSlides/_rels/notesSlide10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0.xml"/></Relationships>
</file>

<file path=ppt/notesSlides/_rels/notesSlide10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1.xml"/></Relationships>
</file>

<file path=ppt/notesSlides/_rels/notesSlide10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2.xml"/></Relationships>
</file>

<file path=ppt/notesSlides/_rels/notesSlide10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3.xml"/></Relationships>
</file>

<file path=ppt/notesSlides/_rels/notesSlide10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4.xml"/></Relationships>
</file>

<file path=ppt/notesSlides/_rels/notesSlide10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5.xml"/></Relationships>
</file>

<file path=ppt/notesSlides/_rels/notesSlide10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6.xml"/></Relationships>
</file>

<file path=ppt/notesSlides/_rels/notesSlide10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7.xml"/></Relationships>
</file>

<file path=ppt/notesSlides/_rels/notesSlide10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9.xml"/></Relationships>
</file>

<file path=ppt/notesSlides/_rels/notesSlide1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0.xml"/></Relationships>
</file>

<file path=ppt/notesSlides/_rels/notesSlide1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1.xml"/></Relationships>
</file>

<file path=ppt/notesSlides/_rels/notesSlide1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2.xml"/></Relationships>
</file>

<file path=ppt/notesSlides/_rels/notesSlide1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3.xml"/></Relationships>
</file>

<file path=ppt/notesSlides/_rels/notesSlide1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4.xml"/></Relationships>
</file>

<file path=ppt/notesSlides/_rels/notesSlide1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5.xml"/></Relationships>
</file>

<file path=ppt/notesSlides/_rels/notesSlide1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6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6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6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6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6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6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7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7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9.xml"/></Relationships>
</file>

<file path=ppt/notesSlides/_rels/notesSlide7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0.xml"/></Relationships>
</file>

<file path=ppt/notesSlides/_rels/notesSlide7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1.xml"/></Relationships>
</file>

<file path=ppt/notesSlides/_rels/notesSlide7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2.xml"/></Relationships>
</file>

<file path=ppt/notesSlides/_rels/notesSlide7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7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4.xml"/></Relationships>
</file>

<file path=ppt/notesSlides/_rels/notesSlide7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5.xml"/></Relationships>
</file>

<file path=ppt/notesSlides/_rels/notesSlide7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8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8.xml"/></Relationships>
</file>

<file path=ppt/notesSlides/_rels/notesSlide8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9.xml"/></Relationships>
</file>

<file path=ppt/notesSlides/_rels/notesSlide8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/Relationships>
</file>

<file path=ppt/notesSlides/_rels/notesSlide8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1.xml"/></Relationships>
</file>

<file path=ppt/notesSlides/_rels/notesSlide8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8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3.xml"/></Relationships>
</file>

<file path=ppt/notesSlides/_rels/notesSlide8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8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5.xml"/></Relationships>
</file>

<file path=ppt/notesSlides/_rels/notesSlide8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7.xml"/></Relationships>
</file>

<file path=ppt/notesSlides/_rels/notesSlide9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9.xml"/></Relationships>
</file>

<file path=ppt/notesSlides/_rels/notesSlide9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0.xml"/></Relationships>
</file>

<file path=ppt/notesSlides/_rels/notesSlide9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9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8.xml"/></Relationships>
</file>

<file path=ppt/notesSlides/_rels/notesSlide9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9.xml"/></Relationships>
</file>

<file path=ppt/notesSlides/_rels/notesSlide9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1.xml"/></Relationships>
</file>

<file path=ppt/notesSlides/_rels/notesSlide9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3.xml"/></Relationships>
</file>

<file path=ppt/notesSlides/_rels/notesSlide9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7.xml"/></Relationships>
</file>

<file path=ppt/notesSlides/_rels/notesSlide9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28E3C2DD-0A69-D546-AB22-1B970A377388}" type="slidenum">
              <a:rPr lang="en-US" sz="1200" b="0">
                <a:latin typeface="Arial" charset="0"/>
              </a:rPr>
              <a:pPr/>
              <a:t>1</a:t>
            </a:fld>
            <a:endParaRPr lang="en-US" sz="1200" b="0">
              <a:latin typeface="Arial" charset="0"/>
            </a:endParaRPr>
          </a:p>
        </p:txBody>
      </p:sp>
      <p:sp>
        <p:nvSpPr>
          <p:cNvPr id="414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9389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69001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AF3DF263-6C11-B34E-9B2B-04373A730EEE}" type="slidenum">
              <a:rPr lang="en-US" sz="1200" b="0">
                <a:latin typeface="Arial" charset="0"/>
              </a:rPr>
              <a:pPr/>
              <a:t>11</a:t>
            </a:fld>
            <a:endParaRPr lang="en-US" sz="1200" b="0">
              <a:latin typeface="Arial" charset="0"/>
            </a:endParaRPr>
          </a:p>
        </p:txBody>
      </p:sp>
      <p:sp>
        <p:nvSpPr>
          <p:cNvPr id="112845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744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787876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129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05990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130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21442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131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919664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132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687725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133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287813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134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41420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135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50173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136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706504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137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657403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138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8397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AF3DF263-6C11-B34E-9B2B-04373A730EEE}" type="slidenum">
              <a:rPr lang="en-US" sz="1200" b="0">
                <a:latin typeface="Arial" charset="0"/>
              </a:rPr>
              <a:pPr/>
              <a:t>12</a:t>
            </a:fld>
            <a:endParaRPr lang="en-US" sz="1200" b="0">
              <a:latin typeface="Arial" charset="0"/>
            </a:endParaRPr>
          </a:p>
        </p:txBody>
      </p:sp>
      <p:sp>
        <p:nvSpPr>
          <p:cNvPr id="112845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744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215775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139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68926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160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5419673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161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2864647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162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3117518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09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fld id="{02764A01-1ABC-794C-BD89-1E6B956E36EF}" type="slidenum">
              <a:rPr lang="en-US" sz="1200" b="0">
                <a:latin typeface="Arial" charset="0"/>
              </a:rPr>
              <a:pPr>
                <a:defRPr/>
              </a:pPr>
              <a:t>163</a:t>
            </a:fld>
            <a:endParaRPr lang="en-US" sz="1200" b="0">
              <a:latin typeface="Arial" charset="0"/>
            </a:endParaRPr>
          </a:p>
        </p:txBody>
      </p:sp>
      <p:sp>
        <p:nvSpPr>
          <p:cNvPr id="106701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061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80397542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09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fld id="{02764A01-1ABC-794C-BD89-1E6B956E36EF}" type="slidenum">
              <a:rPr lang="en-US" sz="1200" b="0">
                <a:latin typeface="Arial" charset="0"/>
              </a:rPr>
              <a:pPr>
                <a:defRPr/>
              </a:pPr>
              <a:t>164</a:t>
            </a:fld>
            <a:endParaRPr lang="en-US" sz="1200" b="0">
              <a:latin typeface="Arial" charset="0"/>
            </a:endParaRPr>
          </a:p>
        </p:txBody>
      </p:sp>
      <p:sp>
        <p:nvSpPr>
          <p:cNvPr id="106701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061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4351096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2291336-D679-7644-B9E3-26C3C0F3B08E}" type="slidenum">
              <a:rPr lang="en-US" sz="1200" b="0">
                <a:latin typeface="Arial" charset="0"/>
              </a:rPr>
              <a:pPr/>
              <a:t>165</a:t>
            </a:fld>
            <a:endParaRPr lang="en-US" sz="1200" b="0">
              <a:latin typeface="Arial" charset="0"/>
            </a:endParaRPr>
          </a:p>
        </p:txBody>
      </p:sp>
      <p:sp>
        <p:nvSpPr>
          <p:cNvPr id="106701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2659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214520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609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defRPr/>
            </a:pPr>
            <a:fld id="{02764A01-1ABC-794C-BD89-1E6B956E36EF}" type="slidenum">
              <a:rPr lang="en-US" sz="1200" b="0">
                <a:latin typeface="Arial" charset="0"/>
              </a:rPr>
              <a:pPr>
                <a:defRPr/>
              </a:pPr>
              <a:t>166</a:t>
            </a:fld>
            <a:endParaRPr lang="en-US" sz="1200" b="0">
              <a:latin typeface="Arial" charset="0"/>
            </a:endParaRPr>
          </a:p>
        </p:txBody>
      </p:sp>
      <p:sp>
        <p:nvSpPr>
          <p:cNvPr id="106701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061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91324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4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0C3D4965-7018-1243-AF29-D9AB081D9C2F}" type="slidenum">
              <a:rPr lang="en-US" sz="1200" b="0">
                <a:latin typeface="Arial" charset="0"/>
              </a:rPr>
              <a:pPr/>
              <a:t>13</a:t>
            </a:fld>
            <a:endParaRPr lang="en-US" sz="1200" b="0">
              <a:latin typeface="Arial" charset="0"/>
            </a:endParaRPr>
          </a:p>
        </p:txBody>
      </p:sp>
      <p:sp>
        <p:nvSpPr>
          <p:cNvPr id="11120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925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1624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14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9083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AF3DF263-6C11-B34E-9B2B-04373A730EEE}" type="slidenum">
              <a:rPr lang="en-US" sz="1200" b="0">
                <a:latin typeface="Arial" charset="0"/>
              </a:rPr>
              <a:pPr/>
              <a:t>16</a:t>
            </a:fld>
            <a:endParaRPr lang="en-US" sz="1200" b="0">
              <a:latin typeface="Arial" charset="0"/>
            </a:endParaRPr>
          </a:p>
        </p:txBody>
      </p:sp>
      <p:sp>
        <p:nvSpPr>
          <p:cNvPr id="1128450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744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81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17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710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18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347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19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2711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20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780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87050660-9FC1-044E-83B4-20450FCA5DC7}" type="slidenum">
              <a:rPr lang="en-US" sz="1200" b="0">
                <a:latin typeface="Arial" charset="0"/>
              </a:rPr>
              <a:pPr/>
              <a:t>21</a:t>
            </a:fld>
            <a:endParaRPr lang="en-US" sz="1200" b="0">
              <a:latin typeface="Arial" charset="0"/>
            </a:endParaRPr>
          </a:p>
        </p:txBody>
      </p:sp>
      <p:sp>
        <p:nvSpPr>
          <p:cNvPr id="15984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6474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28E3C2DD-0A69-D546-AB22-1B970A377388}" type="slidenum">
              <a:rPr lang="en-US" sz="1200" b="0">
                <a:latin typeface="Arial" charset="0"/>
              </a:rPr>
              <a:pPr/>
              <a:t>2</a:t>
            </a:fld>
            <a:endParaRPr lang="en-US" sz="1200" b="0">
              <a:latin typeface="Arial" charset="0"/>
            </a:endParaRPr>
          </a:p>
        </p:txBody>
      </p:sp>
      <p:sp>
        <p:nvSpPr>
          <p:cNvPr id="414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93891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290663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306" name="Rectangle 7"/>
          <p:cNvSpPr txBox="1">
            <a:spLocks noGrp="1" noChangeArrowheads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r"/>
            <a:fld id="{F633D532-8CB2-2640-A382-935061823298}" type="slidenum">
              <a:rPr lang="en-US" sz="1200" b="0">
                <a:latin typeface="Arial" charset="0"/>
              </a:rPr>
              <a:pPr algn="r"/>
              <a:t>22</a:t>
            </a:fld>
            <a:endParaRPr lang="en-US" sz="1200" b="0">
              <a:latin typeface="Arial" charset="0"/>
            </a:endParaRPr>
          </a:p>
        </p:txBody>
      </p:sp>
      <p:sp>
        <p:nvSpPr>
          <p:cNvPr id="1499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543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432704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2265EA8A-7ABA-1C45-AF96-958078258AF3}" type="slidenum">
              <a:rPr lang="en-US" sz="1200" b="0">
                <a:latin typeface="Arial" charset="0"/>
              </a:rPr>
              <a:pPr/>
              <a:t>23</a:t>
            </a:fld>
            <a:endParaRPr lang="en-US" sz="1200" b="0">
              <a:latin typeface="Arial" charset="0"/>
            </a:endParaRPr>
          </a:p>
        </p:txBody>
      </p:sp>
      <p:sp>
        <p:nvSpPr>
          <p:cNvPr id="1837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54464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2265EA8A-7ABA-1C45-AF96-958078258AF3}" type="slidenum">
              <a:rPr lang="en-US" sz="1200" b="0">
                <a:latin typeface="Arial" charset="0"/>
              </a:rPr>
              <a:pPr/>
              <a:t>24</a:t>
            </a:fld>
            <a:endParaRPr lang="en-US" sz="1200" b="0">
              <a:latin typeface="Arial" charset="0"/>
            </a:endParaRPr>
          </a:p>
        </p:txBody>
      </p:sp>
      <p:sp>
        <p:nvSpPr>
          <p:cNvPr id="1837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047352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2265EA8A-7ABA-1C45-AF96-958078258AF3}" type="slidenum">
              <a:rPr lang="en-US" sz="1200" b="0">
                <a:latin typeface="Arial" charset="0"/>
              </a:rPr>
              <a:pPr/>
              <a:t>25</a:t>
            </a:fld>
            <a:endParaRPr lang="en-US" sz="1200" b="0">
              <a:latin typeface="Arial" charset="0"/>
            </a:endParaRPr>
          </a:p>
        </p:txBody>
      </p:sp>
      <p:sp>
        <p:nvSpPr>
          <p:cNvPr id="1837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1707932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26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3160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27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1900112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28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2570354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29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614620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30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670794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31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122633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4E9CB0A0-2071-5245-A3C8-4CEB6BE51C17}" type="slidenum">
              <a:rPr lang="en-US" sz="1200" b="0">
                <a:latin typeface="Arial" charset="0"/>
              </a:rPr>
              <a:pPr/>
              <a:t>3</a:t>
            </a:fld>
            <a:endParaRPr lang="en-US" sz="1200" b="0">
              <a:latin typeface="Arial" charset="0"/>
            </a:endParaRPr>
          </a:p>
        </p:txBody>
      </p:sp>
      <p:sp>
        <p:nvSpPr>
          <p:cNvPr id="782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9696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366666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32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9477275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33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580578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34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2922405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35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8437147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36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8866259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37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9154491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38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9363486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39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170046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40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6928127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41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588844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4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21894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42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4941384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43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7954382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44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7640745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45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8618347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6626B37-E080-114A-9B88-C4EAA1F09010}" type="slidenum">
              <a:rPr lang="en-US" sz="1200" b="0">
                <a:latin typeface="Arial" charset="0"/>
              </a:rPr>
              <a:pPr/>
              <a:t>46</a:t>
            </a:fld>
            <a:endParaRPr lang="en-US" sz="1200" b="0">
              <a:latin typeface="Arial" charset="0"/>
            </a:endParaRPr>
          </a:p>
        </p:txBody>
      </p:sp>
      <p:sp>
        <p:nvSpPr>
          <p:cNvPr id="5109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47814192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47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5455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48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0790243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49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845006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50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146808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51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6444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A7C901A7-19E5-9D4E-B63F-8E4C2275DB9D}" type="slidenum">
              <a:rPr lang="en-US" sz="1200" b="0">
                <a:latin typeface="Arial" charset="0"/>
              </a:rPr>
              <a:pPr/>
              <a:t>5</a:t>
            </a:fld>
            <a:endParaRPr lang="en-US" sz="1200" b="0">
              <a:latin typeface="Arial" charset="0"/>
            </a:endParaRPr>
          </a:p>
        </p:txBody>
      </p:sp>
      <p:sp>
        <p:nvSpPr>
          <p:cNvPr id="26419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515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1155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BDD037A-7AE6-4A42-94E9-FF329DC3AB9A}" type="slidenum">
              <a:rPr lang="en-US" sz="1200" b="0">
                <a:latin typeface="Arial" charset="0"/>
              </a:rPr>
              <a:pPr/>
              <a:t>52</a:t>
            </a:fld>
            <a:endParaRPr lang="en-US" sz="1200" b="0">
              <a:latin typeface="Arial" charset="0"/>
            </a:endParaRPr>
          </a:p>
        </p:txBody>
      </p:sp>
      <p:sp>
        <p:nvSpPr>
          <p:cNvPr id="1855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17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11359824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53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3607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54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97365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55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35438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59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7257450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60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19112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61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280372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62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485313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63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4392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64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89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014BB373-EC92-4C45-BBFB-B9ADB9016B38}" type="slidenum">
              <a:rPr lang="en-US" sz="1200" b="0">
                <a:latin typeface="Arial" charset="0"/>
              </a:rPr>
              <a:pPr/>
              <a:t>7</a:t>
            </a:fld>
            <a:endParaRPr lang="en-US" sz="1200" b="0">
              <a:latin typeface="Arial" charset="0"/>
            </a:endParaRPr>
          </a:p>
        </p:txBody>
      </p:sp>
      <p:sp>
        <p:nvSpPr>
          <p:cNvPr id="1114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027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90963953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65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28429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66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128614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67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510021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68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855818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69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432926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70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83379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71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598996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72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69111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75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66124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76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79737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014BB373-EC92-4C45-BBFB-B9ADB9016B38}" type="slidenum">
              <a:rPr lang="en-US" sz="1200" b="0">
                <a:latin typeface="Arial" charset="0"/>
              </a:rPr>
              <a:pPr/>
              <a:t>8</a:t>
            </a:fld>
            <a:endParaRPr lang="en-US" sz="1200" b="0">
              <a:latin typeface="Arial" charset="0"/>
            </a:endParaRPr>
          </a:p>
        </p:txBody>
      </p:sp>
      <p:sp>
        <p:nvSpPr>
          <p:cNvPr id="11141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027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8390808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77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2126259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78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368741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79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027706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80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598447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81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000580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82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13751485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83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74114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84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634083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85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85420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86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31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B8B4CE-A578-3C43-991C-1770FD24136D}" type="slidenum">
              <a:rPr lang="en-US" sz="1200" b="0">
                <a:latin typeface="Arial" charset="0"/>
              </a:rPr>
              <a:pPr/>
              <a:t>9</a:t>
            </a:fld>
            <a:endParaRPr lang="en-US" sz="1200" b="0">
              <a:latin typeface="Arial" charset="0"/>
            </a:endParaRPr>
          </a:p>
        </p:txBody>
      </p:sp>
      <p:sp>
        <p:nvSpPr>
          <p:cNvPr id="1116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1299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5615366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87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6293303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88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1366574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89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370723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90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9994688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91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2830795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92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485466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93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4802224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94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54771540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95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4256084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96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3914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B8B4CE-A578-3C43-991C-1770FD24136D}" type="slidenum">
              <a:rPr lang="en-US" sz="1200" b="0">
                <a:latin typeface="Arial" charset="0"/>
              </a:rPr>
              <a:pPr/>
              <a:t>10</a:t>
            </a:fld>
            <a:endParaRPr lang="en-US" sz="1200" b="0">
              <a:latin typeface="Arial" charset="0"/>
            </a:endParaRPr>
          </a:p>
        </p:txBody>
      </p:sp>
      <p:sp>
        <p:nvSpPr>
          <p:cNvPr id="11161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11299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13017829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97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4880870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B352D-2C00-224E-9095-4E556A17F5C4}" type="slidenum">
              <a:rPr lang="en-US" smtClean="0"/>
              <a:t>99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811752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1B352D-2C00-224E-9095-4E556A17F5C4}" type="slidenum">
              <a:rPr lang="en-US" smtClean="0"/>
              <a:t>100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811752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107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98263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118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0079150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7F6D75E-DD14-BB41-9276-DB360BA3D978}" type="slidenum">
              <a:rPr lang="en-US"/>
              <a:pPr>
                <a:defRPr/>
              </a:pPr>
              <a:t>119</a:t>
            </a:fld>
            <a:endParaRPr lang="en-US"/>
          </a:p>
        </p:txBody>
      </p:sp>
      <p:sp>
        <p:nvSpPr>
          <p:cNvPr id="112640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12640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7846093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D460E63B-EDF7-D546-A533-C609A85BE3B7}" type="slidenum">
              <a:rPr lang="en-US" sz="1200" b="0">
                <a:latin typeface="Arial" charset="0"/>
              </a:rPr>
              <a:pPr/>
              <a:t>121</a:t>
            </a:fld>
            <a:endParaRPr lang="en-US" sz="1200" b="0">
              <a:latin typeface="Arial" charset="0"/>
            </a:endParaRPr>
          </a:p>
        </p:txBody>
      </p:sp>
      <p:sp>
        <p:nvSpPr>
          <p:cNvPr id="419842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4131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9227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FBDD037A-7AE6-4A42-94E9-FF329DC3AB9A}" type="slidenum">
              <a:rPr lang="en-US" sz="1200" b="0">
                <a:latin typeface="Arial" charset="0"/>
              </a:rPr>
              <a:pPr/>
              <a:t>123</a:t>
            </a:fld>
            <a:endParaRPr lang="en-US" sz="1200" b="0">
              <a:latin typeface="Arial" charset="0"/>
            </a:endParaRPr>
          </a:p>
        </p:txBody>
      </p:sp>
      <p:sp>
        <p:nvSpPr>
          <p:cNvPr id="1855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1795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1" hangingPunct="1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534681149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127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492195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fld id="{127FCC17-1249-E047-8BA0-A44A70A7CD65}" type="slidenum">
              <a:rPr lang="en-US" sz="1200" b="0">
                <a:latin typeface="Arial" charset="0"/>
              </a:rPr>
              <a:pPr/>
              <a:t>128</a:t>
            </a:fld>
            <a:endParaRPr lang="en-US" sz="1200" b="0">
              <a:latin typeface="Arial" charset="0"/>
            </a:endParaRPr>
          </a:p>
        </p:txBody>
      </p:sp>
      <p:sp>
        <p:nvSpPr>
          <p:cNvPr id="458754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  <a:extLs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2083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44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05ED72-A91A-A546-99DF-A58719AF1F3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57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3A152D-091A-E243-8923-4E7FCF4BF02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607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569B67-1B71-7C4A-AA74-91B8B68023D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29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09600"/>
            <a:ext cx="7772400" cy="1143000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C76953-2FD2-E640-8341-3AAFB9C4C89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93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281DA82-2C71-764D-9C08-83EE3C862D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092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6B1B451-846A-9640-8963-EA1D48607E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74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BB5E83-08C4-714E-AE01-62389724504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864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71B8E1-0F6E-7446-877C-9CFF443564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526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3934031-8EE0-2D4A-ACDE-6F3E3828C84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45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C1818A-B46E-1141-925C-021AE94FCE6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077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3768BC5-2BEB-4D4D-B5AF-4D9489B7B5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29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A2ED59-A812-1F4B-A47B-1EF295ED280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454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400" b="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defRPr sz="1400" b="0">
                <a:latin typeface="+mn-lt"/>
              </a:defRPr>
            </a:lvl1pPr>
          </a:lstStyle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400" b="0">
                <a:latin typeface="+mn-lt"/>
              </a:defRPr>
            </a:lvl1pPr>
          </a:lstStyle>
          <a:p>
            <a:pPr>
              <a:defRPr/>
            </a:pPr>
            <a:fld id="{CE0B87B0-C6BB-084A-AD37-DE9998C39B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2.xml"/><Relationship Id="rId3" Type="http://schemas.openxmlformats.org/officeDocument/2006/relationships/image" Target="../media/image11.pn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4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5.xml"/><Relationship Id="rId3" Type="http://schemas.openxmlformats.org/officeDocument/2006/relationships/slide" Target="slide16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slide" Target="slide160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8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9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3.xml"/><Relationship Id="rId3" Type="http://schemas.openxmlformats.org/officeDocument/2006/relationships/slide" Target="slide160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5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8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9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160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160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slide" Target="slide160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1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9.jpeg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5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6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0.xml"/><Relationship Id="rId5" Type="http://schemas.openxmlformats.org/officeDocument/2006/relationships/image" Target="../media/image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8.jpe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9.jpe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6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0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5.xml"/><Relationship Id="rId3" Type="http://schemas.openxmlformats.org/officeDocument/2006/relationships/image" Target="../media/image10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8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9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0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3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4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6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8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9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3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6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8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9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0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1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99" name="Text Box 3"/>
          <p:cNvSpPr txBox="1">
            <a:spLocks noChangeArrowheads="1"/>
          </p:cNvSpPr>
          <p:nvPr/>
        </p:nvSpPr>
        <p:spPr bwMode="auto">
          <a:xfrm>
            <a:off x="2787298" y="4689475"/>
            <a:ext cx="3613890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3200" b="0" dirty="0" smtClean="0">
                <a:solidFill>
                  <a:srgbClr val="009900"/>
                </a:solidFill>
                <a:latin typeface="Calibri"/>
                <a:cs typeface="Calibri"/>
              </a:rPr>
              <a:t>P. Flocchini</a:t>
            </a:r>
          </a:p>
          <a:p>
            <a:pPr algn="ctr">
              <a:defRPr/>
            </a:pPr>
            <a:r>
              <a:rPr lang="en-US" sz="3200" b="0" dirty="0" smtClean="0">
                <a:solidFill>
                  <a:srgbClr val="009900"/>
                </a:solidFill>
                <a:latin typeface="Calibri"/>
                <a:cs typeface="Calibri"/>
              </a:rPr>
              <a:t>University of Ottawa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413700" name="Line 4"/>
          <p:cNvSpPr>
            <a:spLocks noChangeShapeType="1"/>
          </p:cNvSpPr>
          <p:nvPr/>
        </p:nvSpPr>
        <p:spPr bwMode="auto">
          <a:xfrm>
            <a:off x="1187624" y="3140968"/>
            <a:ext cx="6477000" cy="0"/>
          </a:xfrm>
          <a:prstGeom prst="line">
            <a:avLst/>
          </a:prstGeom>
          <a:noFill/>
          <a:ln w="508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691092" y="1484784"/>
            <a:ext cx="73934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0" dirty="0" smtClean="0">
                <a:solidFill>
                  <a:srgbClr val="800000"/>
                </a:solidFill>
                <a:latin typeface="Calibri"/>
                <a:cs typeface="Calibri"/>
              </a:rPr>
              <a:t>Decentralized Computations by </a:t>
            </a:r>
          </a:p>
          <a:p>
            <a:pPr algn="ctr"/>
            <a:r>
              <a:rPr lang="en-US" sz="3600" b="0" dirty="0" smtClean="0">
                <a:solidFill>
                  <a:srgbClr val="800000"/>
                </a:solidFill>
                <a:latin typeface="Calibri"/>
                <a:cs typeface="Calibri"/>
              </a:rPr>
              <a:t>Mobile Agents in Time-Varying Graphs </a:t>
            </a:r>
            <a:endParaRPr lang="en-US" sz="3600" b="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580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>
            <a:stCxn id="35" idx="7"/>
            <a:endCxn id="1115143" idx="2"/>
          </p:cNvCxnSpPr>
          <p:nvPr/>
        </p:nvCxnSpPr>
        <p:spPr bwMode="auto">
          <a:xfrm flipV="1">
            <a:off x="5307617" y="4222899"/>
            <a:ext cx="416511" cy="218322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15141" name="Freeform 5"/>
          <p:cNvSpPr>
            <a:spLocks/>
          </p:cNvSpPr>
          <p:nvPr/>
        </p:nvSpPr>
        <p:spPr bwMode="auto">
          <a:xfrm>
            <a:off x="3048000" y="2895600"/>
            <a:ext cx="4038600" cy="2971800"/>
          </a:xfrm>
          <a:custGeom>
            <a:avLst/>
            <a:gdLst>
              <a:gd name="T0" fmla="*/ 0 w 2544"/>
              <a:gd name="T1" fmla="*/ 432 h 1872"/>
              <a:gd name="T2" fmla="*/ 0 w 2544"/>
              <a:gd name="T3" fmla="*/ 1104 h 1872"/>
              <a:gd name="T4" fmla="*/ 576 w 2544"/>
              <a:gd name="T5" fmla="*/ 1872 h 1872"/>
              <a:gd name="T6" fmla="*/ 2304 w 2544"/>
              <a:gd name="T7" fmla="*/ 1728 h 1872"/>
              <a:gd name="T8" fmla="*/ 2544 w 2544"/>
              <a:gd name="T9" fmla="*/ 624 h 1872"/>
              <a:gd name="T10" fmla="*/ 1776 w 2544"/>
              <a:gd name="T11" fmla="*/ 48 h 1872"/>
              <a:gd name="T12" fmla="*/ 624 w 2544"/>
              <a:gd name="T13" fmla="*/ 0 h 1872"/>
              <a:gd name="T14" fmla="*/ 0 w 2544"/>
              <a:gd name="T15" fmla="*/ 432 h 1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44" h="1872">
                <a:moveTo>
                  <a:pt x="0" y="432"/>
                </a:moveTo>
                <a:lnTo>
                  <a:pt x="0" y="1104"/>
                </a:lnTo>
                <a:lnTo>
                  <a:pt x="576" y="1872"/>
                </a:lnTo>
                <a:lnTo>
                  <a:pt x="2304" y="1728"/>
                </a:lnTo>
                <a:lnTo>
                  <a:pt x="2544" y="624"/>
                </a:lnTo>
                <a:lnTo>
                  <a:pt x="1776" y="48"/>
                </a:lnTo>
                <a:lnTo>
                  <a:pt x="624" y="0"/>
                </a:lnTo>
                <a:lnTo>
                  <a:pt x="0" y="432"/>
                </a:lnTo>
                <a:close/>
              </a:path>
            </a:pathLst>
          </a:custGeom>
          <a:noFill/>
          <a:ln w="25400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5143" name="Oval 7"/>
          <p:cNvSpPr>
            <a:spLocks noChangeArrowheads="1"/>
          </p:cNvSpPr>
          <p:nvPr/>
        </p:nvSpPr>
        <p:spPr bwMode="auto">
          <a:xfrm>
            <a:off x="5724128" y="4149080"/>
            <a:ext cx="147638" cy="14763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20487" name="Group 8"/>
          <p:cNvGrpSpPr>
            <a:grpSpLocks/>
          </p:cNvGrpSpPr>
          <p:nvPr/>
        </p:nvGrpSpPr>
        <p:grpSpPr bwMode="auto">
          <a:xfrm>
            <a:off x="5868144" y="3717032"/>
            <a:ext cx="152400" cy="457200"/>
            <a:chOff x="4128" y="1365"/>
            <a:chExt cx="96" cy="288"/>
          </a:xfrm>
        </p:grpSpPr>
        <p:sp>
          <p:nvSpPr>
            <p:cNvPr id="1115145" name="Oval 9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46" name="Rectangle 10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47" name="Line 11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48" name="Line 12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0488" name="Group 13"/>
          <p:cNvGrpSpPr>
            <a:grpSpLocks/>
          </p:cNvGrpSpPr>
          <p:nvPr/>
        </p:nvGrpSpPr>
        <p:grpSpPr bwMode="auto">
          <a:xfrm>
            <a:off x="4932040" y="4437112"/>
            <a:ext cx="152400" cy="457200"/>
            <a:chOff x="4128" y="1365"/>
            <a:chExt cx="96" cy="288"/>
          </a:xfrm>
        </p:grpSpPr>
        <p:sp>
          <p:nvSpPr>
            <p:cNvPr id="1115150" name="Oval 1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1" name="Rectangle 1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2" name="Line 1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3" name="Line 1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0489" name="Group 18"/>
          <p:cNvGrpSpPr>
            <a:grpSpLocks/>
          </p:cNvGrpSpPr>
          <p:nvPr/>
        </p:nvGrpSpPr>
        <p:grpSpPr bwMode="auto">
          <a:xfrm>
            <a:off x="4860032" y="3933056"/>
            <a:ext cx="152400" cy="457200"/>
            <a:chOff x="4128" y="1365"/>
            <a:chExt cx="96" cy="288"/>
          </a:xfrm>
        </p:grpSpPr>
        <p:sp>
          <p:nvSpPr>
            <p:cNvPr id="1115155" name="Oval 19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6" name="Rectangle 20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7" name="Line 21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8" name="Line 22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0490" name="Group 23"/>
          <p:cNvGrpSpPr>
            <a:grpSpLocks/>
          </p:cNvGrpSpPr>
          <p:nvPr/>
        </p:nvGrpSpPr>
        <p:grpSpPr bwMode="auto">
          <a:xfrm>
            <a:off x="5940152" y="4149080"/>
            <a:ext cx="152400" cy="457200"/>
            <a:chOff x="4128" y="1365"/>
            <a:chExt cx="96" cy="288"/>
          </a:xfrm>
        </p:grpSpPr>
        <p:sp>
          <p:nvSpPr>
            <p:cNvPr id="1115160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61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62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63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29" name="Line 2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0" name="Text Box 3"/>
          <p:cNvSpPr txBox="1">
            <a:spLocks noChangeArrowheads="1"/>
          </p:cNvSpPr>
          <p:nvPr/>
        </p:nvSpPr>
        <p:spPr bwMode="auto">
          <a:xfrm>
            <a:off x="323528" y="457200"/>
            <a:ext cx="236119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rgbClr val="CC0000"/>
                </a:solidFill>
                <a:latin typeface="Calibri"/>
                <a:cs typeface="Calibri"/>
              </a:rPr>
              <a:t>Tasks / Problems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  <p:sp>
        <p:nvSpPr>
          <p:cNvPr id="31" name="Text Box 4"/>
          <p:cNvSpPr txBox="1">
            <a:spLocks noChangeArrowheads="1"/>
          </p:cNvSpPr>
          <p:nvPr/>
        </p:nvSpPr>
        <p:spPr bwMode="auto">
          <a:xfrm>
            <a:off x="323528" y="1828800"/>
            <a:ext cx="175585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>
                <a:solidFill>
                  <a:srgbClr val="009900"/>
                </a:solidFill>
                <a:latin typeface="Calibri"/>
                <a:cs typeface="Calibri"/>
              </a:rPr>
              <a:t>RendezVous</a:t>
            </a:r>
            <a:endParaRPr lang="en-US" sz="2400" b="0">
              <a:latin typeface="Calibri"/>
              <a:cs typeface="Calibri"/>
            </a:endParaRPr>
          </a:p>
        </p:txBody>
      </p:sp>
      <p:sp>
        <p:nvSpPr>
          <p:cNvPr id="32" name="Text Box 11"/>
          <p:cNvSpPr txBox="1">
            <a:spLocks noChangeArrowheads="1"/>
          </p:cNvSpPr>
          <p:nvPr/>
        </p:nvSpPr>
        <p:spPr bwMode="auto">
          <a:xfrm>
            <a:off x="323528" y="2514600"/>
            <a:ext cx="145559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>
                <a:solidFill>
                  <a:schemeClr val="accent2"/>
                </a:solidFill>
                <a:latin typeface="Calibri"/>
                <a:cs typeface="Calibri"/>
              </a:rPr>
              <a:t>Gathering</a:t>
            </a:r>
            <a:endParaRPr lang="en-US" sz="2400" b="0">
              <a:latin typeface="Calibri"/>
              <a:cs typeface="Calibri"/>
            </a:endParaRPr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755576" y="3140968"/>
            <a:ext cx="99844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 smtClean="0">
                <a:solidFill>
                  <a:schemeClr val="accent2"/>
                </a:solidFill>
                <a:latin typeface="Calibri"/>
                <a:cs typeface="Calibri"/>
              </a:rPr>
              <a:t>- strict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35" name="Oval 7"/>
          <p:cNvSpPr>
            <a:spLocks noChangeArrowheads="1"/>
          </p:cNvSpPr>
          <p:nvPr/>
        </p:nvSpPr>
        <p:spPr bwMode="auto">
          <a:xfrm>
            <a:off x="5181600" y="4419600"/>
            <a:ext cx="147638" cy="14763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36" name="Group 18"/>
          <p:cNvGrpSpPr>
            <a:grpSpLocks/>
          </p:cNvGrpSpPr>
          <p:nvPr/>
        </p:nvGrpSpPr>
        <p:grpSpPr bwMode="auto">
          <a:xfrm>
            <a:off x="5012432" y="4085456"/>
            <a:ext cx="152400" cy="457200"/>
            <a:chOff x="4128" y="1365"/>
            <a:chExt cx="96" cy="288"/>
          </a:xfrm>
        </p:grpSpPr>
        <p:sp>
          <p:nvSpPr>
            <p:cNvPr id="37" name="Oval 19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Rectangle 20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21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22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41" name="Text Box 11"/>
          <p:cNvSpPr txBox="1">
            <a:spLocks noChangeArrowheads="1"/>
          </p:cNvSpPr>
          <p:nvPr/>
        </p:nvSpPr>
        <p:spPr bwMode="auto">
          <a:xfrm>
            <a:off x="827584" y="3861048"/>
            <a:ext cx="92991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 smtClean="0">
                <a:solidFill>
                  <a:schemeClr val="accent2"/>
                </a:solidFill>
                <a:latin typeface="Calibri"/>
                <a:cs typeface="Calibri"/>
              </a:rPr>
              <a:t>- near</a:t>
            </a:r>
            <a:endParaRPr lang="en-US" sz="2400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63633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2420888"/>
            <a:ext cx="8778515" cy="83099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b="1" dirty="0">
                <a:latin typeface="Calibri"/>
                <a:cs typeface="Calibri"/>
              </a:rPr>
              <a:t>P: </a:t>
            </a:r>
            <a:r>
              <a:rPr lang="en-US" sz="2400" b="0" dirty="0">
                <a:latin typeface="Calibri"/>
                <a:cs typeface="Calibri"/>
              </a:rPr>
              <a:t> last time I met someone new  going  in my direction was less than </a:t>
            </a:r>
          </a:p>
          <a:p>
            <a:r>
              <a:rPr lang="en-US" sz="2400" b="0" dirty="0">
                <a:latin typeface="Calibri"/>
                <a:cs typeface="Calibri"/>
              </a:rPr>
              <a:t> 3</a:t>
            </a:r>
            <a:r>
              <a:rPr lang="en-US" sz="2400" dirty="0">
                <a:latin typeface="Calibri"/>
                <a:cs typeface="Calibri"/>
              </a:rPr>
              <a:t>n  </a:t>
            </a:r>
            <a:r>
              <a:rPr lang="en-US" sz="2400" b="0" dirty="0">
                <a:latin typeface="Calibri"/>
                <a:cs typeface="Calibri"/>
              </a:rPr>
              <a:t> rounds ago; since then I  traversed less than </a:t>
            </a:r>
            <a:r>
              <a:rPr lang="en-US" sz="2400" dirty="0">
                <a:latin typeface="Calibri"/>
                <a:cs typeface="Calibri"/>
              </a:rPr>
              <a:t>n</a:t>
            </a:r>
            <a:r>
              <a:rPr lang="en-US" sz="2400" b="0" dirty="0">
                <a:latin typeface="Calibri"/>
                <a:cs typeface="Calibri"/>
              </a:rPr>
              <a:t> links.</a:t>
            </a:r>
          </a:p>
        </p:txBody>
      </p:sp>
      <p:grpSp>
        <p:nvGrpSpPr>
          <p:cNvPr id="27" name="Group 26"/>
          <p:cNvGrpSpPr/>
          <p:nvPr/>
        </p:nvGrpSpPr>
        <p:grpSpPr>
          <a:xfrm>
            <a:off x="7596336" y="908720"/>
            <a:ext cx="1152128" cy="1152128"/>
            <a:chOff x="7829939" y="587633"/>
            <a:chExt cx="1119187" cy="1648857"/>
          </a:xfrm>
        </p:grpSpPr>
        <p:pic>
          <p:nvPicPr>
            <p:cNvPr id="28" name="Picture 1" descr="cronometro_chronometer_watch_icon_black_white_line_art_coloring_book_colouring-1331px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9939" y="587633"/>
              <a:ext cx="1119187" cy="127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Rectangle 28"/>
            <p:cNvSpPr/>
            <p:nvPr/>
          </p:nvSpPr>
          <p:spPr>
            <a:xfrm>
              <a:off x="7871178" y="1867158"/>
              <a:ext cx="1055472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round 6n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1: Exploration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395536" y="3645024"/>
            <a:ext cx="8471941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If P is true, I </a:t>
            </a:r>
            <a:r>
              <a:rPr lang="en-US" sz="2400" b="1" dirty="0" smtClean="0">
                <a:latin typeface="Calibri"/>
                <a:cs typeface="Calibri"/>
              </a:rPr>
              <a:t>continue</a:t>
            </a:r>
            <a:r>
              <a:rPr lang="en-US" sz="2400" dirty="0" smtClean="0">
                <a:latin typeface="Calibri"/>
                <a:cs typeface="Calibri"/>
              </a:rPr>
              <a:t> in the same direction for </a:t>
            </a:r>
            <a:r>
              <a:rPr lang="en-US" sz="2400" b="1" dirty="0" smtClean="0">
                <a:latin typeface="Calibri"/>
                <a:cs typeface="Calibri"/>
              </a:rPr>
              <a:t>6n</a:t>
            </a:r>
            <a:r>
              <a:rPr lang="en-US" sz="2400" dirty="0" smtClean="0">
                <a:latin typeface="Calibri"/>
                <a:cs typeface="Calibri"/>
              </a:rPr>
              <a:t> more rounds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7544" y="4365105"/>
            <a:ext cx="8352928" cy="461665"/>
          </a:xfrm>
          <a:prstGeom prst="rect">
            <a:avLst/>
          </a:prstGeom>
          <a:solidFill>
            <a:srgbClr val="D9A3BC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If </a:t>
            </a:r>
            <a:r>
              <a:rPr lang="en-US" sz="2400" b="1" dirty="0" smtClean="0">
                <a:latin typeface="Calibri"/>
                <a:cs typeface="Calibri"/>
              </a:rPr>
              <a:t>P</a:t>
            </a:r>
            <a:r>
              <a:rPr lang="en-US" sz="2400" dirty="0" smtClean="0">
                <a:latin typeface="Calibri"/>
                <a:cs typeface="Calibri"/>
              </a:rPr>
              <a:t> is false</a:t>
            </a:r>
            <a:r>
              <a:rPr lang="en-US" sz="2400" dirty="0">
                <a:latin typeface="Calibri"/>
                <a:cs typeface="Calibri"/>
              </a:rPr>
              <a:t>,</a:t>
            </a:r>
            <a:r>
              <a:rPr lang="en-US" sz="2400" dirty="0" smtClean="0">
                <a:latin typeface="Calibri"/>
                <a:cs typeface="Calibri"/>
              </a:rPr>
              <a:t> I </a:t>
            </a:r>
            <a:r>
              <a:rPr lang="en-US" sz="2400" b="1" dirty="0" smtClean="0">
                <a:latin typeface="Calibri"/>
                <a:cs typeface="Calibri"/>
              </a:rPr>
              <a:t>switch</a:t>
            </a:r>
            <a:r>
              <a:rPr lang="en-US" sz="2400" dirty="0" smtClean="0">
                <a:latin typeface="Calibri"/>
                <a:cs typeface="Calibri"/>
              </a:rPr>
              <a:t> </a:t>
            </a:r>
            <a:r>
              <a:rPr lang="en-US" sz="2400" b="1" dirty="0" smtClean="0">
                <a:latin typeface="Calibri"/>
                <a:cs typeface="Calibri"/>
              </a:rPr>
              <a:t>direction</a:t>
            </a:r>
            <a:r>
              <a:rPr lang="en-US" sz="2400" dirty="0" smtClean="0">
                <a:latin typeface="Calibri"/>
                <a:cs typeface="Calibri"/>
              </a:rPr>
              <a:t> and move for </a:t>
            </a:r>
            <a:r>
              <a:rPr lang="en-US" sz="2400" b="1" dirty="0" smtClean="0">
                <a:latin typeface="Calibri"/>
                <a:cs typeface="Calibri"/>
              </a:rPr>
              <a:t>6n</a:t>
            </a:r>
            <a:r>
              <a:rPr lang="en-US" sz="2400" dirty="0" smtClean="0">
                <a:latin typeface="Calibri"/>
                <a:cs typeface="Calibri"/>
              </a:rPr>
              <a:t> more rounds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115616" y="5373216"/>
            <a:ext cx="673774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latin typeface="Calibri"/>
                <a:cs typeface="Calibri"/>
              </a:rPr>
              <a:t>During this time, I may TERMINATE if certain conditions occur</a:t>
            </a:r>
            <a:endParaRPr lang="en-US" sz="2000" dirty="0">
              <a:latin typeface="Calibri"/>
              <a:cs typeface="Calibri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51520" y="1700808"/>
            <a:ext cx="5262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latin typeface="Calibri"/>
                <a:cs typeface="Calibri"/>
              </a:rPr>
              <a:t>Special Condition checked at round 6n: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12793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4100934" y="3858991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5" name="Oval 4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 rot="1620000">
            <a:off x="6038367" y="4235890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26" name="Oval 25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 rot="19560000">
            <a:off x="2266539" y="4538819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38" name="Oval 37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 rot="5040000">
            <a:off x="7337348" y="5939158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42" name="Oval 41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 rot="5040000">
            <a:off x="1381518" y="6283792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46" name="Oval 45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8" name="Straight Connector 67"/>
          <p:cNvCxnSpPr>
            <a:stCxn id="7" idx="1"/>
            <a:endCxn id="39" idx="3"/>
          </p:cNvCxnSpPr>
          <p:nvPr/>
        </p:nvCxnSpPr>
        <p:spPr>
          <a:xfrm flipH="1">
            <a:off x="3010124" y="4111284"/>
            <a:ext cx="1090810" cy="4373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28" idx="1"/>
          </p:cNvCxnSpPr>
          <p:nvPr/>
        </p:nvCxnSpPr>
        <p:spPr>
          <a:xfrm flipH="1" flipV="1">
            <a:off x="4909716" y="4111284"/>
            <a:ext cx="1162669" cy="190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4" idx="1"/>
          </p:cNvCxnSpPr>
          <p:nvPr/>
        </p:nvCxnSpPr>
        <p:spPr>
          <a:xfrm flipH="1" flipV="1">
            <a:off x="6815518" y="4673510"/>
            <a:ext cx="861916" cy="10959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48" idx="1"/>
          </p:cNvCxnSpPr>
          <p:nvPr/>
        </p:nvCxnSpPr>
        <p:spPr>
          <a:xfrm flipV="1">
            <a:off x="1721604" y="5006069"/>
            <a:ext cx="636442" cy="11080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319382" y="987659"/>
            <a:ext cx="27269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Move-left for 6n rounds</a:t>
            </a:r>
          </a:p>
        </p:txBody>
      </p:sp>
      <p:grpSp>
        <p:nvGrpSpPr>
          <p:cNvPr id="87" name="Group 86"/>
          <p:cNvGrpSpPr/>
          <p:nvPr/>
        </p:nvGrpSpPr>
        <p:grpSpPr>
          <a:xfrm>
            <a:off x="327086" y="6752394"/>
            <a:ext cx="304800" cy="510119"/>
            <a:chOff x="2205646" y="3997379"/>
            <a:chExt cx="304800" cy="510119"/>
          </a:xfrm>
        </p:grpSpPr>
        <p:grpSp>
          <p:nvGrpSpPr>
            <p:cNvPr id="90" name="Group 15"/>
            <p:cNvGrpSpPr>
              <a:grpSpLocks/>
            </p:cNvGrpSpPr>
            <p:nvPr/>
          </p:nvGrpSpPr>
          <p:grpSpPr bwMode="auto">
            <a:xfrm>
              <a:off x="2358046" y="3997379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96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7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8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9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91" name="Group 15"/>
            <p:cNvGrpSpPr>
              <a:grpSpLocks/>
            </p:cNvGrpSpPr>
            <p:nvPr/>
          </p:nvGrpSpPr>
          <p:grpSpPr bwMode="auto">
            <a:xfrm>
              <a:off x="2205646" y="4050298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92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3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4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5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105" name="Group 104"/>
          <p:cNvGrpSpPr/>
          <p:nvPr/>
        </p:nvGrpSpPr>
        <p:grpSpPr>
          <a:xfrm>
            <a:off x="8631446" y="6423188"/>
            <a:ext cx="457200" cy="762000"/>
            <a:chOff x="8151123" y="5440824"/>
            <a:chExt cx="457200" cy="762000"/>
          </a:xfrm>
        </p:grpSpPr>
        <p:grpSp>
          <p:nvGrpSpPr>
            <p:cNvPr id="106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39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4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4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4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07" name="Group 15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35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36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37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38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08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3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3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3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3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09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2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3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143" name="Group 15"/>
          <p:cNvGrpSpPr>
            <a:grpSpLocks/>
          </p:cNvGrpSpPr>
          <p:nvPr/>
        </p:nvGrpSpPr>
        <p:grpSpPr bwMode="auto">
          <a:xfrm>
            <a:off x="4307890" y="3275067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144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145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146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147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7596336" y="908720"/>
            <a:ext cx="1152128" cy="1152128"/>
            <a:chOff x="7829939" y="587633"/>
            <a:chExt cx="1119187" cy="1648857"/>
          </a:xfrm>
        </p:grpSpPr>
        <p:pic>
          <p:nvPicPr>
            <p:cNvPr id="78" name="Picture 1" descr="cronometro_chronometer_watch_icon_black_white_line_art_coloring_book_colouring-1331px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9939" y="587633"/>
              <a:ext cx="1119187" cy="127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0" name="Rectangle 79"/>
            <p:cNvSpPr/>
            <p:nvPr/>
          </p:nvSpPr>
          <p:spPr>
            <a:xfrm>
              <a:off x="7871178" y="1867158"/>
              <a:ext cx="1055472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round 6n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1: Exploration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83" name="Straight Connector 82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429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74 7.40741E-7 C -0.00955 -0.0537 -0.02066 -0.10718 0.01389 -0.17384 C 0.04861 -0.24051 0.12899 -0.32037 0.20972 -0.4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71" y="-200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2691 -0.02546 C 0.00348 -0.0662 -0.01979 -0.10694 -0.03281 -0.12917 C -0.04583 -0.15139 -0.04843 -0.15509 -0.05086 -0.1588 " pathEditMode="relative" ptsTypes="aaA">
                                      <p:cBhvr>
                                        <p:cTn id="8" dur="2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3.7037E-7 L 0.23334 0.0726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667" y="3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4100934" y="3858991"/>
            <a:ext cx="808782" cy="460275"/>
            <a:chOff x="3894092" y="1187189"/>
            <a:chExt cx="808782" cy="460275"/>
          </a:xfrm>
          <a:solidFill>
            <a:srgbClr val="FFFFFF"/>
          </a:solidFill>
        </p:grpSpPr>
        <p:sp>
          <p:nvSpPr>
            <p:cNvPr id="5" name="Oval 4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 rot="1620000">
            <a:off x="6038367" y="4235890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26" name="Oval 25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 rot="19560000">
            <a:off x="2266539" y="4538819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38" name="Oval 37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 rot="5040000">
            <a:off x="7337348" y="5939158"/>
            <a:ext cx="808782" cy="460275"/>
            <a:chOff x="3894092" y="1187189"/>
            <a:chExt cx="808782" cy="460275"/>
          </a:xfrm>
          <a:solidFill>
            <a:srgbClr val="FFFFFF"/>
          </a:solidFill>
        </p:grpSpPr>
        <p:sp>
          <p:nvSpPr>
            <p:cNvPr id="42" name="Oval 41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 rot="5040000">
            <a:off x="1381518" y="6283792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46" name="Oval 45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8" name="Straight Connector 67"/>
          <p:cNvCxnSpPr>
            <a:stCxn id="7" idx="1"/>
            <a:endCxn id="39" idx="3"/>
          </p:cNvCxnSpPr>
          <p:nvPr/>
        </p:nvCxnSpPr>
        <p:spPr>
          <a:xfrm flipH="1">
            <a:off x="3010124" y="4111284"/>
            <a:ext cx="1090810" cy="4373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28" idx="1"/>
          </p:cNvCxnSpPr>
          <p:nvPr/>
        </p:nvCxnSpPr>
        <p:spPr>
          <a:xfrm flipH="1" flipV="1">
            <a:off x="4909716" y="4111284"/>
            <a:ext cx="1162669" cy="190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4" idx="1"/>
          </p:cNvCxnSpPr>
          <p:nvPr/>
        </p:nvCxnSpPr>
        <p:spPr>
          <a:xfrm flipH="1" flipV="1">
            <a:off x="6815518" y="4673510"/>
            <a:ext cx="861916" cy="10959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48" idx="1"/>
          </p:cNvCxnSpPr>
          <p:nvPr/>
        </p:nvCxnSpPr>
        <p:spPr>
          <a:xfrm flipV="1">
            <a:off x="1721604" y="5006069"/>
            <a:ext cx="636442" cy="11080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2205646" y="3997379"/>
            <a:ext cx="304800" cy="510119"/>
            <a:chOff x="2205646" y="3997379"/>
            <a:chExt cx="304800" cy="510119"/>
          </a:xfrm>
        </p:grpSpPr>
        <p:grpSp>
          <p:nvGrpSpPr>
            <p:cNvPr id="61" name="Group 15"/>
            <p:cNvGrpSpPr>
              <a:grpSpLocks/>
            </p:cNvGrpSpPr>
            <p:nvPr/>
          </p:nvGrpSpPr>
          <p:grpSpPr bwMode="auto">
            <a:xfrm>
              <a:off x="2358046" y="3997379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2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3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4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5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66" name="Group 15"/>
            <p:cNvGrpSpPr>
              <a:grpSpLocks/>
            </p:cNvGrpSpPr>
            <p:nvPr/>
          </p:nvGrpSpPr>
          <p:grpSpPr bwMode="auto">
            <a:xfrm>
              <a:off x="2205646" y="4050298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2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76" name="Group 15"/>
          <p:cNvGrpSpPr>
            <a:grpSpLocks/>
          </p:cNvGrpSpPr>
          <p:nvPr/>
        </p:nvGrpSpPr>
        <p:grpSpPr bwMode="auto">
          <a:xfrm>
            <a:off x="6499969" y="3627546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78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0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2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9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151123" y="5440824"/>
            <a:ext cx="457200" cy="762000"/>
            <a:chOff x="8151123" y="5440824"/>
            <a:chExt cx="457200" cy="762000"/>
          </a:xfrm>
        </p:grpSpPr>
        <p:grpSp>
          <p:nvGrpSpPr>
            <p:cNvPr id="100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0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10" name="Group 15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1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15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16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7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8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9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20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2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FFFF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sp>
        <p:nvSpPr>
          <p:cNvPr id="126" name="Rectangle 125"/>
          <p:cNvSpPr/>
          <p:nvPr/>
        </p:nvSpPr>
        <p:spPr>
          <a:xfrm>
            <a:off x="5220072" y="5301208"/>
            <a:ext cx="208159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 true: </a:t>
            </a:r>
            <a:r>
              <a:rPr lang="en-US" dirty="0">
                <a:latin typeface="Calibri"/>
                <a:cs typeface="Calibri"/>
              </a:rPr>
              <a:t>everybody </a:t>
            </a:r>
            <a:endParaRPr lang="en-US" dirty="0" smtClean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w</a:t>
            </a:r>
            <a:r>
              <a:rPr lang="en-US" dirty="0" smtClean="0">
                <a:latin typeface="Calibri"/>
                <a:cs typeface="Calibri"/>
              </a:rPr>
              <a:t>ith my direction</a:t>
            </a:r>
          </a:p>
          <a:p>
            <a:r>
              <a:rPr lang="en-US" dirty="0" smtClean="0">
                <a:latin typeface="Calibri"/>
                <a:cs typeface="Calibri"/>
              </a:rPr>
              <a:t> is here </a:t>
            </a:r>
          </a:p>
        </p:txBody>
      </p:sp>
      <p:sp>
        <p:nvSpPr>
          <p:cNvPr id="81" name="Rectangle 80"/>
          <p:cNvSpPr/>
          <p:nvPr/>
        </p:nvSpPr>
        <p:spPr>
          <a:xfrm>
            <a:off x="6786698" y="3505458"/>
            <a:ext cx="805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switch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6" name="Rectangle 85"/>
          <p:cNvSpPr/>
          <p:nvPr/>
        </p:nvSpPr>
        <p:spPr>
          <a:xfrm>
            <a:off x="2636541" y="3682256"/>
            <a:ext cx="805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switch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8092797" y="4870815"/>
            <a:ext cx="10310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continue</a:t>
            </a:r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90" name="Group 89"/>
          <p:cNvGrpSpPr/>
          <p:nvPr/>
        </p:nvGrpSpPr>
        <p:grpSpPr>
          <a:xfrm>
            <a:off x="7596336" y="908720"/>
            <a:ext cx="1152128" cy="1152128"/>
            <a:chOff x="7829939" y="587633"/>
            <a:chExt cx="1119187" cy="1648857"/>
          </a:xfrm>
        </p:grpSpPr>
        <p:pic>
          <p:nvPicPr>
            <p:cNvPr id="91" name="Picture 1" descr="cronometro_chronometer_watch_icon_black_white_line_art_coloring_book_colouring-1331px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9939" y="587633"/>
              <a:ext cx="1119187" cy="127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2" name="Rectangle 91"/>
            <p:cNvSpPr/>
            <p:nvPr/>
          </p:nvSpPr>
          <p:spPr>
            <a:xfrm>
              <a:off x="7871178" y="1867158"/>
              <a:ext cx="1055472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round 6n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93" name="TextBox 92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1: Exploration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95" name="Straight Connector 94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0" y="1268760"/>
            <a:ext cx="7346207" cy="7078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="1" dirty="0">
                <a:latin typeface="Calibri"/>
                <a:cs typeface="Calibri"/>
              </a:rPr>
              <a:t>P: </a:t>
            </a:r>
            <a:r>
              <a:rPr lang="en-US" b="0" dirty="0">
                <a:latin typeface="Calibri"/>
                <a:cs typeface="Calibri"/>
              </a:rPr>
              <a:t> last time I met someone new  going  in my direction was less than </a:t>
            </a:r>
          </a:p>
          <a:p>
            <a:r>
              <a:rPr lang="en-US" b="0" dirty="0">
                <a:latin typeface="Calibri"/>
                <a:cs typeface="Calibri"/>
              </a:rPr>
              <a:t> 3</a:t>
            </a:r>
            <a:r>
              <a:rPr lang="en-US" dirty="0">
                <a:latin typeface="Calibri"/>
                <a:cs typeface="Calibri"/>
              </a:rPr>
              <a:t>n  </a:t>
            </a:r>
            <a:r>
              <a:rPr lang="en-US" b="0" dirty="0">
                <a:latin typeface="Calibri"/>
                <a:cs typeface="Calibri"/>
              </a:rPr>
              <a:t> rounds ago; since then I  traversed less than </a:t>
            </a:r>
            <a:r>
              <a:rPr lang="en-US" dirty="0">
                <a:latin typeface="Calibri"/>
                <a:cs typeface="Calibri"/>
              </a:rPr>
              <a:t>n</a:t>
            </a:r>
            <a:r>
              <a:rPr lang="en-US" b="0" dirty="0">
                <a:latin typeface="Calibri"/>
                <a:cs typeface="Calibri"/>
              </a:rPr>
              <a:t> links.</a:t>
            </a:r>
          </a:p>
        </p:txBody>
      </p:sp>
      <p:sp>
        <p:nvSpPr>
          <p:cNvPr id="97" name="Rectangle 96"/>
          <p:cNvSpPr/>
          <p:nvPr/>
        </p:nvSpPr>
        <p:spPr>
          <a:xfrm>
            <a:off x="323528" y="3212976"/>
            <a:ext cx="40755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 false: everybody with my direction</a:t>
            </a:r>
          </a:p>
          <a:p>
            <a:r>
              <a:rPr lang="en-US" dirty="0">
                <a:latin typeface="Calibri"/>
                <a:cs typeface="Calibri"/>
              </a:rPr>
              <a:t>h</a:t>
            </a:r>
            <a:r>
              <a:rPr lang="en-US" dirty="0" smtClean="0">
                <a:latin typeface="Calibri"/>
                <a:cs typeface="Calibri"/>
              </a:rPr>
              <a:t>as explored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5220072" y="2924944"/>
            <a:ext cx="407558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 false: everybody with my direction</a:t>
            </a:r>
          </a:p>
          <a:p>
            <a:r>
              <a:rPr lang="en-US" dirty="0" smtClean="0">
                <a:latin typeface="Calibri"/>
                <a:cs typeface="Calibri"/>
              </a:rPr>
              <a:t>has explored</a:t>
            </a:r>
            <a:endParaRPr lang="en-US" dirty="0">
              <a:latin typeface="Calibri"/>
              <a:cs typeface="Calibri"/>
            </a:endParaRPr>
          </a:p>
        </p:txBody>
      </p:sp>
      <p:cxnSp>
        <p:nvCxnSpPr>
          <p:cNvPr id="8" name="Straight Arrow Connector 7"/>
          <p:cNvCxnSpPr/>
          <p:nvPr/>
        </p:nvCxnSpPr>
        <p:spPr bwMode="auto">
          <a:xfrm>
            <a:off x="6804248" y="4005064"/>
            <a:ext cx="432048" cy="21602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9" name="Straight Arrow Connector 78"/>
          <p:cNvCxnSpPr/>
          <p:nvPr/>
        </p:nvCxnSpPr>
        <p:spPr bwMode="auto">
          <a:xfrm flipV="1">
            <a:off x="2699792" y="4149080"/>
            <a:ext cx="504056" cy="14401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Straight Arrow Connector 83"/>
          <p:cNvCxnSpPr/>
          <p:nvPr/>
        </p:nvCxnSpPr>
        <p:spPr bwMode="auto">
          <a:xfrm flipH="1">
            <a:off x="1763688" y="4581128"/>
            <a:ext cx="360040" cy="28803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8" name="Straight Arrow Connector 87"/>
          <p:cNvCxnSpPr/>
          <p:nvPr/>
        </p:nvCxnSpPr>
        <p:spPr bwMode="auto">
          <a:xfrm flipH="1" flipV="1">
            <a:off x="5724128" y="3861048"/>
            <a:ext cx="648072" cy="7200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8" name="Straight Arrow Connector 97"/>
          <p:cNvCxnSpPr/>
          <p:nvPr/>
        </p:nvCxnSpPr>
        <p:spPr bwMode="auto">
          <a:xfrm flipH="1" flipV="1">
            <a:off x="7596336" y="5013176"/>
            <a:ext cx="360040" cy="5040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3" name="TextBox 82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5369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6" grpId="0"/>
      <p:bldP spid="87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4100934" y="3858991"/>
            <a:ext cx="808782" cy="460275"/>
            <a:chOff x="3894092" y="1187189"/>
            <a:chExt cx="808782" cy="460275"/>
          </a:xfrm>
          <a:solidFill>
            <a:srgbClr val="FFFFFF"/>
          </a:solidFill>
        </p:grpSpPr>
        <p:sp>
          <p:nvSpPr>
            <p:cNvPr id="5" name="Oval 4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 rot="1620000">
            <a:off x="6038367" y="4235890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26" name="Oval 25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 rot="19560000">
            <a:off x="2266539" y="4538819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38" name="Oval 37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 rot="5040000">
            <a:off x="7337348" y="5939158"/>
            <a:ext cx="808782" cy="460275"/>
            <a:chOff x="3894092" y="1187189"/>
            <a:chExt cx="808782" cy="460275"/>
          </a:xfrm>
          <a:solidFill>
            <a:srgbClr val="FFFFFF"/>
          </a:solidFill>
        </p:grpSpPr>
        <p:sp>
          <p:nvSpPr>
            <p:cNvPr id="42" name="Oval 41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 rot="5040000">
            <a:off x="1381518" y="6283792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46" name="Oval 45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8" name="Straight Connector 67"/>
          <p:cNvCxnSpPr>
            <a:stCxn id="7" idx="1"/>
            <a:endCxn id="39" idx="3"/>
          </p:cNvCxnSpPr>
          <p:nvPr/>
        </p:nvCxnSpPr>
        <p:spPr>
          <a:xfrm flipH="1">
            <a:off x="3010124" y="4111284"/>
            <a:ext cx="1090810" cy="4373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28" idx="1"/>
          </p:cNvCxnSpPr>
          <p:nvPr/>
        </p:nvCxnSpPr>
        <p:spPr>
          <a:xfrm flipH="1" flipV="1">
            <a:off x="4909716" y="4111284"/>
            <a:ext cx="1162669" cy="190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4" idx="1"/>
          </p:cNvCxnSpPr>
          <p:nvPr/>
        </p:nvCxnSpPr>
        <p:spPr>
          <a:xfrm flipH="1" flipV="1">
            <a:off x="6815518" y="4673510"/>
            <a:ext cx="861916" cy="10959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48" idx="1"/>
          </p:cNvCxnSpPr>
          <p:nvPr/>
        </p:nvCxnSpPr>
        <p:spPr>
          <a:xfrm flipV="1">
            <a:off x="1721604" y="5006069"/>
            <a:ext cx="636442" cy="11080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2205646" y="3997379"/>
            <a:ext cx="304800" cy="510119"/>
            <a:chOff x="2205646" y="3997379"/>
            <a:chExt cx="304800" cy="510119"/>
          </a:xfrm>
        </p:grpSpPr>
        <p:grpSp>
          <p:nvGrpSpPr>
            <p:cNvPr id="61" name="Group 15"/>
            <p:cNvGrpSpPr>
              <a:grpSpLocks/>
            </p:cNvGrpSpPr>
            <p:nvPr/>
          </p:nvGrpSpPr>
          <p:grpSpPr bwMode="auto">
            <a:xfrm>
              <a:off x="2358046" y="3997379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2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3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CCFF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4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5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66" name="Group 15"/>
            <p:cNvGrpSpPr>
              <a:grpSpLocks/>
            </p:cNvGrpSpPr>
            <p:nvPr/>
          </p:nvGrpSpPr>
          <p:grpSpPr bwMode="auto">
            <a:xfrm>
              <a:off x="2205646" y="4050298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CCFF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2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76" name="Group 15"/>
          <p:cNvGrpSpPr>
            <a:grpSpLocks/>
          </p:cNvGrpSpPr>
          <p:nvPr/>
        </p:nvGrpSpPr>
        <p:grpSpPr bwMode="auto">
          <a:xfrm>
            <a:off x="6499969" y="3691880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78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0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2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9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8151123" y="5440824"/>
            <a:ext cx="457200" cy="762000"/>
            <a:chOff x="8151123" y="5440824"/>
            <a:chExt cx="457200" cy="762000"/>
          </a:xfrm>
        </p:grpSpPr>
        <p:grpSp>
          <p:nvGrpSpPr>
            <p:cNvPr id="100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0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10" name="Group 15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1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15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16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7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8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9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20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2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90" name="Group 89"/>
          <p:cNvGrpSpPr/>
          <p:nvPr/>
        </p:nvGrpSpPr>
        <p:grpSpPr>
          <a:xfrm>
            <a:off x="7596336" y="908720"/>
            <a:ext cx="1152128" cy="1152128"/>
            <a:chOff x="7829939" y="587633"/>
            <a:chExt cx="1119187" cy="1648857"/>
          </a:xfrm>
        </p:grpSpPr>
        <p:pic>
          <p:nvPicPr>
            <p:cNvPr id="91" name="Picture 1" descr="cronometro_chronometer_watch_icon_black_white_line_art_coloring_book_colouring-1331px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9939" y="587633"/>
              <a:ext cx="1119187" cy="127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2" name="Rectangle 91"/>
            <p:cNvSpPr/>
            <p:nvPr/>
          </p:nvSpPr>
          <p:spPr>
            <a:xfrm>
              <a:off x="7871178" y="1867158"/>
              <a:ext cx="1055472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round 6n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93" name="TextBox 92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1: Exploration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95" name="Straight Connector 94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 bwMode="auto">
          <a:xfrm flipH="1">
            <a:off x="1763688" y="4581128"/>
            <a:ext cx="360040" cy="28803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8" name="Straight Arrow Connector 87"/>
          <p:cNvCxnSpPr/>
          <p:nvPr/>
        </p:nvCxnSpPr>
        <p:spPr bwMode="auto">
          <a:xfrm flipH="1" flipV="1">
            <a:off x="5724128" y="3861048"/>
            <a:ext cx="648072" cy="7200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8" name="Straight Arrow Connector 97"/>
          <p:cNvCxnSpPr/>
          <p:nvPr/>
        </p:nvCxnSpPr>
        <p:spPr bwMode="auto">
          <a:xfrm flipH="1" flipV="1">
            <a:off x="7596336" y="5013176"/>
            <a:ext cx="360040" cy="5040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06" name="TextBox 105"/>
          <p:cNvSpPr txBox="1"/>
          <p:nvPr/>
        </p:nvSpPr>
        <p:spPr>
          <a:xfrm>
            <a:off x="0" y="1268760"/>
            <a:ext cx="7346207" cy="707886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b="1" dirty="0">
                <a:latin typeface="Calibri"/>
                <a:cs typeface="Calibri"/>
              </a:rPr>
              <a:t>P: </a:t>
            </a:r>
            <a:r>
              <a:rPr lang="en-US" b="0" dirty="0">
                <a:latin typeface="Calibri"/>
                <a:cs typeface="Calibri"/>
              </a:rPr>
              <a:t> last time I met someone new  going  in my direction was less than </a:t>
            </a:r>
          </a:p>
          <a:p>
            <a:r>
              <a:rPr lang="en-US" b="0" dirty="0">
                <a:latin typeface="Calibri"/>
                <a:cs typeface="Calibri"/>
              </a:rPr>
              <a:t> 3</a:t>
            </a:r>
            <a:r>
              <a:rPr lang="en-US" dirty="0">
                <a:latin typeface="Calibri"/>
                <a:cs typeface="Calibri"/>
              </a:rPr>
              <a:t>n  </a:t>
            </a:r>
            <a:r>
              <a:rPr lang="en-US" b="0" dirty="0">
                <a:latin typeface="Calibri"/>
                <a:cs typeface="Calibri"/>
              </a:rPr>
              <a:t> rounds ago; since then I  traversed less than </a:t>
            </a:r>
            <a:r>
              <a:rPr lang="en-US" dirty="0">
                <a:latin typeface="Calibri"/>
                <a:cs typeface="Calibri"/>
              </a:rPr>
              <a:t>n</a:t>
            </a:r>
            <a:r>
              <a:rPr lang="en-US" b="0" dirty="0">
                <a:latin typeface="Calibri"/>
                <a:cs typeface="Calibri"/>
              </a:rPr>
              <a:t> links.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9483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4100934" y="3858991"/>
            <a:ext cx="808782" cy="460275"/>
            <a:chOff x="3894092" y="1187189"/>
            <a:chExt cx="808782" cy="460275"/>
          </a:xfrm>
          <a:solidFill>
            <a:srgbClr val="FFFFFF"/>
          </a:solidFill>
        </p:grpSpPr>
        <p:sp>
          <p:nvSpPr>
            <p:cNvPr id="5" name="Oval 4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ectangle 6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 rot="1620000">
            <a:off x="6038367" y="4235890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26" name="Oval 25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 rot="19560000">
            <a:off x="2266539" y="4538819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38" name="Oval 37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 rot="5040000">
            <a:off x="7337348" y="5939158"/>
            <a:ext cx="808782" cy="460275"/>
            <a:chOff x="3894092" y="1187189"/>
            <a:chExt cx="808782" cy="460275"/>
          </a:xfrm>
          <a:solidFill>
            <a:srgbClr val="FFFFFF"/>
          </a:solidFill>
        </p:grpSpPr>
        <p:sp>
          <p:nvSpPr>
            <p:cNvPr id="42" name="Oval 41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 rot="5040000">
            <a:off x="1381518" y="6283792"/>
            <a:ext cx="808782" cy="460275"/>
            <a:chOff x="3894092" y="1187189"/>
            <a:chExt cx="808782" cy="460275"/>
          </a:xfrm>
          <a:solidFill>
            <a:schemeClr val="bg1"/>
          </a:solidFill>
        </p:grpSpPr>
        <p:sp>
          <p:nvSpPr>
            <p:cNvPr id="46" name="Oval 45"/>
            <p:cNvSpPr/>
            <p:nvPr/>
          </p:nvSpPr>
          <p:spPr>
            <a:xfrm>
              <a:off x="4076396" y="1187189"/>
              <a:ext cx="437676" cy="460275"/>
            </a:xfrm>
            <a:prstGeom prst="ellipse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514072" y="1308855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894092" y="1323967"/>
              <a:ext cx="188802" cy="231030"/>
            </a:xfrm>
            <a:prstGeom prst="rect">
              <a:avLst/>
            </a:prstGeom>
            <a:grpFill/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8" name="Straight Connector 67"/>
          <p:cNvCxnSpPr>
            <a:stCxn id="7" idx="1"/>
            <a:endCxn id="39" idx="3"/>
          </p:cNvCxnSpPr>
          <p:nvPr/>
        </p:nvCxnSpPr>
        <p:spPr>
          <a:xfrm flipH="1">
            <a:off x="3010124" y="4111284"/>
            <a:ext cx="1090810" cy="43738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28" idx="1"/>
          </p:cNvCxnSpPr>
          <p:nvPr/>
        </p:nvCxnSpPr>
        <p:spPr>
          <a:xfrm flipH="1" flipV="1">
            <a:off x="4909716" y="4111284"/>
            <a:ext cx="1162669" cy="190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/>
          <p:cNvCxnSpPr>
            <a:stCxn id="44" idx="1"/>
          </p:cNvCxnSpPr>
          <p:nvPr/>
        </p:nvCxnSpPr>
        <p:spPr>
          <a:xfrm flipH="1" flipV="1">
            <a:off x="6815518" y="4673510"/>
            <a:ext cx="861916" cy="10959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48" idx="1"/>
          </p:cNvCxnSpPr>
          <p:nvPr/>
        </p:nvCxnSpPr>
        <p:spPr>
          <a:xfrm flipV="1">
            <a:off x="1721604" y="5006069"/>
            <a:ext cx="636442" cy="110800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2205646" y="3997379"/>
            <a:ext cx="304800" cy="510119"/>
            <a:chOff x="2205646" y="3997379"/>
            <a:chExt cx="304800" cy="510119"/>
          </a:xfrm>
        </p:grpSpPr>
        <p:grpSp>
          <p:nvGrpSpPr>
            <p:cNvPr id="61" name="Group 15"/>
            <p:cNvGrpSpPr>
              <a:grpSpLocks/>
            </p:cNvGrpSpPr>
            <p:nvPr/>
          </p:nvGrpSpPr>
          <p:grpSpPr bwMode="auto">
            <a:xfrm>
              <a:off x="2358046" y="3997379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2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3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CCFF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4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5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66" name="Group 15"/>
            <p:cNvGrpSpPr>
              <a:grpSpLocks/>
            </p:cNvGrpSpPr>
            <p:nvPr/>
          </p:nvGrpSpPr>
          <p:grpSpPr bwMode="auto">
            <a:xfrm>
              <a:off x="2205646" y="4050298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CCFF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2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76" name="Group 15"/>
          <p:cNvGrpSpPr>
            <a:grpSpLocks/>
          </p:cNvGrpSpPr>
          <p:nvPr/>
        </p:nvGrpSpPr>
        <p:grpSpPr bwMode="auto">
          <a:xfrm>
            <a:off x="6503008" y="3699300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78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0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2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9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8151123" y="5440824"/>
            <a:ext cx="457200" cy="762000"/>
            <a:chOff x="8151123" y="5440824"/>
            <a:chExt cx="457200" cy="762000"/>
          </a:xfrm>
        </p:grpSpPr>
        <p:grpSp>
          <p:nvGrpSpPr>
            <p:cNvPr id="100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0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10" name="Group 15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1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15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16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7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8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19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20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2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2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cxnSp>
        <p:nvCxnSpPr>
          <p:cNvPr id="77" name="Straight Connector 76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6" name="Group 85"/>
          <p:cNvGrpSpPr/>
          <p:nvPr/>
        </p:nvGrpSpPr>
        <p:grpSpPr>
          <a:xfrm>
            <a:off x="7596336" y="908720"/>
            <a:ext cx="1152128" cy="1152128"/>
            <a:chOff x="7829939" y="587633"/>
            <a:chExt cx="1119187" cy="1648857"/>
          </a:xfrm>
        </p:grpSpPr>
        <p:pic>
          <p:nvPicPr>
            <p:cNvPr id="87" name="Picture 1" descr="cronometro_chronometer_watch_icon_black_white_line_art_coloring_book_colouring-1331px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9939" y="587633"/>
              <a:ext cx="1119187" cy="127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0" name="Rectangle 89"/>
            <p:cNvSpPr/>
            <p:nvPr/>
          </p:nvSpPr>
          <p:spPr>
            <a:xfrm>
              <a:off x="7871178" y="1867158"/>
              <a:ext cx="1055472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round 6n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91" name="TextBox 90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1: Exploration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93" name="Straight Connector 92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 bwMode="auto">
          <a:xfrm flipH="1">
            <a:off x="1763688" y="4581128"/>
            <a:ext cx="360040" cy="28803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9" name="Straight Arrow Connector 78"/>
          <p:cNvCxnSpPr/>
          <p:nvPr/>
        </p:nvCxnSpPr>
        <p:spPr bwMode="auto">
          <a:xfrm flipH="1" flipV="1">
            <a:off x="5724128" y="3861048"/>
            <a:ext cx="648072" cy="7200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1" name="Straight Arrow Connector 80"/>
          <p:cNvCxnSpPr/>
          <p:nvPr/>
        </p:nvCxnSpPr>
        <p:spPr bwMode="auto">
          <a:xfrm flipH="1" flipV="1">
            <a:off x="7596336" y="5013176"/>
            <a:ext cx="360040" cy="50405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8" name="TextBox 87"/>
          <p:cNvSpPr txBox="1"/>
          <p:nvPr/>
        </p:nvSpPr>
        <p:spPr>
          <a:xfrm>
            <a:off x="179512" y="1268760"/>
            <a:ext cx="925679" cy="40011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/>
                <a:cs typeface="Calibri"/>
              </a:rPr>
              <a:t>Switch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179512" y="2060848"/>
            <a:ext cx="1150475" cy="40011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Continue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1619672" y="1988840"/>
            <a:ext cx="34271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Keep-moving left for </a:t>
            </a:r>
            <a:r>
              <a:rPr lang="en-US" b="0" i="1" dirty="0" smtClean="0">
                <a:latin typeface="Calibri"/>
                <a:cs typeface="Calibri"/>
              </a:rPr>
              <a:t>6n </a:t>
            </a:r>
            <a:r>
              <a:rPr lang="en-US" b="0" dirty="0" smtClean="0">
                <a:latin typeface="Calibri"/>
                <a:cs typeface="Calibri"/>
              </a:rPr>
              <a:t>rounds</a:t>
            </a:r>
          </a:p>
          <a:p>
            <a:r>
              <a:rPr lang="en-US" b="0" dirty="0" smtClean="0">
                <a:latin typeface="Calibri"/>
                <a:cs typeface="Calibri"/>
              </a:rPr>
              <a:t>   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97" name="TextBox 96"/>
          <p:cNvSpPr txBox="1"/>
          <p:nvPr/>
        </p:nvSpPr>
        <p:spPr>
          <a:xfrm>
            <a:off x="1547664" y="1268760"/>
            <a:ext cx="51762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Keep-moving in the new direction for </a:t>
            </a:r>
            <a:r>
              <a:rPr lang="en-US" b="0" i="1" dirty="0" smtClean="0">
                <a:latin typeface="Calibri"/>
                <a:cs typeface="Calibri"/>
              </a:rPr>
              <a:t>6n </a:t>
            </a:r>
            <a:r>
              <a:rPr lang="en-US" b="0" dirty="0" smtClean="0">
                <a:latin typeface="Calibri"/>
                <a:cs typeface="Calibri"/>
              </a:rPr>
              <a:t>rounds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7508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2.59259E-6 C -0.03871 0.05092 -0.07708 0.10208 -0.10156 0.17129 C -0.12587 0.24051 -0.13593 0.32801 -0.14583 0.41597 " pathEditMode="relative" rAng="0" ptsTypes="a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92" y="2078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3 0.05019 C -0.05281 0.02012 -0.10215 -0.00972 -0.1713 -0.00532 C -0.24061 -0.00093 -0.34433 0.02706 -0.41852 0.0761 C -0.49287 0.12514 -0.5813 0.226 -0.61709 0.28915 C -0.65305 0.3523 -0.6435 0.40388 -0.63377 0.4557 " pathEditMode="relative" rAng="0" ptsTypes="aaaaA">
                                      <p:cBhvr>
                                        <p:cTn id="8" dur="2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488" y="1728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672E-6 -2.9424E-6 C -0.03231 -0.11519 -0.06445 -0.23039 -0.16174 -0.27087 C -0.2592 -0.31135 -0.47915 -0.27804 -0.58495 -0.24312 C -0.69075 -0.20819 -0.74895 -0.13486 -0.79656 -0.06083 C -0.84433 0.01319 -0.85875 0.158 -0.87126 0.20171 " pathEditMode="relative" rAng="0" ptsTypes="aaa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572" y="-5482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251520" y="3068960"/>
            <a:ext cx="8013451" cy="2524273"/>
            <a:chOff x="2488451" y="5375533"/>
            <a:chExt cx="8013451" cy="2524273"/>
          </a:xfrm>
        </p:grpSpPr>
        <p:sp>
          <p:nvSpPr>
            <p:cNvPr id="15" name="Rectangle 14"/>
            <p:cNvSpPr/>
            <p:nvPr/>
          </p:nvSpPr>
          <p:spPr>
            <a:xfrm>
              <a:off x="6669737" y="5375533"/>
              <a:ext cx="184666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endParaRPr lang="en-US" sz="1400" b="1" dirty="0">
                <a:solidFill>
                  <a:srgbClr val="FF0000"/>
                </a:solidFill>
                <a:latin typeface="Calibri"/>
                <a:cs typeface="Calibri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488451" y="6884143"/>
              <a:ext cx="8013451" cy="1015663"/>
            </a:xfrm>
            <a:prstGeom prst="rect">
              <a:avLst/>
            </a:prstGeom>
            <a:solidFill>
              <a:srgbClr val="DAEDEF"/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latin typeface="Calibri"/>
                  <a:cs typeface="Calibri"/>
                </a:rPr>
                <a:t> </a:t>
              </a:r>
              <a:r>
                <a:rPr lang="en-US" dirty="0">
                  <a:solidFill>
                    <a:srgbClr val="FF0000"/>
                  </a:solidFill>
                  <a:latin typeface="Calibri"/>
                  <a:cs typeface="Calibri"/>
                </a:rPr>
                <a:t>At round </a:t>
              </a:r>
              <a:r>
                <a:rPr lang="en-US" dirty="0" smtClean="0">
                  <a:solidFill>
                    <a:srgbClr val="FF0000"/>
                  </a:solidFill>
                  <a:latin typeface="Calibri"/>
                  <a:cs typeface="Calibri"/>
                </a:rPr>
                <a:t>12n</a:t>
              </a:r>
              <a:r>
                <a:rPr lang="en-US" dirty="0">
                  <a:latin typeface="Calibri"/>
                  <a:cs typeface="Calibri"/>
                </a:rPr>
                <a:t>: </a:t>
              </a:r>
              <a:r>
                <a:rPr lang="en-US" b="0" dirty="0">
                  <a:latin typeface="Calibri"/>
                  <a:cs typeface="Calibri"/>
                </a:rPr>
                <a:t> </a:t>
              </a:r>
              <a:r>
                <a:rPr lang="en-US" b="0" dirty="0" smtClean="0">
                  <a:latin typeface="Calibri"/>
                  <a:cs typeface="Calibri"/>
                </a:rPr>
                <a:t>if  crossed less </a:t>
              </a:r>
              <a:r>
                <a:rPr lang="en-US" b="0" dirty="0">
                  <a:latin typeface="Calibri"/>
                  <a:cs typeface="Calibri"/>
                </a:rPr>
                <a:t>than </a:t>
              </a:r>
              <a:r>
                <a:rPr lang="en-US" b="0" i="1" dirty="0">
                  <a:latin typeface="Calibri"/>
                  <a:cs typeface="Calibri"/>
                </a:rPr>
                <a:t>n</a:t>
              </a:r>
              <a:r>
                <a:rPr lang="en-US" b="0" dirty="0">
                  <a:latin typeface="Calibri"/>
                  <a:cs typeface="Calibri"/>
                </a:rPr>
                <a:t> links and met </a:t>
              </a:r>
              <a:r>
                <a:rPr lang="en-US" b="0" dirty="0" smtClean="0">
                  <a:latin typeface="Calibri"/>
                  <a:cs typeface="Calibri"/>
                </a:rPr>
                <a:t>someone </a:t>
              </a:r>
              <a:r>
                <a:rPr lang="en-US" b="0" dirty="0">
                  <a:latin typeface="Calibri"/>
                  <a:cs typeface="Calibri"/>
                </a:rPr>
                <a:t>less than </a:t>
              </a:r>
              <a:r>
                <a:rPr lang="en-US" b="0" i="1" dirty="0">
                  <a:latin typeface="Calibri"/>
                  <a:cs typeface="Calibri"/>
                </a:rPr>
                <a:t>9n</a:t>
              </a:r>
              <a:r>
                <a:rPr lang="en-US" b="0" dirty="0">
                  <a:latin typeface="Calibri"/>
                  <a:cs typeface="Calibri"/>
                </a:rPr>
                <a:t> rounds   ago: </a:t>
              </a:r>
              <a:r>
                <a:rPr lang="en-US" dirty="0">
                  <a:latin typeface="Calibri"/>
                  <a:cs typeface="Calibri"/>
                </a:rPr>
                <a:t>TERMINATE</a:t>
              </a:r>
            </a:p>
            <a:p>
              <a:r>
                <a:rPr lang="en-US" b="0" dirty="0" smtClean="0">
                  <a:latin typeface="Calibri"/>
                  <a:cs typeface="Calibri"/>
                </a:rPr>
                <a:t>   Otherwise</a:t>
              </a:r>
              <a:r>
                <a:rPr lang="en-US" b="0" dirty="0">
                  <a:latin typeface="Calibri"/>
                  <a:cs typeface="Calibri"/>
                </a:rPr>
                <a:t>: </a:t>
              </a:r>
              <a:r>
                <a:rPr lang="en-US" dirty="0">
                  <a:latin typeface="Calibri"/>
                  <a:cs typeface="Calibri"/>
                </a:rPr>
                <a:t>Phase 2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23528" y="1484784"/>
            <a:ext cx="7992888" cy="1800199"/>
            <a:chOff x="-463877" y="3931816"/>
            <a:chExt cx="7992888" cy="1751494"/>
          </a:xfrm>
        </p:grpSpPr>
        <p:sp>
          <p:nvSpPr>
            <p:cNvPr id="27" name="Rectangle 26"/>
            <p:cNvSpPr/>
            <p:nvPr/>
          </p:nvSpPr>
          <p:spPr>
            <a:xfrm>
              <a:off x="6669737" y="5375533"/>
              <a:ext cx="184666" cy="30777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endParaRPr lang="en-US" sz="1400" b="1" dirty="0">
                <a:solidFill>
                  <a:srgbClr val="FF0000"/>
                </a:solidFill>
                <a:latin typeface="Calibri"/>
                <a:cs typeface="Calibri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-463877" y="3931816"/>
              <a:ext cx="7992888" cy="1323439"/>
            </a:xfrm>
            <a:prstGeom prst="rect">
              <a:avLst/>
            </a:prstGeom>
            <a:solidFill>
              <a:schemeClr val="accent5"/>
            </a:solidFill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Calibri"/>
                  <a:cs typeface="Calibri"/>
                </a:rPr>
                <a:t>At round </a:t>
              </a:r>
              <a:r>
                <a:rPr lang="en-US" dirty="0" smtClean="0">
                  <a:solidFill>
                    <a:srgbClr val="FF0000"/>
                  </a:solidFill>
                  <a:latin typeface="Calibri"/>
                  <a:cs typeface="Calibri"/>
                </a:rPr>
                <a:t>12n</a:t>
              </a:r>
              <a:r>
                <a:rPr lang="en-US" dirty="0">
                  <a:latin typeface="Calibri"/>
                  <a:cs typeface="Calibri"/>
                </a:rPr>
                <a:t>:  </a:t>
              </a:r>
              <a:r>
                <a:rPr lang="en-US" b="0" dirty="0">
                  <a:latin typeface="Calibri"/>
                  <a:cs typeface="Calibri"/>
                </a:rPr>
                <a:t>if there are </a:t>
              </a:r>
              <a:r>
                <a:rPr lang="en-US" b="0" i="1" dirty="0">
                  <a:latin typeface="Calibri"/>
                  <a:cs typeface="Calibri"/>
                </a:rPr>
                <a:t>k</a:t>
              </a:r>
              <a:r>
                <a:rPr lang="en-US" b="0" dirty="0">
                  <a:latin typeface="Calibri"/>
                  <a:cs typeface="Calibri"/>
                </a:rPr>
                <a:t> agents in this </a:t>
              </a:r>
              <a:r>
                <a:rPr lang="en-US" b="0" dirty="0" smtClean="0">
                  <a:latin typeface="Calibri"/>
                  <a:cs typeface="Calibri"/>
                </a:rPr>
                <a:t>node AND crossed  </a:t>
              </a:r>
              <a:r>
                <a:rPr lang="en-US" b="0" dirty="0">
                  <a:latin typeface="Calibri"/>
                  <a:cs typeface="Calibri"/>
                </a:rPr>
                <a:t>less than </a:t>
              </a:r>
              <a:r>
                <a:rPr lang="en-US" b="0" i="1" dirty="0">
                  <a:latin typeface="Calibri"/>
                  <a:cs typeface="Calibri"/>
                </a:rPr>
                <a:t>n</a:t>
              </a:r>
              <a:r>
                <a:rPr lang="en-US" b="0" dirty="0">
                  <a:latin typeface="Calibri"/>
                  <a:cs typeface="Calibri"/>
                </a:rPr>
                <a:t> links </a:t>
              </a:r>
              <a:r>
                <a:rPr lang="en-US" b="0" dirty="0" smtClean="0">
                  <a:latin typeface="Calibri"/>
                  <a:cs typeface="Calibri"/>
                </a:rPr>
                <a:t>AND met </a:t>
              </a:r>
              <a:r>
                <a:rPr lang="en-US" b="0" dirty="0">
                  <a:latin typeface="Calibri"/>
                  <a:cs typeface="Calibri"/>
                </a:rPr>
                <a:t>someone l</a:t>
              </a:r>
              <a:r>
                <a:rPr lang="en-US" b="0" dirty="0" smtClean="0">
                  <a:latin typeface="Calibri"/>
                  <a:cs typeface="Calibri"/>
                </a:rPr>
                <a:t>ess </a:t>
              </a:r>
              <a:r>
                <a:rPr lang="en-US" b="0" dirty="0">
                  <a:latin typeface="Calibri"/>
                  <a:cs typeface="Calibri"/>
                </a:rPr>
                <a:t>than </a:t>
              </a:r>
              <a:r>
                <a:rPr lang="en-US" b="0" i="1" dirty="0">
                  <a:latin typeface="Calibri"/>
                  <a:cs typeface="Calibri"/>
                </a:rPr>
                <a:t>9n</a:t>
              </a:r>
              <a:r>
                <a:rPr lang="en-US" b="0" dirty="0">
                  <a:latin typeface="Calibri"/>
                  <a:cs typeface="Calibri"/>
                </a:rPr>
                <a:t> </a:t>
              </a:r>
              <a:r>
                <a:rPr lang="en-US" b="0" dirty="0" smtClean="0">
                  <a:latin typeface="Calibri"/>
                  <a:cs typeface="Calibri"/>
                </a:rPr>
                <a:t>rounds </a:t>
              </a:r>
              <a:r>
                <a:rPr lang="en-US" b="0" dirty="0">
                  <a:latin typeface="Calibri"/>
                  <a:cs typeface="Calibri"/>
                </a:rPr>
                <a:t>ago </a:t>
              </a:r>
              <a:r>
                <a:rPr lang="en-US" b="0" dirty="0" smtClean="0">
                  <a:latin typeface="Calibri"/>
                  <a:cs typeface="Calibri"/>
                </a:rPr>
                <a:t>AND never </a:t>
              </a:r>
              <a:r>
                <a:rPr lang="en-US" b="0" dirty="0">
                  <a:latin typeface="Calibri"/>
                  <a:cs typeface="Calibri"/>
                </a:rPr>
                <a:t>met  anybody in opposite </a:t>
              </a:r>
              <a:r>
                <a:rPr lang="en-US" b="0" dirty="0" smtClean="0">
                  <a:latin typeface="Calibri"/>
                  <a:cs typeface="Calibri"/>
                </a:rPr>
                <a:t>direction:  </a:t>
              </a:r>
              <a:r>
                <a:rPr lang="en-US" dirty="0" smtClean="0">
                  <a:latin typeface="Calibri"/>
                  <a:cs typeface="Calibri"/>
                </a:rPr>
                <a:t>TERMINATE</a:t>
              </a:r>
              <a:endParaRPr lang="en-US" dirty="0">
                <a:latin typeface="Calibri"/>
                <a:cs typeface="Calibri"/>
              </a:endParaRPr>
            </a:p>
            <a:p>
              <a:r>
                <a:rPr lang="en-US" b="0" dirty="0">
                  <a:latin typeface="Calibri"/>
                  <a:cs typeface="Calibri"/>
                </a:rPr>
                <a:t>  Otherwise: </a:t>
              </a:r>
              <a:r>
                <a:rPr lang="en-US" dirty="0">
                  <a:latin typeface="Calibri"/>
                  <a:cs typeface="Calibri"/>
                </a:rPr>
                <a:t>Phase 2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323528" y="1052736"/>
            <a:ext cx="925679" cy="40011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b="1" dirty="0" smtClean="0"/>
              <a:t>Switch</a:t>
            </a:r>
            <a:endParaRPr lang="en-US" b="1" dirty="0"/>
          </a:p>
        </p:txBody>
      </p:sp>
      <p:sp>
        <p:nvSpPr>
          <p:cNvPr id="7" name="TextBox 6"/>
          <p:cNvSpPr txBox="1"/>
          <p:nvPr/>
        </p:nvSpPr>
        <p:spPr>
          <a:xfrm>
            <a:off x="323528" y="4221088"/>
            <a:ext cx="1197764" cy="40011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Continue</a:t>
            </a:r>
            <a:endParaRPr lang="en-US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1: Exploration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7380313" y="2924944"/>
            <a:ext cx="1393430" cy="1480230"/>
            <a:chOff x="7759992" y="587633"/>
            <a:chExt cx="1353590" cy="2118417"/>
          </a:xfrm>
        </p:grpSpPr>
        <p:pic>
          <p:nvPicPr>
            <p:cNvPr id="21" name="Picture 1" descr="cronometro_chronometer_watch_icon_black_white_line_art_coloring_book_colouring-1331px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9939" y="587633"/>
              <a:ext cx="1119187" cy="127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" name="Rectangle 21"/>
            <p:cNvSpPr/>
            <p:nvPr/>
          </p:nvSpPr>
          <p:spPr>
            <a:xfrm>
              <a:off x="7759992" y="2133436"/>
              <a:ext cx="1353590" cy="57261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6600"/>
                  </a:solidFill>
                  <a:latin typeface="Calibri"/>
                  <a:cs typeface="Calibri"/>
                </a:rPr>
                <a:t>Round 12 n</a:t>
              </a:r>
              <a:endParaRPr lang="en-US" b="1" dirty="0">
                <a:solidFill>
                  <a:srgbClr val="FF6600"/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488743" y="2289944"/>
            <a:ext cx="1815689" cy="1656184"/>
            <a:chOff x="4488743" y="2289944"/>
            <a:chExt cx="1815689" cy="1656184"/>
          </a:xfrm>
        </p:grpSpPr>
        <p:grpSp>
          <p:nvGrpSpPr>
            <p:cNvPr id="18" name="Group 17"/>
            <p:cNvGrpSpPr/>
            <p:nvPr/>
          </p:nvGrpSpPr>
          <p:grpSpPr>
            <a:xfrm>
              <a:off x="5208823" y="2433960"/>
              <a:ext cx="457200" cy="762000"/>
              <a:chOff x="8151123" y="5440824"/>
              <a:chExt cx="457200" cy="762000"/>
            </a:xfrm>
          </p:grpSpPr>
          <p:grpSp>
            <p:nvGrpSpPr>
              <p:cNvPr id="19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43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4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80000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5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6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4" name="Group 15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3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80000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9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35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6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80000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7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8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30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3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2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80000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3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4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  <p:grpSp>
          <p:nvGrpSpPr>
            <p:cNvPr id="47" name="Group 15"/>
            <p:cNvGrpSpPr>
              <a:grpSpLocks/>
            </p:cNvGrpSpPr>
            <p:nvPr/>
          </p:nvGrpSpPr>
          <p:grpSpPr bwMode="auto">
            <a:xfrm>
              <a:off x="5064807" y="228994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48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9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CCFF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0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1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4992799" y="2721992"/>
              <a:ext cx="304800" cy="510119"/>
              <a:chOff x="2205646" y="3997379"/>
              <a:chExt cx="304800" cy="510119"/>
            </a:xfrm>
          </p:grpSpPr>
          <p:grpSp>
            <p:nvGrpSpPr>
              <p:cNvPr id="53" name="Group 15"/>
              <p:cNvGrpSpPr>
                <a:grpSpLocks/>
              </p:cNvGrpSpPr>
              <p:nvPr/>
            </p:nvGrpSpPr>
            <p:grpSpPr bwMode="auto">
              <a:xfrm>
                <a:off x="2358046" y="3997379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5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6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CC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6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6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54" name="Group 15"/>
              <p:cNvGrpSpPr>
                <a:grpSpLocks/>
              </p:cNvGrpSpPr>
              <p:nvPr/>
            </p:nvGrpSpPr>
            <p:grpSpPr bwMode="auto">
              <a:xfrm>
                <a:off x="2205646" y="4050298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55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56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CCFFCC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57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58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  <p:grpSp>
          <p:nvGrpSpPr>
            <p:cNvPr id="63" name="Group 62"/>
            <p:cNvGrpSpPr/>
            <p:nvPr/>
          </p:nvGrpSpPr>
          <p:grpSpPr>
            <a:xfrm rot="19560000">
              <a:off x="5495650" y="2751691"/>
              <a:ext cx="808782" cy="460275"/>
              <a:chOff x="3894092" y="1187189"/>
              <a:chExt cx="808782" cy="460275"/>
            </a:xfrm>
            <a:solidFill>
              <a:schemeClr val="bg1"/>
            </a:solidFill>
          </p:grpSpPr>
          <p:sp>
            <p:nvSpPr>
              <p:cNvPr id="64" name="Oval 63"/>
              <p:cNvSpPr/>
              <p:nvPr/>
            </p:nvSpPr>
            <p:spPr>
              <a:xfrm>
                <a:off x="4076396" y="1187189"/>
                <a:ext cx="437676" cy="460275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 64"/>
              <p:cNvSpPr/>
              <p:nvPr/>
            </p:nvSpPr>
            <p:spPr>
              <a:xfrm>
                <a:off x="4514072" y="1308855"/>
                <a:ext cx="188802" cy="23103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ectangle 65"/>
              <p:cNvSpPr/>
              <p:nvPr/>
            </p:nvSpPr>
            <p:spPr>
              <a:xfrm>
                <a:off x="3894092" y="1323967"/>
                <a:ext cx="188802" cy="23103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7" name="Straight Connector 66"/>
            <p:cNvCxnSpPr/>
            <p:nvPr/>
          </p:nvCxnSpPr>
          <p:spPr>
            <a:xfrm flipV="1">
              <a:off x="4488743" y="3218942"/>
              <a:ext cx="1098414" cy="727186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/>
          <p:cNvSpPr/>
          <p:nvPr/>
        </p:nvSpPr>
        <p:spPr>
          <a:xfrm>
            <a:off x="5292080" y="3356992"/>
            <a:ext cx="232816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0" i="1" dirty="0" smtClean="0">
                <a:latin typeface="Calibri"/>
                <a:cs typeface="Calibri"/>
              </a:rPr>
              <a:t>Note that k </a:t>
            </a:r>
            <a:r>
              <a:rPr lang="en-US" sz="1600" b="0" i="1" dirty="0">
                <a:latin typeface="Calibri"/>
                <a:cs typeface="Calibri"/>
              </a:rPr>
              <a:t>agents in this </a:t>
            </a:r>
            <a:endParaRPr lang="en-US" sz="1600" b="0" i="1" dirty="0" smtClean="0">
              <a:latin typeface="Calibri"/>
              <a:cs typeface="Calibri"/>
            </a:endParaRPr>
          </a:p>
          <a:p>
            <a:r>
              <a:rPr lang="en-US" sz="1600" b="0" i="1" dirty="0" smtClean="0">
                <a:latin typeface="Calibri"/>
                <a:cs typeface="Calibri"/>
              </a:rPr>
              <a:t>node is not sufficient 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2835904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39552" y="2132856"/>
            <a:ext cx="7200900" cy="1015663"/>
          </a:xfrm>
          <a:prstGeom prst="rect">
            <a:avLst/>
          </a:prstGeom>
          <a:solidFill>
            <a:srgbClr val="DAEDEF"/>
          </a:solidFill>
          <a:ln>
            <a:solidFill>
              <a:srgbClr val="4F81BD"/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If </a:t>
            </a:r>
            <a:r>
              <a:rPr lang="en-US" dirty="0" smtClean="0">
                <a:latin typeface="Calibri"/>
                <a:cs typeface="Calibri"/>
              </a:rPr>
              <a:t>an agent </a:t>
            </a:r>
            <a:r>
              <a:rPr lang="en-US" dirty="0">
                <a:latin typeface="Calibri"/>
                <a:cs typeface="Calibri"/>
              </a:rPr>
              <a:t>terminates in Phase 1, then all agents terminate and gathering has been correctly achieved. Otherwise, no agent terminates and all of them have done a complete tour of the </a:t>
            </a:r>
            <a:r>
              <a:rPr lang="en-US" dirty="0" smtClean="0">
                <a:latin typeface="Calibri"/>
                <a:cs typeface="Calibri"/>
              </a:rPr>
              <a:t>ring.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9552" y="4437112"/>
            <a:ext cx="7704856" cy="1015663"/>
          </a:xfrm>
          <a:prstGeom prst="rect">
            <a:avLst/>
          </a:prstGeom>
          <a:solidFill>
            <a:srgbClr val="FDFFC8"/>
          </a:solidFill>
          <a:ln>
            <a:solidFill>
              <a:srgbClr val="FFFF00"/>
            </a:solidFill>
          </a:ln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The agents know the configuration and know if gathering is feasible.</a:t>
            </a:r>
          </a:p>
          <a:p>
            <a:r>
              <a:rPr lang="en-US" dirty="0" smtClean="0">
                <a:latin typeface="Calibri"/>
                <a:cs typeface="Calibri"/>
              </a:rPr>
              <a:t> If it is, they all elect the same leader (edge or node) and they start the phase moving towards it through the shortest path.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9552" y="1210389"/>
            <a:ext cx="2793253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1: Exploration</a:t>
            </a:r>
            <a:endParaRPr lang="en-US" sz="2400" b="1" dirty="0">
              <a:latin typeface="Calibri"/>
              <a:cs typeface="Calibri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9552" y="3737689"/>
            <a:ext cx="2595582" cy="461665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44211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59" name="Oval 3"/>
          <p:cNvSpPr>
            <a:spLocks noChangeArrowheads="1"/>
          </p:cNvSpPr>
          <p:nvPr/>
        </p:nvSpPr>
        <p:spPr bwMode="auto">
          <a:xfrm>
            <a:off x="1082959" y="1816112"/>
            <a:ext cx="3887451" cy="3253929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7" name="Oval 16"/>
          <p:cNvSpPr>
            <a:spLocks noChangeArrowheads="1"/>
          </p:cNvSpPr>
          <p:nvPr/>
        </p:nvSpPr>
        <p:spPr bwMode="auto">
          <a:xfrm>
            <a:off x="2861334" y="4946250"/>
            <a:ext cx="323954" cy="282950"/>
          </a:xfrm>
          <a:prstGeom prst="ellipse">
            <a:avLst/>
          </a:prstGeom>
          <a:solidFill>
            <a:srgbClr val="FF660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63688" y="6093296"/>
            <a:ext cx="813043" cy="4001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 smtClean="0"/>
              <a:t>leader</a:t>
            </a:r>
            <a:endParaRPr lang="en-US" b="0" dirty="0"/>
          </a:p>
        </p:txBody>
      </p:sp>
      <p:sp>
        <p:nvSpPr>
          <p:cNvPr id="9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93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9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Gathering in Dynamic Rings</a:t>
            </a:r>
            <a:endParaRPr lang="fr-CA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32" name="Text Box 40"/>
          <p:cNvSpPr txBox="1">
            <a:spLocks noChangeArrowheads="1"/>
          </p:cNvSpPr>
          <p:nvPr/>
        </p:nvSpPr>
        <p:spPr bwMode="auto">
          <a:xfrm>
            <a:off x="4932040" y="1052736"/>
            <a:ext cx="3888432" cy="830997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>
                <a:latin typeface="Apple Chancery"/>
                <a:cs typeface="Apple Chancery"/>
              </a:rPr>
              <a:t>A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Aperiodic configuration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5076056" y="2492896"/>
            <a:ext cx="457200" cy="762000"/>
            <a:chOff x="8151123" y="5440824"/>
            <a:chExt cx="457200" cy="762000"/>
          </a:xfrm>
        </p:grpSpPr>
        <p:grpSp>
          <p:nvGrpSpPr>
            <p:cNvPr id="34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35" name="Group 15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4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36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4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37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38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9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800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0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55" name="Group 54"/>
          <p:cNvGrpSpPr/>
          <p:nvPr/>
        </p:nvGrpSpPr>
        <p:grpSpPr>
          <a:xfrm>
            <a:off x="827584" y="2276872"/>
            <a:ext cx="304800" cy="510119"/>
            <a:chOff x="2205646" y="3997379"/>
            <a:chExt cx="304800" cy="510119"/>
          </a:xfrm>
        </p:grpSpPr>
        <p:grpSp>
          <p:nvGrpSpPr>
            <p:cNvPr id="56" name="Group 15"/>
            <p:cNvGrpSpPr>
              <a:grpSpLocks/>
            </p:cNvGrpSpPr>
            <p:nvPr/>
          </p:nvGrpSpPr>
          <p:grpSpPr bwMode="auto">
            <a:xfrm>
              <a:off x="2358046" y="3997379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8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CCFF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57" name="Group 15"/>
            <p:cNvGrpSpPr>
              <a:grpSpLocks/>
            </p:cNvGrpSpPr>
            <p:nvPr/>
          </p:nvGrpSpPr>
          <p:grpSpPr bwMode="auto">
            <a:xfrm>
              <a:off x="2205646" y="4050298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8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CCFFCC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87" name="Group 15"/>
          <p:cNvGrpSpPr>
            <a:grpSpLocks/>
          </p:cNvGrpSpPr>
          <p:nvPr/>
        </p:nvGrpSpPr>
        <p:grpSpPr bwMode="auto">
          <a:xfrm>
            <a:off x="4932040" y="4005064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88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9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90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91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cxnSp>
        <p:nvCxnSpPr>
          <p:cNvPr id="60" name="Straight Arrow Connector 59"/>
          <p:cNvCxnSpPr/>
          <p:nvPr/>
        </p:nvCxnSpPr>
        <p:spPr bwMode="auto">
          <a:xfrm flipH="1">
            <a:off x="5652120" y="3501008"/>
            <a:ext cx="288032" cy="72008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Straight Arrow Connector 60"/>
          <p:cNvCxnSpPr/>
          <p:nvPr/>
        </p:nvCxnSpPr>
        <p:spPr bwMode="auto">
          <a:xfrm>
            <a:off x="611560" y="3284984"/>
            <a:ext cx="288032" cy="79208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" name="Straight Arrow Connector 6"/>
          <p:cNvCxnSpPr/>
          <p:nvPr/>
        </p:nvCxnSpPr>
        <p:spPr bwMode="auto">
          <a:xfrm flipV="1">
            <a:off x="2267744" y="5517232"/>
            <a:ext cx="504056" cy="504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62" name="Group 61"/>
          <p:cNvGrpSpPr/>
          <p:nvPr/>
        </p:nvGrpSpPr>
        <p:grpSpPr>
          <a:xfrm>
            <a:off x="4932040" y="3356992"/>
            <a:ext cx="266700" cy="315119"/>
            <a:chOff x="4267200" y="1829962"/>
            <a:chExt cx="266700" cy="315119"/>
          </a:xfrm>
        </p:grpSpPr>
        <p:cxnSp>
          <p:nvCxnSpPr>
            <p:cNvPr id="63" name="Straight Connector 62"/>
            <p:cNvCxnSpPr/>
            <p:nvPr/>
          </p:nvCxnSpPr>
          <p:spPr>
            <a:xfrm>
              <a:off x="4267200" y="1867158"/>
              <a:ext cx="266700" cy="2779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H="1">
              <a:off x="4267200" y="1829962"/>
              <a:ext cx="228600" cy="27792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78524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V="1">
            <a:off x="0" y="2628900"/>
            <a:ext cx="8674100" cy="50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253608" y="2787134"/>
            <a:ext cx="7680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rounds</a:t>
            </a:r>
            <a:endParaRPr 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3390" y="2919968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12n</a:t>
            </a:r>
            <a:endParaRPr lang="en-US" dirty="0"/>
          </a:p>
        </p:txBody>
      </p:sp>
      <p:grpSp>
        <p:nvGrpSpPr>
          <p:cNvPr id="23" name="Group 22"/>
          <p:cNvGrpSpPr/>
          <p:nvPr/>
        </p:nvGrpSpPr>
        <p:grpSpPr>
          <a:xfrm>
            <a:off x="474331" y="1325286"/>
            <a:ext cx="6140455" cy="2014358"/>
            <a:chOff x="474331" y="1325286"/>
            <a:chExt cx="6140455" cy="2014358"/>
          </a:xfrm>
        </p:grpSpPr>
        <p:sp>
          <p:nvSpPr>
            <p:cNvPr id="10" name="TextBox 9"/>
            <p:cNvSpPr txBox="1"/>
            <p:nvPr/>
          </p:nvSpPr>
          <p:spPr>
            <a:xfrm>
              <a:off x="1943100" y="2939534"/>
              <a:ext cx="5822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15n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2120900" y="2463800"/>
              <a:ext cx="12700" cy="42493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6032500" y="2907268"/>
              <a:ext cx="5822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2</a:t>
              </a:r>
              <a:r>
                <a:rPr lang="en-US" dirty="0">
                  <a:latin typeface="Calibri"/>
                  <a:cs typeface="Calibri"/>
                </a:rPr>
                <a:t>5</a:t>
              </a:r>
              <a:r>
                <a:rPr lang="en-US" dirty="0" smtClean="0">
                  <a:latin typeface="Calibri"/>
                  <a:cs typeface="Calibri"/>
                </a:rPr>
                <a:t>n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6210300" y="2431534"/>
              <a:ext cx="12700" cy="42493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474331" y="1325286"/>
              <a:ext cx="156966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Check-points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1739900" y="1694618"/>
              <a:ext cx="381000" cy="73691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1813779" y="1567618"/>
              <a:ext cx="4396521" cy="8961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0" y="4365104"/>
            <a:ext cx="2475708" cy="40011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Move-toward-leader. </a:t>
            </a:r>
            <a:endParaRPr lang="en-US" b="1" dirty="0" smtClean="0"/>
          </a:p>
        </p:txBody>
      </p:sp>
      <p:grpSp>
        <p:nvGrpSpPr>
          <p:cNvPr id="31" name="Group 30"/>
          <p:cNvGrpSpPr/>
          <p:nvPr/>
        </p:nvGrpSpPr>
        <p:grpSpPr>
          <a:xfrm>
            <a:off x="1187624" y="3339644"/>
            <a:ext cx="3028869" cy="705490"/>
            <a:chOff x="1187624" y="3339644"/>
            <a:chExt cx="3028869" cy="705490"/>
          </a:xfrm>
        </p:grpSpPr>
        <p:sp>
          <p:nvSpPr>
            <p:cNvPr id="25" name="TextBox 24"/>
            <p:cNvSpPr txBox="1"/>
            <p:nvPr/>
          </p:nvSpPr>
          <p:spPr>
            <a:xfrm>
              <a:off x="1187624" y="3645024"/>
              <a:ext cx="30288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Calibri"/>
                  <a:cs typeface="Calibri"/>
                </a:rPr>
                <a:t>I </a:t>
              </a:r>
              <a:r>
                <a:rPr lang="en-US" dirty="0" smtClean="0">
                  <a:solidFill>
                    <a:srgbClr val="FF6600"/>
                  </a:solidFill>
                  <a:latin typeface="Calibri"/>
                  <a:cs typeface="Calibri"/>
                </a:rPr>
                <a:t>check</a:t>
              </a:r>
              <a:r>
                <a:rPr lang="en-US" dirty="0" smtClean="0">
                  <a:latin typeface="Calibri"/>
                  <a:cs typeface="Calibri"/>
                </a:rPr>
                <a:t> and</a:t>
              </a:r>
              <a:r>
                <a:rPr lang="en-US" dirty="0">
                  <a:latin typeface="Calibri"/>
                  <a:cs typeface="Calibri"/>
                </a:rPr>
                <a:t> </a:t>
              </a:r>
              <a:r>
                <a:rPr lang="en-US" dirty="0" smtClean="0">
                  <a:latin typeface="Calibri"/>
                  <a:cs typeface="Calibri"/>
                </a:rPr>
                <a:t>act accordingly</a:t>
              </a:r>
            </a:p>
          </p:txBody>
        </p:sp>
        <p:cxnSp>
          <p:nvCxnSpPr>
            <p:cNvPr id="26" name="Straight Arrow Connector 25"/>
            <p:cNvCxnSpPr>
              <a:endCxn id="10" idx="2"/>
            </p:cNvCxnSpPr>
            <p:nvPr/>
          </p:nvCxnSpPr>
          <p:spPr>
            <a:xfrm flipH="1" flipV="1">
              <a:off x="2234243" y="3339644"/>
              <a:ext cx="596603" cy="35605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/>
          <p:cNvSpPr txBox="1"/>
          <p:nvPr/>
        </p:nvSpPr>
        <p:spPr>
          <a:xfrm>
            <a:off x="611560" y="5085184"/>
            <a:ext cx="33571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If </a:t>
            </a:r>
            <a:r>
              <a:rPr lang="en-US" b="0" dirty="0" smtClean="0">
                <a:latin typeface="Calibri"/>
                <a:cs typeface="Calibri"/>
              </a:rPr>
              <a:t>k</a:t>
            </a:r>
            <a:r>
              <a:rPr lang="en-US" dirty="0" smtClean="0">
                <a:latin typeface="Calibri"/>
                <a:cs typeface="Calibri"/>
              </a:rPr>
              <a:t> of us are here </a:t>
            </a:r>
            <a:r>
              <a:rPr lang="en-US" b="1" dirty="0" smtClean="0">
                <a:latin typeface="Calibri"/>
                <a:cs typeface="Calibri"/>
              </a:rPr>
              <a:t>TERMINATE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1560" y="5445224"/>
            <a:ext cx="7816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If I reached the leader,  I become </a:t>
            </a:r>
            <a:r>
              <a:rPr lang="en-US" b="1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r>
              <a:rPr lang="en-US" b="1" i="1" dirty="0" smtClean="0">
                <a:solidFill>
                  <a:srgbClr val="3366FF"/>
                </a:solidFill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and</a:t>
            </a:r>
            <a:r>
              <a:rPr lang="en-US" i="1" dirty="0" smtClean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 </a:t>
            </a:r>
            <a:r>
              <a:rPr lang="en-US" dirty="0">
                <a:latin typeface="Calibri"/>
                <a:cs typeface="Calibri"/>
              </a:rPr>
              <a:t>switch direction </a:t>
            </a:r>
            <a:endParaRPr lang="en-US" i="1" dirty="0" smtClean="0">
              <a:latin typeface="Calibri"/>
              <a:cs typeface="Calibri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5600921" y="3207311"/>
            <a:ext cx="2634130" cy="1062043"/>
            <a:chOff x="1218087" y="3308866"/>
            <a:chExt cx="2634130" cy="1062043"/>
          </a:xfrm>
        </p:grpSpPr>
        <p:sp>
          <p:nvSpPr>
            <p:cNvPr id="35" name="TextBox 34"/>
            <p:cNvSpPr txBox="1"/>
            <p:nvPr/>
          </p:nvSpPr>
          <p:spPr>
            <a:xfrm>
              <a:off x="1218087" y="3663023"/>
              <a:ext cx="26341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Calibri"/>
                  <a:cs typeface="Calibri"/>
                </a:rPr>
                <a:t>I terminate, if I haven’t </a:t>
              </a:r>
            </a:p>
            <a:p>
              <a:pPr algn="ctr"/>
              <a:r>
                <a:rPr lang="en-US" dirty="0">
                  <a:latin typeface="Calibri"/>
                  <a:cs typeface="Calibri"/>
                </a:rPr>
                <a:t>d</a:t>
              </a:r>
              <a:r>
                <a:rPr lang="en-US" dirty="0" smtClean="0">
                  <a:latin typeface="Calibri"/>
                  <a:cs typeface="Calibri"/>
                </a:rPr>
                <a:t>one so already.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 flipH="1" flipV="1">
              <a:off x="2154569" y="3308866"/>
              <a:ext cx="676269" cy="38683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8" name="Straight Connector 27"/>
          <p:cNvCxnSpPr/>
          <p:nvPr/>
        </p:nvCxnSpPr>
        <p:spPr>
          <a:xfrm>
            <a:off x="260656" y="2463800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11560" y="5805264"/>
            <a:ext cx="81077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If I did not reach the leader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I become </a:t>
            </a:r>
            <a:r>
              <a:rPr lang="en-US" b="1" i="1" dirty="0" err="1" smtClean="0">
                <a:solidFill>
                  <a:srgbClr val="008000"/>
                </a:solidFill>
                <a:latin typeface="Calibri"/>
                <a:cs typeface="Calibri"/>
              </a:rPr>
              <a:t>ReachingElected</a:t>
            </a:r>
            <a:r>
              <a:rPr lang="en-US" b="1" i="1" dirty="0" smtClean="0">
                <a:solidFill>
                  <a:srgbClr val="008000"/>
                </a:solidFill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and</a:t>
            </a:r>
            <a:r>
              <a:rPr lang="en-US" i="1" dirty="0" smtClean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keep moving</a:t>
            </a:r>
            <a:endParaRPr lang="en-US" i="1" dirty="0" smtClean="0">
              <a:latin typeface="Calibri"/>
              <a:cs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13066" y="2463800"/>
            <a:ext cx="3908334" cy="443468"/>
          </a:xfrm>
          <a:prstGeom prst="rect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877279" y="1002120"/>
            <a:ext cx="4572000" cy="1542513"/>
            <a:chOff x="1877279" y="1002120"/>
            <a:chExt cx="4572000" cy="1542513"/>
          </a:xfrm>
        </p:grpSpPr>
        <p:sp>
          <p:nvSpPr>
            <p:cNvPr id="4" name="Rectangle 3"/>
            <p:cNvSpPr/>
            <p:nvPr/>
          </p:nvSpPr>
          <p:spPr>
            <a:xfrm>
              <a:off x="1877279" y="1002120"/>
              <a:ext cx="4572000" cy="70788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r>
                <a:rPr lang="en-US" dirty="0" smtClean="0">
                  <a:latin typeface="Calibri"/>
                  <a:cs typeface="Calibri"/>
                </a:rPr>
                <a:t>During this time I could detect </a:t>
              </a:r>
            </a:p>
            <a:p>
              <a:pPr algn="ctr"/>
              <a:r>
                <a:rPr lang="en-US" dirty="0" smtClean="0">
                  <a:latin typeface="Calibri"/>
                  <a:cs typeface="Calibri"/>
                </a:rPr>
                <a:t>termination in several ways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H="1">
              <a:off x="4107211" y="1648451"/>
              <a:ext cx="143807" cy="8961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 bwMode="auto">
          <a:xfrm flipH="1" flipV="1">
            <a:off x="323528" y="3429000"/>
            <a:ext cx="216024" cy="9361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2" name="Straight Arrow Connector 41"/>
          <p:cNvCxnSpPr/>
          <p:nvPr/>
        </p:nvCxnSpPr>
        <p:spPr bwMode="auto">
          <a:xfrm flipH="1" flipV="1">
            <a:off x="3059832" y="4149080"/>
            <a:ext cx="216024" cy="9361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276058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0" grpId="0"/>
      <p:bldP spid="3" grpId="0" animBg="1"/>
    </p:bld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Arrow Connector 4"/>
          <p:cNvCxnSpPr/>
          <p:nvPr/>
        </p:nvCxnSpPr>
        <p:spPr>
          <a:xfrm flipV="1">
            <a:off x="0" y="2628900"/>
            <a:ext cx="8674100" cy="50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253608" y="2787134"/>
            <a:ext cx="7680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rounds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3390" y="2919968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12n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60656" y="2463800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943100" y="2939534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15n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2120900" y="2463800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032500" y="2907268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25n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6261100" y="2456934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043608" y="3645024"/>
            <a:ext cx="6467392" cy="1200328"/>
          </a:xfrm>
          <a:prstGeom prst="rect">
            <a:avLst/>
          </a:prstGeom>
          <a:ln>
            <a:solidFill>
              <a:srgbClr val="BBE0E3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At </a:t>
            </a:r>
            <a:r>
              <a:rPr lang="en-US" sz="2400" dirty="0">
                <a:latin typeface="Calibri"/>
                <a:cs typeface="Calibri"/>
              </a:rPr>
              <a:t>round </a:t>
            </a:r>
            <a:r>
              <a:rPr lang="en-US" sz="2400" b="1" dirty="0" smtClean="0">
                <a:latin typeface="Calibri"/>
                <a:cs typeface="Calibri"/>
              </a:rPr>
              <a:t>15</a:t>
            </a:r>
            <a:r>
              <a:rPr lang="en-US" sz="2400" dirty="0" smtClean="0">
                <a:latin typeface="Calibri"/>
                <a:cs typeface="Calibri"/>
              </a:rPr>
              <a:t>n, </a:t>
            </a:r>
            <a:r>
              <a:rPr lang="en-US" sz="2400" dirty="0">
                <a:latin typeface="Calibri"/>
                <a:cs typeface="Calibri"/>
              </a:rPr>
              <a:t>there is at most one group </a:t>
            </a:r>
            <a:r>
              <a:rPr lang="en-US" sz="2400" dirty="0" smtClean="0">
                <a:latin typeface="Calibri"/>
                <a:cs typeface="Calibri"/>
              </a:rPr>
              <a:t>in </a:t>
            </a:r>
            <a:r>
              <a:rPr lang="en-US" sz="2400" dirty="0">
                <a:latin typeface="Calibri"/>
                <a:cs typeface="Calibri"/>
              </a:rPr>
              <a:t>state</a:t>
            </a:r>
          </a:p>
          <a:p>
            <a:r>
              <a:rPr lang="en-US" sz="2400" b="1" i="1" dirty="0" err="1" smtClean="0">
                <a:solidFill>
                  <a:srgbClr val="008000"/>
                </a:solidFill>
                <a:latin typeface="Calibri"/>
                <a:cs typeface="Calibri"/>
              </a:rPr>
              <a:t>ReachingElected</a:t>
            </a:r>
            <a:r>
              <a:rPr lang="en-US" sz="2400" dirty="0" smtClean="0">
                <a:latin typeface="Calibri"/>
                <a:cs typeface="Calibri"/>
              </a:rPr>
              <a:t>, </a:t>
            </a:r>
            <a:r>
              <a:rPr lang="en-US" sz="2400" dirty="0">
                <a:latin typeface="Calibri"/>
                <a:cs typeface="Calibri"/>
              </a:rPr>
              <a:t>and at most two groups </a:t>
            </a:r>
            <a:r>
              <a:rPr lang="en-US" sz="2400" dirty="0" smtClean="0">
                <a:latin typeface="Calibri"/>
                <a:cs typeface="Calibri"/>
              </a:rPr>
              <a:t>in </a:t>
            </a:r>
            <a:r>
              <a:rPr lang="en-US" sz="2400" dirty="0">
                <a:latin typeface="Calibri"/>
                <a:cs typeface="Calibri"/>
              </a:rPr>
              <a:t>state </a:t>
            </a:r>
            <a:r>
              <a:rPr lang="en-US" sz="2400" b="1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r>
              <a:rPr lang="en-US" sz="2400" dirty="0" smtClean="0">
                <a:latin typeface="Calibri"/>
                <a:cs typeface="Calibri"/>
              </a:rPr>
              <a:t>.</a:t>
            </a:r>
            <a:endParaRPr lang="en-US" sz="2400" dirty="0">
              <a:latin typeface="Calibri"/>
              <a:cs typeface="Calibri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7655154" y="908720"/>
            <a:ext cx="1282222" cy="1358548"/>
            <a:chOff x="7871178" y="908720"/>
            <a:chExt cx="1282222" cy="1358548"/>
          </a:xfrm>
        </p:grpSpPr>
        <p:pic>
          <p:nvPicPr>
            <p:cNvPr id="16" name="Picture 1" descr="cronometro_chronometer_watch_icon_black_white_line_art_coloring_book_colouring-1331px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172400" y="908720"/>
              <a:ext cx="846517" cy="9677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Rectangle 16"/>
            <p:cNvSpPr/>
            <p:nvPr/>
          </p:nvSpPr>
          <p:spPr>
            <a:xfrm>
              <a:off x="7871178" y="1867158"/>
              <a:ext cx="1282222" cy="4001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  <a:latin typeface="Calibri"/>
                  <a:cs typeface="Calibri"/>
                </a:rPr>
                <a:t>round 15n</a:t>
              </a:r>
              <a:endParaRPr lang="en-US" b="1" dirty="0">
                <a:solidFill>
                  <a:srgbClr val="FF0000"/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6084168" y="4941168"/>
            <a:ext cx="457200" cy="762000"/>
            <a:chOff x="8151123" y="5440824"/>
            <a:chExt cx="457200" cy="762000"/>
          </a:xfrm>
        </p:grpSpPr>
        <p:grpSp>
          <p:nvGrpSpPr>
            <p:cNvPr id="20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36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37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38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21" name="Group 20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32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33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34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35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22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8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29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30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31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23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4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25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26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27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</p:grpSp>
      <p:grpSp>
        <p:nvGrpSpPr>
          <p:cNvPr id="40" name="Group 39"/>
          <p:cNvGrpSpPr/>
          <p:nvPr/>
        </p:nvGrpSpPr>
        <p:grpSpPr>
          <a:xfrm>
            <a:off x="7385315" y="4809810"/>
            <a:ext cx="457200" cy="762000"/>
            <a:chOff x="8151123" y="5440824"/>
            <a:chExt cx="457200" cy="762000"/>
          </a:xfrm>
        </p:grpSpPr>
        <p:grpSp>
          <p:nvGrpSpPr>
            <p:cNvPr id="41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5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5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6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42" name="Group 41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5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5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5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43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49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5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5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5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44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45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46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47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48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</p:grpSp>
      <p:grpSp>
        <p:nvGrpSpPr>
          <p:cNvPr id="61" name="Group 60"/>
          <p:cNvGrpSpPr/>
          <p:nvPr/>
        </p:nvGrpSpPr>
        <p:grpSpPr>
          <a:xfrm>
            <a:off x="2699340" y="5114609"/>
            <a:ext cx="457200" cy="762000"/>
            <a:chOff x="8151123" y="5440824"/>
            <a:chExt cx="457200" cy="762000"/>
          </a:xfrm>
        </p:grpSpPr>
        <p:grpSp>
          <p:nvGrpSpPr>
            <p:cNvPr id="62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78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79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0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81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63" name="Group 62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74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75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76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77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64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70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71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72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73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  <p:grpSp>
          <p:nvGrpSpPr>
            <p:cNvPr id="65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6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67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68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  <p:sp>
            <p:nvSpPr>
              <p:cNvPr id="69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  <a:cs typeface="Calibri"/>
                </a:endParaRPr>
              </a:p>
            </p:txBody>
          </p:sp>
        </p:grpSp>
      </p:grpSp>
      <p:sp>
        <p:nvSpPr>
          <p:cNvPr id="82" name="TextBox 81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84" name="Straight Connector 83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85" name="TextBox 84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00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427" name="Text Box 3"/>
          <p:cNvSpPr txBox="1">
            <a:spLocks noChangeArrowheads="1"/>
          </p:cNvSpPr>
          <p:nvPr/>
        </p:nvSpPr>
        <p:spPr bwMode="auto">
          <a:xfrm>
            <a:off x="179512" y="1196752"/>
            <a:ext cx="8640960" cy="440120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Baston</a:t>
            </a:r>
            <a:r>
              <a:rPr lang="en-US" b="0" dirty="0" smtClean="0">
                <a:latin typeface="Calibri"/>
                <a:cs typeface="Calibri"/>
              </a:rPr>
              <a:t>, Gal [</a:t>
            </a:r>
            <a:r>
              <a:rPr lang="en-US" b="0" i="1" dirty="0" smtClean="0">
                <a:latin typeface="Calibri"/>
                <a:cs typeface="Calibri"/>
              </a:rPr>
              <a:t>Naval Log. Res. </a:t>
            </a:r>
            <a:r>
              <a:rPr lang="en-US" b="0" dirty="0" smtClean="0">
                <a:latin typeface="Calibri"/>
                <a:cs typeface="Calibri"/>
              </a:rPr>
              <a:t> 91]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Alpern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[</a:t>
            </a:r>
            <a:r>
              <a:rPr lang="en-US" b="0" i="1" dirty="0">
                <a:latin typeface="Calibri"/>
                <a:cs typeface="Calibri"/>
              </a:rPr>
              <a:t>SIAM J Cont. Optimization 95</a:t>
            </a:r>
            <a:r>
              <a:rPr lang="en-US" b="0" dirty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>
                <a:latin typeface="Calibri"/>
                <a:cs typeface="Calibri"/>
              </a:rPr>
              <a:t>Anderson, Weber [</a:t>
            </a:r>
            <a:r>
              <a:rPr lang="en-US" b="0" i="1" dirty="0">
                <a:latin typeface="Calibri"/>
                <a:cs typeface="Calibri"/>
              </a:rPr>
              <a:t>J Applied Probability 99</a:t>
            </a:r>
            <a:r>
              <a:rPr lang="en-US" b="0" dirty="0">
                <a:latin typeface="Calibri"/>
                <a:cs typeface="Calibri"/>
              </a:rPr>
              <a:t>] </a:t>
            </a:r>
          </a:p>
          <a:p>
            <a:pPr lvl="2">
              <a:defRPr/>
            </a:pPr>
            <a:r>
              <a:rPr lang="en-US" b="0" dirty="0">
                <a:latin typeface="Calibri"/>
                <a:cs typeface="Calibri"/>
              </a:rPr>
              <a:t>Yu, Yung [ICALP 96]</a:t>
            </a:r>
          </a:p>
          <a:p>
            <a:pPr lvl="2">
              <a:defRPr/>
            </a:pPr>
            <a:r>
              <a:rPr lang="en-US" b="0" dirty="0" err="1">
                <a:latin typeface="Calibri"/>
                <a:cs typeface="Calibri"/>
              </a:rPr>
              <a:t>Alpern</a:t>
            </a:r>
            <a:r>
              <a:rPr lang="en-US" b="0" dirty="0">
                <a:latin typeface="Calibri"/>
                <a:cs typeface="Calibri"/>
              </a:rPr>
              <a:t>, Boston, </a:t>
            </a:r>
            <a:r>
              <a:rPr lang="en-US" b="0" dirty="0" err="1">
                <a:latin typeface="Calibri"/>
                <a:cs typeface="Calibri"/>
              </a:rPr>
              <a:t>Essegarer</a:t>
            </a:r>
            <a:r>
              <a:rPr lang="en-US" b="0" dirty="0">
                <a:latin typeface="Calibri"/>
                <a:cs typeface="Calibri"/>
              </a:rPr>
              <a:t> [</a:t>
            </a:r>
            <a:r>
              <a:rPr lang="en-US" b="0" i="1" dirty="0">
                <a:latin typeface="Calibri"/>
                <a:cs typeface="Calibri"/>
              </a:rPr>
              <a:t>J Appl. Probability 99</a:t>
            </a:r>
            <a:r>
              <a:rPr lang="en-US" b="0" dirty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>
                <a:latin typeface="Calibri"/>
                <a:cs typeface="Calibri"/>
              </a:rPr>
              <a:t>Howard et al  [</a:t>
            </a:r>
            <a:r>
              <a:rPr lang="en-US" b="0" i="1" dirty="0">
                <a:latin typeface="Calibri"/>
                <a:cs typeface="Calibri"/>
              </a:rPr>
              <a:t>Operation research 99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err="1">
                <a:latin typeface="Calibri"/>
                <a:cs typeface="Calibri"/>
              </a:rPr>
              <a:t>Barrière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>
                <a:latin typeface="Calibri"/>
                <a:cs typeface="Calibri"/>
              </a:rPr>
              <a:t>Flocchini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>
                <a:latin typeface="Calibri"/>
                <a:cs typeface="Calibri"/>
              </a:rPr>
              <a:t>Fraigniaud</a:t>
            </a:r>
            <a:r>
              <a:rPr lang="en-US" b="0" dirty="0">
                <a:latin typeface="Calibri"/>
                <a:cs typeface="Calibri"/>
              </a:rPr>
              <a:t>, Santoro [SPAA 03]</a:t>
            </a:r>
          </a:p>
          <a:p>
            <a:pPr lvl="2">
              <a:defRPr/>
            </a:pPr>
            <a:r>
              <a:rPr lang="en-US" b="0" dirty="0" err="1">
                <a:latin typeface="Calibri"/>
                <a:cs typeface="Calibri"/>
              </a:rPr>
              <a:t>Dessmark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>
                <a:latin typeface="Calibri"/>
                <a:cs typeface="Calibri"/>
              </a:rPr>
              <a:t>Fraigniaud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>
                <a:latin typeface="Calibri"/>
                <a:cs typeface="Calibri"/>
              </a:rPr>
              <a:t>Pelc</a:t>
            </a:r>
            <a:r>
              <a:rPr lang="en-US" b="0" dirty="0">
                <a:latin typeface="Calibri"/>
                <a:cs typeface="Calibri"/>
              </a:rPr>
              <a:t> [ESA 03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Dobrev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Flocchini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Prencipe</a:t>
            </a:r>
            <a:r>
              <a:rPr lang="en-US" b="0" dirty="0" smtClean="0">
                <a:latin typeface="Calibri"/>
                <a:cs typeface="Calibri"/>
              </a:rPr>
              <a:t>, Santoro [OPODIS 03]</a:t>
            </a:r>
            <a:endParaRPr lang="en-US" b="0" dirty="0">
              <a:latin typeface="Calibri"/>
              <a:cs typeface="Calibri"/>
            </a:endParaRPr>
          </a:p>
          <a:p>
            <a:pPr lvl="2">
              <a:defRPr/>
            </a:pPr>
            <a:r>
              <a:rPr lang="en-US" b="0" dirty="0" err="1">
                <a:latin typeface="Calibri"/>
                <a:cs typeface="Calibri"/>
              </a:rPr>
              <a:t>Kranakis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>
                <a:latin typeface="Calibri"/>
                <a:cs typeface="Calibri"/>
              </a:rPr>
              <a:t>Krizac</a:t>
            </a:r>
            <a:r>
              <a:rPr lang="en-US" b="0" dirty="0">
                <a:latin typeface="Calibri"/>
                <a:cs typeface="Calibri"/>
              </a:rPr>
              <a:t>, Santoro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Sawchuk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[</a:t>
            </a:r>
            <a:r>
              <a:rPr lang="en-US" b="0" dirty="0" smtClean="0">
                <a:latin typeface="Calibri"/>
                <a:cs typeface="Calibri"/>
              </a:rPr>
              <a:t>ICDCS 03]</a:t>
            </a:r>
          </a:p>
          <a:p>
            <a:pPr lvl="2">
              <a:defRPr/>
            </a:pPr>
            <a:r>
              <a:rPr lang="en-US" b="0" dirty="0" smtClean="0">
                <a:latin typeface="Calibri"/>
                <a:cs typeface="Calibri"/>
              </a:rPr>
              <a:t>Kowalski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>
                <a:latin typeface="Calibri"/>
                <a:cs typeface="Calibri"/>
              </a:rPr>
              <a:t>Pelc</a:t>
            </a:r>
            <a:r>
              <a:rPr lang="en-US" b="0" dirty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[ISAAC 04]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Flocchini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Kranakis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>
                <a:latin typeface="Calibri"/>
                <a:cs typeface="Calibri"/>
              </a:rPr>
              <a:t>Krizac</a:t>
            </a:r>
            <a:r>
              <a:rPr lang="en-US" b="0" dirty="0">
                <a:latin typeface="Calibri"/>
                <a:cs typeface="Calibri"/>
              </a:rPr>
              <a:t>, Santoro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Sawchuk</a:t>
            </a:r>
            <a:r>
              <a:rPr lang="en-US" b="0" dirty="0" smtClean="0">
                <a:latin typeface="Calibri"/>
                <a:cs typeface="Calibri"/>
              </a:rPr>
              <a:t> [</a:t>
            </a:r>
            <a:r>
              <a:rPr lang="en-CA" b="0" dirty="0" smtClean="0">
                <a:latin typeface="Calibri"/>
                <a:cs typeface="Calibri"/>
              </a:rPr>
              <a:t>LATIN 04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err="1">
                <a:latin typeface="Calibri"/>
                <a:cs typeface="Calibri"/>
              </a:rPr>
              <a:t>Dessmark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>
                <a:latin typeface="Calibri"/>
                <a:cs typeface="Calibri"/>
              </a:rPr>
              <a:t>Fraigniaud</a:t>
            </a:r>
            <a:r>
              <a:rPr lang="en-US" b="0" dirty="0">
                <a:latin typeface="Calibri"/>
                <a:cs typeface="Calibri"/>
              </a:rPr>
              <a:t>, Kowalski, </a:t>
            </a:r>
            <a:r>
              <a:rPr lang="en-US" b="0" dirty="0" err="1">
                <a:latin typeface="Calibri"/>
                <a:cs typeface="Calibri"/>
              </a:rPr>
              <a:t>Pelc</a:t>
            </a:r>
            <a:r>
              <a:rPr lang="en-US" b="0" dirty="0">
                <a:latin typeface="Calibri"/>
                <a:cs typeface="Calibri"/>
              </a:rPr>
              <a:t> [</a:t>
            </a:r>
            <a:r>
              <a:rPr lang="en-US" b="0" i="1" dirty="0">
                <a:latin typeface="Calibri"/>
                <a:cs typeface="Calibri"/>
              </a:rPr>
              <a:t>Networks ‘06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Kranakis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Krizank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Marcou</a:t>
            </a:r>
            <a:r>
              <a:rPr lang="en-US" b="0" dirty="0" smtClean="0">
                <a:latin typeface="Calibri"/>
                <a:cs typeface="Calibri"/>
              </a:rPr>
              <a:t> [LATIN 06]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7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854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CC0000"/>
                </a:solidFill>
                <a:latin typeface="Calibri"/>
                <a:cs typeface="Calibri"/>
              </a:rPr>
              <a:t>Gathering in Discrete Space 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256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/>
          <p:cNvSpPr/>
          <p:nvPr/>
        </p:nvSpPr>
        <p:spPr>
          <a:xfrm>
            <a:off x="7871178" y="1867158"/>
            <a:ext cx="184666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endParaRPr lang="en-US" b="1" dirty="0">
              <a:solidFill>
                <a:srgbClr val="FF0000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088111" y="2222788"/>
            <a:ext cx="274320" cy="457200"/>
            <a:chOff x="8151123" y="5440824"/>
            <a:chExt cx="457200" cy="762000"/>
          </a:xfrm>
        </p:grpSpPr>
        <p:grpSp>
          <p:nvGrpSpPr>
            <p:cNvPr id="51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52" name="Group 51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53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9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54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5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6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7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8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10" name="Group 9"/>
          <p:cNvGrpSpPr/>
          <p:nvPr/>
        </p:nvGrpSpPr>
        <p:grpSpPr>
          <a:xfrm>
            <a:off x="1689100" y="2451388"/>
            <a:ext cx="305753" cy="509588"/>
            <a:chOff x="8151123" y="5440824"/>
            <a:chExt cx="457200" cy="762000"/>
          </a:xfrm>
        </p:grpSpPr>
        <p:grpSp>
          <p:nvGrpSpPr>
            <p:cNvPr id="11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2" name="Group 11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3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9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4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5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6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7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8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sp>
        <p:nvSpPr>
          <p:cNvPr id="73" name="Oval 72"/>
          <p:cNvSpPr/>
          <p:nvPr/>
        </p:nvSpPr>
        <p:spPr>
          <a:xfrm>
            <a:off x="1689100" y="1968924"/>
            <a:ext cx="4711700" cy="182880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5813575" y="3112347"/>
            <a:ext cx="406400" cy="557951"/>
            <a:chOff x="3740539" y="4330072"/>
            <a:chExt cx="609600" cy="836926"/>
          </a:xfrm>
        </p:grpSpPr>
        <p:grpSp>
          <p:nvGrpSpPr>
            <p:cNvPr id="9" name="Group 8"/>
            <p:cNvGrpSpPr/>
            <p:nvPr/>
          </p:nvGrpSpPr>
          <p:grpSpPr>
            <a:xfrm>
              <a:off x="3740539" y="4404998"/>
              <a:ext cx="457200" cy="762000"/>
              <a:chOff x="8151123" y="5440824"/>
              <a:chExt cx="457200" cy="762000"/>
            </a:xfrm>
          </p:grpSpPr>
          <p:grpSp>
            <p:nvGrpSpPr>
              <p:cNvPr id="31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4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5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32" name="Group 31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43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4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5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6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33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3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34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35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6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7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8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3892939" y="4330072"/>
              <a:ext cx="457200" cy="762000"/>
              <a:chOff x="8151123" y="5440824"/>
              <a:chExt cx="457200" cy="762000"/>
            </a:xfrm>
          </p:grpSpPr>
          <p:grpSp>
            <p:nvGrpSpPr>
              <p:cNvPr id="75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9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92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93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94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76" name="Group 75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8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9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77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83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4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5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6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78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7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</p:grpSp>
      <p:cxnSp>
        <p:nvCxnSpPr>
          <p:cNvPr id="183" name="Straight Arrow Connector 182"/>
          <p:cNvCxnSpPr/>
          <p:nvPr/>
        </p:nvCxnSpPr>
        <p:spPr>
          <a:xfrm flipH="1" flipV="1">
            <a:off x="6164312" y="2109386"/>
            <a:ext cx="494214" cy="54583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Arrow Connector 183"/>
          <p:cNvCxnSpPr/>
          <p:nvPr/>
        </p:nvCxnSpPr>
        <p:spPr>
          <a:xfrm flipH="1">
            <a:off x="5859295" y="3629539"/>
            <a:ext cx="601349" cy="19273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 flipV="1">
            <a:off x="1466525" y="2208958"/>
            <a:ext cx="273534" cy="6595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7" name="Rectangle 196"/>
          <p:cNvSpPr/>
          <p:nvPr/>
        </p:nvSpPr>
        <p:spPr>
          <a:xfrm>
            <a:off x="896204" y="4253637"/>
            <a:ext cx="756199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there are two groups  </a:t>
            </a:r>
            <a:r>
              <a:rPr lang="en-US" dirty="0">
                <a:latin typeface="Calibri"/>
                <a:cs typeface="Calibri"/>
              </a:rPr>
              <a:t>of agents in state </a:t>
            </a:r>
            <a:r>
              <a:rPr lang="en-US" b="1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r>
              <a:rPr lang="en-US" dirty="0" smtClean="0">
                <a:latin typeface="Calibri"/>
                <a:cs typeface="Calibri"/>
              </a:rPr>
              <a:t>  with opposite direction toward the </a:t>
            </a:r>
            <a:r>
              <a:rPr lang="en-US" b="1" i="1" dirty="0" err="1" smtClean="0">
                <a:solidFill>
                  <a:srgbClr val="008000"/>
                </a:solidFill>
                <a:latin typeface="Calibri"/>
                <a:cs typeface="Calibri"/>
              </a:rPr>
              <a:t>ReachingElected</a:t>
            </a:r>
            <a:r>
              <a:rPr lang="en-US" b="1" i="1" dirty="0" smtClean="0">
                <a:solidFill>
                  <a:srgbClr val="008000"/>
                </a:solidFill>
                <a:latin typeface="Calibri"/>
                <a:cs typeface="Calibri"/>
              </a:rPr>
              <a:t> </a:t>
            </a:r>
            <a:r>
              <a:rPr lang="en-US" i="1" dirty="0" smtClean="0">
                <a:latin typeface="Calibri"/>
                <a:cs typeface="Calibri"/>
              </a:rPr>
              <a:t>group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00" name="Rectangle 199"/>
          <p:cNvSpPr/>
          <p:nvPr/>
        </p:nvSpPr>
        <p:spPr>
          <a:xfrm>
            <a:off x="2928327" y="2647584"/>
            <a:ext cx="282641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alibri"/>
                <a:cs typeface="Calibri"/>
              </a:rPr>
              <a:t>If there is an edge leader</a:t>
            </a:r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100" name="Straight Connector 99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1" name="Picture 1" descr="cronometro_chronometer_watch_icon_black_white_line_art_coloring_book_colouring-1331p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908720"/>
            <a:ext cx="846517" cy="967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" name="Rectangle 101"/>
          <p:cNvSpPr/>
          <p:nvPr/>
        </p:nvSpPr>
        <p:spPr>
          <a:xfrm>
            <a:off x="7655154" y="1867158"/>
            <a:ext cx="128222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libri"/>
                <a:cs typeface="Calibri"/>
              </a:rPr>
              <a:t>round 15n</a:t>
            </a:r>
            <a:endParaRPr lang="en-US" b="1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03" name="TextBox 102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23959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1689100" y="2451388"/>
            <a:ext cx="305753" cy="509588"/>
            <a:chOff x="8151123" y="5440824"/>
            <a:chExt cx="457200" cy="762000"/>
          </a:xfrm>
        </p:grpSpPr>
        <p:grpSp>
          <p:nvGrpSpPr>
            <p:cNvPr id="11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2" name="Group 11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3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9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4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5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6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7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8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sp>
        <p:nvSpPr>
          <p:cNvPr id="73" name="Oval 72"/>
          <p:cNvSpPr/>
          <p:nvPr/>
        </p:nvSpPr>
        <p:spPr>
          <a:xfrm>
            <a:off x="1689100" y="1968924"/>
            <a:ext cx="4711700" cy="182880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5" name="Group 94"/>
          <p:cNvGrpSpPr/>
          <p:nvPr/>
        </p:nvGrpSpPr>
        <p:grpSpPr>
          <a:xfrm>
            <a:off x="6139273" y="2836970"/>
            <a:ext cx="406400" cy="557951"/>
            <a:chOff x="3740539" y="4330072"/>
            <a:chExt cx="609600" cy="836926"/>
          </a:xfrm>
        </p:grpSpPr>
        <p:grpSp>
          <p:nvGrpSpPr>
            <p:cNvPr id="9" name="Group 8"/>
            <p:cNvGrpSpPr/>
            <p:nvPr/>
          </p:nvGrpSpPr>
          <p:grpSpPr>
            <a:xfrm>
              <a:off x="3740539" y="4404998"/>
              <a:ext cx="457200" cy="762000"/>
              <a:chOff x="8151123" y="5440824"/>
              <a:chExt cx="457200" cy="762000"/>
            </a:xfrm>
          </p:grpSpPr>
          <p:grpSp>
            <p:nvGrpSpPr>
              <p:cNvPr id="31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4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5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32" name="Group 31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43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4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5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6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33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3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34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35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6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7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8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  <p:grpSp>
          <p:nvGrpSpPr>
            <p:cNvPr id="74" name="Group 73"/>
            <p:cNvGrpSpPr/>
            <p:nvPr/>
          </p:nvGrpSpPr>
          <p:grpSpPr>
            <a:xfrm>
              <a:off x="3892939" y="4330072"/>
              <a:ext cx="457200" cy="762000"/>
              <a:chOff x="8151123" y="5440824"/>
              <a:chExt cx="457200" cy="762000"/>
            </a:xfrm>
          </p:grpSpPr>
          <p:grpSp>
            <p:nvGrpSpPr>
              <p:cNvPr id="75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9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92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93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94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76" name="Group 75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8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9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77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83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4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5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6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78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7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8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</p:grpSp>
      <p:cxnSp>
        <p:nvCxnSpPr>
          <p:cNvPr id="184" name="Straight Arrow Connector 183"/>
          <p:cNvCxnSpPr/>
          <p:nvPr/>
        </p:nvCxnSpPr>
        <p:spPr>
          <a:xfrm flipH="1">
            <a:off x="6410207" y="3119545"/>
            <a:ext cx="371593" cy="36651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/>
          <p:nvPr/>
        </p:nvCxnSpPr>
        <p:spPr>
          <a:xfrm flipV="1">
            <a:off x="1466525" y="2208958"/>
            <a:ext cx="273534" cy="6595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3078320" y="2647584"/>
            <a:ext cx="27109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Calibri"/>
                <a:cs typeface="Calibri"/>
              </a:rPr>
              <a:t>If there is a node leader</a:t>
            </a:r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99" name="Rectangle 98"/>
          <p:cNvSpPr/>
          <p:nvPr/>
        </p:nvSpPr>
        <p:spPr>
          <a:xfrm>
            <a:off x="972404" y="4253637"/>
            <a:ext cx="756199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there is a unique group  </a:t>
            </a:r>
            <a:r>
              <a:rPr lang="en-US" dirty="0">
                <a:latin typeface="Calibri"/>
                <a:cs typeface="Calibri"/>
              </a:rPr>
              <a:t>of agents in state </a:t>
            </a:r>
            <a:r>
              <a:rPr lang="en-US" b="1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98" name="Straight Connector 97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0" name="Picture 1" descr="cronometro_chronometer_watch_icon_black_white_line_art_coloring_book_colouring-1331p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908720"/>
            <a:ext cx="846517" cy="967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1" name="Rectangle 100"/>
          <p:cNvSpPr/>
          <p:nvPr/>
        </p:nvSpPr>
        <p:spPr>
          <a:xfrm>
            <a:off x="7655154" y="1867158"/>
            <a:ext cx="128222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libri"/>
                <a:cs typeface="Calibri"/>
              </a:rPr>
              <a:t>round 15n</a:t>
            </a:r>
            <a:endParaRPr lang="en-US" b="1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02" name="TextBox 101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4178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roup 181"/>
          <p:cNvGrpSpPr/>
          <p:nvPr/>
        </p:nvGrpSpPr>
        <p:grpSpPr>
          <a:xfrm>
            <a:off x="6124302" y="2145081"/>
            <a:ext cx="274320" cy="457200"/>
            <a:chOff x="8151123" y="5440824"/>
            <a:chExt cx="457200" cy="762000"/>
          </a:xfrm>
        </p:grpSpPr>
        <p:grpSp>
          <p:nvGrpSpPr>
            <p:cNvPr id="185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04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05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06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07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87" name="Group 186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00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01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02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03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88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96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97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98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99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90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9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93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94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95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208" name="Group 207"/>
          <p:cNvGrpSpPr/>
          <p:nvPr/>
        </p:nvGrpSpPr>
        <p:grpSpPr>
          <a:xfrm>
            <a:off x="1689100" y="2451388"/>
            <a:ext cx="305753" cy="509588"/>
            <a:chOff x="8151123" y="5440824"/>
            <a:chExt cx="457200" cy="762000"/>
          </a:xfrm>
        </p:grpSpPr>
        <p:grpSp>
          <p:nvGrpSpPr>
            <p:cNvPr id="209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25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6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7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8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210" name="Group 209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2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211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1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1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1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212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1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1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1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1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sp>
        <p:nvSpPr>
          <p:cNvPr id="229" name="Oval 228"/>
          <p:cNvSpPr/>
          <p:nvPr/>
        </p:nvSpPr>
        <p:spPr>
          <a:xfrm>
            <a:off x="1689100" y="1968924"/>
            <a:ext cx="4711700" cy="182880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0" name="Group 229"/>
          <p:cNvGrpSpPr/>
          <p:nvPr/>
        </p:nvGrpSpPr>
        <p:grpSpPr>
          <a:xfrm>
            <a:off x="5547722" y="3213948"/>
            <a:ext cx="406400" cy="557951"/>
            <a:chOff x="3740539" y="4330072"/>
            <a:chExt cx="609600" cy="836926"/>
          </a:xfrm>
        </p:grpSpPr>
        <p:grpSp>
          <p:nvGrpSpPr>
            <p:cNvPr id="231" name="Group 230"/>
            <p:cNvGrpSpPr/>
            <p:nvPr/>
          </p:nvGrpSpPr>
          <p:grpSpPr>
            <a:xfrm>
              <a:off x="3740539" y="4404998"/>
              <a:ext cx="457200" cy="762000"/>
              <a:chOff x="8151123" y="5440824"/>
              <a:chExt cx="457200" cy="762000"/>
            </a:xfrm>
          </p:grpSpPr>
          <p:grpSp>
            <p:nvGrpSpPr>
              <p:cNvPr id="253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6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7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7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7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54" name="Group 253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65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6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7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8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55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6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2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3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4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56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5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  <p:grpSp>
          <p:nvGrpSpPr>
            <p:cNvPr id="232" name="Group 231"/>
            <p:cNvGrpSpPr/>
            <p:nvPr/>
          </p:nvGrpSpPr>
          <p:grpSpPr>
            <a:xfrm>
              <a:off x="3892939" y="4330072"/>
              <a:ext cx="457200" cy="762000"/>
              <a:chOff x="8151123" y="5440824"/>
              <a:chExt cx="457200" cy="762000"/>
            </a:xfrm>
          </p:grpSpPr>
          <p:grpSp>
            <p:nvGrpSpPr>
              <p:cNvPr id="233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4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34" name="Group 233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45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6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7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8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35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4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2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3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4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36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3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3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3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</p:grpSp>
      <p:sp>
        <p:nvSpPr>
          <p:cNvPr id="90" name="TextBox 89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5" name="Rectangle 94"/>
          <p:cNvSpPr/>
          <p:nvPr/>
        </p:nvSpPr>
        <p:spPr>
          <a:xfrm>
            <a:off x="611560" y="4581128"/>
            <a:ext cx="7795071" cy="1708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-</a:t>
            </a:r>
            <a:r>
              <a:rPr lang="en-US" sz="2400" b="0" dirty="0" smtClean="0">
                <a:latin typeface="Calibri"/>
                <a:cs typeface="Calibri"/>
              </a:rPr>
              <a:t>the</a:t>
            </a:r>
            <a:r>
              <a:rPr lang="en-US" sz="2400" dirty="0" smtClean="0">
                <a:latin typeface="Calibri"/>
                <a:cs typeface="Calibri"/>
              </a:rPr>
              <a:t> </a:t>
            </a:r>
            <a:r>
              <a:rPr lang="en-US" sz="2400" b="1" i="1" dirty="0" err="1" smtClean="0">
                <a:solidFill>
                  <a:srgbClr val="008000"/>
                </a:solidFill>
                <a:latin typeface="Calibri"/>
                <a:cs typeface="Calibri"/>
              </a:rPr>
              <a:t>ReachingElected</a:t>
            </a:r>
            <a:r>
              <a:rPr lang="en-US" sz="2400" b="1" i="1" dirty="0" smtClean="0">
                <a:solidFill>
                  <a:srgbClr val="008000"/>
                </a:solidFill>
                <a:latin typeface="Calibri"/>
                <a:cs typeface="Calibri"/>
              </a:rPr>
              <a:t> </a:t>
            </a:r>
            <a:r>
              <a:rPr lang="en-US" sz="2400" b="0" dirty="0">
                <a:latin typeface="Calibri"/>
                <a:cs typeface="Calibri"/>
              </a:rPr>
              <a:t>agents</a:t>
            </a:r>
            <a:r>
              <a:rPr lang="en-US" sz="2400" dirty="0">
                <a:latin typeface="Calibri"/>
                <a:cs typeface="Calibri"/>
              </a:rPr>
              <a:t> </a:t>
            </a:r>
            <a:r>
              <a:rPr lang="en-US" sz="2400" dirty="0" smtClean="0">
                <a:latin typeface="Calibri"/>
                <a:cs typeface="Calibri"/>
              </a:rPr>
              <a:t>switch direction </a:t>
            </a:r>
            <a:r>
              <a:rPr lang="en-US" sz="2400" b="0" dirty="0" smtClean="0">
                <a:latin typeface="Calibri"/>
                <a:cs typeface="Calibri"/>
              </a:rPr>
              <a:t>and try </a:t>
            </a:r>
            <a:r>
              <a:rPr lang="en-US" sz="2400" b="0" dirty="0">
                <a:latin typeface="Calibri"/>
                <a:cs typeface="Calibri"/>
              </a:rPr>
              <a:t>to </a:t>
            </a:r>
            <a:r>
              <a:rPr lang="en-US" sz="2400" b="0" dirty="0" smtClean="0">
                <a:latin typeface="Calibri"/>
                <a:cs typeface="Calibri"/>
              </a:rPr>
              <a:t>reach the agents</a:t>
            </a:r>
            <a:r>
              <a:rPr lang="en-US" sz="2400" dirty="0" smtClean="0">
                <a:latin typeface="Calibri"/>
                <a:cs typeface="Calibri"/>
              </a:rPr>
              <a:t> </a:t>
            </a:r>
            <a:r>
              <a:rPr lang="en-US" sz="2400" b="1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r>
              <a:rPr lang="en-US" sz="2400" b="1" i="1" dirty="0" smtClean="0">
                <a:solidFill>
                  <a:srgbClr val="3366FF"/>
                </a:solidFill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to join them </a:t>
            </a:r>
          </a:p>
          <a:p>
            <a:endParaRPr lang="en-US" sz="900" dirty="0" smtClean="0">
              <a:latin typeface="Calibri"/>
              <a:cs typeface="Calibri"/>
            </a:endParaRPr>
          </a:p>
          <a:p>
            <a:r>
              <a:rPr lang="en-US" sz="2400" dirty="0" smtClean="0">
                <a:latin typeface="Calibri"/>
                <a:cs typeface="Calibri"/>
              </a:rPr>
              <a:t>- </a:t>
            </a:r>
            <a:r>
              <a:rPr lang="en-US" sz="2400" b="0" dirty="0" smtClean="0">
                <a:latin typeface="Calibri"/>
                <a:cs typeface="Calibri"/>
              </a:rPr>
              <a:t>the</a:t>
            </a:r>
            <a:r>
              <a:rPr lang="en-US" sz="2400" dirty="0" smtClean="0">
                <a:latin typeface="Calibri"/>
                <a:cs typeface="Calibri"/>
              </a:rPr>
              <a:t> </a:t>
            </a:r>
            <a:r>
              <a:rPr lang="en-US" sz="2400" b="1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r>
              <a:rPr lang="en-US" sz="2400" b="1" i="1" dirty="0" smtClean="0">
                <a:solidFill>
                  <a:srgbClr val="3366FF"/>
                </a:solidFill>
                <a:latin typeface="Calibri"/>
                <a:cs typeface="Calibri"/>
              </a:rPr>
              <a:t>  </a:t>
            </a:r>
            <a:r>
              <a:rPr lang="en-US" sz="2400" b="0" dirty="0" smtClean="0">
                <a:latin typeface="Calibri"/>
                <a:cs typeface="Calibri"/>
              </a:rPr>
              <a:t>agents</a:t>
            </a:r>
            <a:r>
              <a:rPr lang="en-US" sz="2400" dirty="0" smtClean="0">
                <a:latin typeface="Calibri"/>
                <a:cs typeface="Calibri"/>
              </a:rPr>
              <a:t> keep same direction </a:t>
            </a:r>
            <a:r>
              <a:rPr lang="en-US" sz="2400" b="0" dirty="0" smtClean="0">
                <a:latin typeface="Calibri"/>
                <a:cs typeface="Calibri"/>
              </a:rPr>
              <a:t>and try </a:t>
            </a:r>
            <a:r>
              <a:rPr lang="en-US" sz="2400" b="0" dirty="0">
                <a:latin typeface="Calibri"/>
                <a:cs typeface="Calibri"/>
              </a:rPr>
              <a:t>to </a:t>
            </a:r>
            <a:r>
              <a:rPr lang="en-US" sz="2400" b="0" dirty="0" smtClean="0">
                <a:latin typeface="Calibri"/>
                <a:cs typeface="Calibri"/>
              </a:rPr>
              <a:t>gather.</a:t>
            </a:r>
            <a:endParaRPr lang="en-US" sz="2400" b="0" i="1" dirty="0">
              <a:solidFill>
                <a:srgbClr val="3366FF"/>
              </a:solidFill>
              <a:latin typeface="Calibri"/>
              <a:cs typeface="Calibri"/>
            </a:endParaRPr>
          </a:p>
        </p:txBody>
      </p:sp>
      <p:pic>
        <p:nvPicPr>
          <p:cNvPr id="96" name="Picture 1" descr="cronometro_chronometer_watch_icon_black_white_line_art_coloring_book_colouring-1331p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908720"/>
            <a:ext cx="846517" cy="967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7" name="Rectangle 96"/>
          <p:cNvSpPr/>
          <p:nvPr/>
        </p:nvSpPr>
        <p:spPr>
          <a:xfrm>
            <a:off x="7655154" y="1867158"/>
            <a:ext cx="1282222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  <a:latin typeface="Calibri"/>
                <a:cs typeface="Calibri"/>
              </a:rPr>
              <a:t>round 15n</a:t>
            </a:r>
            <a:endParaRPr lang="en-US" b="1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98" name="TextBox 97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80838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556E-6 3.7037E-7 C -0.02187 -0.02152 -0.04357 -0.04282 -0.08333 -0.0574 C -0.12308 -0.07199 -0.18107 -0.07963 -0.23888 -0.08703 " pathEditMode="relative" ptsTypes="aaA">
                                      <p:cBhvr>
                                        <p:cTn id="6" dur="2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7.03704E-6 C 0.00764 -0.0236 0.01528 -0.04721 0.05694 -0.06296 C 0.09861 -0.0787 0.17431 -0.08657 0.25 -0.09444 " pathEditMode="relative" ptsTypes="aaA">
                                      <p:cBhvr>
                                        <p:cTn id="8" dur="2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27778E-6 3.33333E-6 C -0.02534 0.01481 -0.05051 0.02986 -0.09166 0.03703 C -0.1328 0.04421 -0.1901 0.04328 -0.24721 0.04259 " pathEditMode="relative" ptsTypes="aaA">
                                      <p:cBhvr>
                                        <p:cTn id="10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7" grpId="0"/>
    </p:bld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3978276" y="1444710"/>
            <a:ext cx="340995" cy="798213"/>
            <a:chOff x="3952558" y="1509746"/>
            <a:chExt cx="340995" cy="798213"/>
          </a:xfrm>
        </p:grpSpPr>
        <p:grpSp>
          <p:nvGrpSpPr>
            <p:cNvPr id="182" name="Group 181"/>
            <p:cNvGrpSpPr/>
            <p:nvPr/>
          </p:nvGrpSpPr>
          <p:grpSpPr>
            <a:xfrm>
              <a:off x="3952558" y="1509746"/>
              <a:ext cx="274320" cy="457200"/>
              <a:chOff x="8151123" y="5440824"/>
              <a:chExt cx="457200" cy="762000"/>
            </a:xfrm>
          </p:grpSpPr>
          <p:grpSp>
            <p:nvGrpSpPr>
              <p:cNvPr id="185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04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05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06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07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187" name="Group 186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00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01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02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03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188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196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197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198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199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190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19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193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194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195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  <p:grpSp>
          <p:nvGrpSpPr>
            <p:cNvPr id="208" name="Group 207"/>
            <p:cNvGrpSpPr/>
            <p:nvPr/>
          </p:nvGrpSpPr>
          <p:grpSpPr>
            <a:xfrm>
              <a:off x="3987800" y="1798371"/>
              <a:ext cx="305753" cy="509588"/>
              <a:chOff x="8151123" y="5440824"/>
              <a:chExt cx="457200" cy="762000"/>
            </a:xfrm>
          </p:grpSpPr>
          <p:grpSp>
            <p:nvGrpSpPr>
              <p:cNvPr id="209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25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26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27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28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10" name="Group 209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2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22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23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24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11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1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1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1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2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12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13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14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15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16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</p:grpSp>
      <p:sp>
        <p:nvSpPr>
          <p:cNvPr id="229" name="Oval 228"/>
          <p:cNvSpPr/>
          <p:nvPr/>
        </p:nvSpPr>
        <p:spPr>
          <a:xfrm>
            <a:off x="1689100" y="1968924"/>
            <a:ext cx="4711700" cy="1828800"/>
          </a:xfrm>
          <a:prstGeom prst="ellipse">
            <a:avLst/>
          </a:prstGeom>
          <a:noFill/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0" name="Group 229"/>
          <p:cNvGrpSpPr/>
          <p:nvPr/>
        </p:nvGrpSpPr>
        <p:grpSpPr>
          <a:xfrm>
            <a:off x="3210922" y="3546474"/>
            <a:ext cx="406400" cy="557951"/>
            <a:chOff x="3740539" y="4330072"/>
            <a:chExt cx="609600" cy="836926"/>
          </a:xfrm>
        </p:grpSpPr>
        <p:grpSp>
          <p:nvGrpSpPr>
            <p:cNvPr id="231" name="Group 230"/>
            <p:cNvGrpSpPr/>
            <p:nvPr/>
          </p:nvGrpSpPr>
          <p:grpSpPr>
            <a:xfrm>
              <a:off x="3740539" y="4404998"/>
              <a:ext cx="457200" cy="762000"/>
              <a:chOff x="8151123" y="5440824"/>
              <a:chExt cx="457200" cy="762000"/>
            </a:xfrm>
          </p:grpSpPr>
          <p:grpSp>
            <p:nvGrpSpPr>
              <p:cNvPr id="253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6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7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7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7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54" name="Group 253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65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6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7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8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55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6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2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3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4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56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5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6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  <p:grpSp>
          <p:nvGrpSpPr>
            <p:cNvPr id="232" name="Group 231"/>
            <p:cNvGrpSpPr/>
            <p:nvPr/>
          </p:nvGrpSpPr>
          <p:grpSpPr>
            <a:xfrm>
              <a:off x="3892939" y="4330072"/>
              <a:ext cx="457200" cy="762000"/>
              <a:chOff x="8151123" y="5440824"/>
              <a:chExt cx="457200" cy="762000"/>
            </a:xfrm>
          </p:grpSpPr>
          <p:grpSp>
            <p:nvGrpSpPr>
              <p:cNvPr id="233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49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0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1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52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34" name="Group 233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45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6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7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8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35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4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2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3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4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236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3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3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3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24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</p:grpSp>
      </p:grpSp>
      <p:sp>
        <p:nvSpPr>
          <p:cNvPr id="91" name="TextBox 90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93" name="Straight Connector 92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625028" y="4579035"/>
            <a:ext cx="77950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But the missing link  can create several situations to be taken care of …</a:t>
            </a:r>
            <a:endParaRPr lang="en-US" sz="2400" b="1" i="1" dirty="0">
              <a:solidFill>
                <a:srgbClr val="3366FF"/>
              </a:solidFill>
              <a:latin typeface="Calibri"/>
              <a:cs typeface="Calibri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4759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1.11111E-6 C -0.05122 0.00394 -0.10226 0.0081 -0.14306 0.02037 C -0.18386 0.03264 -0.22414 0.04005 -0.24445 0.07408 C -0.26476 0.1081 -0.26511 0.16597 -0.26528 0.22408 " pathEditMode="relative" ptsTypes="aa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3.7037E-7 C -0.05035 0.00185 -0.1007 0.00393 -0.13195 -0.02222 C -0.1632 -0.04838 -0.18351 -0.12315 -0.1875 -0.15741 C -0.19149 -0.19167 -0.17361 -0.20972 -0.15556 -0.22778 " pathEditMode="relative" ptsTypes="aaaA">
                                      <p:cBhvr>
                                        <p:cTn id="8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/>
    </p:bld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980728"/>
            <a:ext cx="192417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endParaRPr lang="en-US" b="1" i="1" dirty="0">
              <a:solidFill>
                <a:srgbClr val="3366FF"/>
              </a:solidFill>
              <a:latin typeface="Calibri"/>
              <a:cs typeface="Calibri"/>
            </a:endParaRPr>
          </a:p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7154" y="1484784"/>
            <a:ext cx="866755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If I cross a group of agents, I switch direction to try to catch them.</a:t>
            </a:r>
          </a:p>
          <a:p>
            <a:r>
              <a:rPr lang="en-US" b="0" dirty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  If they cross me again (double-crossing),  TERMINATE</a:t>
            </a:r>
          </a:p>
          <a:p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 If they do not cross me a second time (i.e., I join them)  switch direction again </a:t>
            </a:r>
          </a:p>
          <a:p>
            <a:r>
              <a:rPr lang="en-US" b="0" dirty="0">
                <a:latin typeface="Calibri"/>
                <a:cs typeface="Calibri"/>
              </a:rPr>
              <a:t>     and stay in</a:t>
            </a:r>
            <a:r>
              <a:rPr lang="en-US" b="0" i="1" dirty="0">
                <a:solidFill>
                  <a:srgbClr val="3366FF"/>
                </a:solidFill>
                <a:latin typeface="Calibri"/>
                <a:cs typeface="Calibri"/>
              </a:rPr>
              <a:t>  </a:t>
            </a:r>
            <a:r>
              <a:rPr lang="en-US" b="0" i="1" dirty="0" err="1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r>
              <a:rPr lang="en-US" b="0" dirty="0">
                <a:solidFill>
                  <a:srgbClr val="3366FF"/>
                </a:solidFill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state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5280" y="3429000"/>
            <a:ext cx="19964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 smtClean="0">
                <a:solidFill>
                  <a:srgbClr val="008000"/>
                </a:solidFill>
                <a:latin typeface="Calibri"/>
                <a:cs typeface="Calibri"/>
              </a:rPr>
              <a:t>ReachingElected</a:t>
            </a:r>
            <a:endParaRPr lang="en-US" b="1" i="1" dirty="0">
              <a:solidFill>
                <a:srgbClr val="008000"/>
              </a:solidFill>
              <a:latin typeface="Calibri"/>
              <a:cs typeface="Calibri"/>
            </a:endParaRPr>
          </a:p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5536" y="4005064"/>
            <a:ext cx="8915585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latin typeface="Calibri"/>
                <a:cs typeface="Calibri"/>
              </a:rPr>
              <a:t>If I </a:t>
            </a:r>
            <a:r>
              <a:rPr lang="en-US" b="0" dirty="0" smtClean="0">
                <a:latin typeface="Calibri"/>
                <a:cs typeface="Calibri"/>
              </a:rPr>
              <a:t>reach the leader: switch direction and become </a:t>
            </a:r>
            <a:r>
              <a:rPr lang="en-US" b="0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endParaRPr lang="en-US" b="0" i="1" dirty="0" smtClean="0">
              <a:solidFill>
                <a:srgbClr val="3366FF"/>
              </a:solidFill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If I am blocked at a missing edge and I am reached by some other agent</a:t>
            </a:r>
          </a:p>
          <a:p>
            <a:r>
              <a:rPr lang="en-US" b="0" dirty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   I become   </a:t>
            </a:r>
            <a:r>
              <a:rPr lang="en-US" b="0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r>
              <a:rPr lang="en-US" b="0" i="1" dirty="0" smtClean="0">
                <a:solidFill>
                  <a:srgbClr val="008000"/>
                </a:solidFill>
                <a:latin typeface="Calibri"/>
                <a:cs typeface="Calibri"/>
              </a:rPr>
              <a:t>  </a:t>
            </a:r>
            <a:r>
              <a:rPr lang="en-US" b="0" dirty="0" smtClean="0">
                <a:latin typeface="Calibri"/>
                <a:cs typeface="Calibri"/>
              </a:rPr>
              <a:t>and I keep my direction</a:t>
            </a:r>
          </a:p>
          <a:p>
            <a:r>
              <a:rPr lang="en-US" b="0" dirty="0">
                <a:latin typeface="Calibri"/>
                <a:cs typeface="Calibri"/>
              </a:rPr>
              <a:t>If I </a:t>
            </a:r>
            <a:r>
              <a:rPr lang="en-US" b="0" dirty="0" smtClean="0">
                <a:latin typeface="Calibri"/>
                <a:cs typeface="Calibri"/>
              </a:rPr>
              <a:t>cross some other agent, I stop and  wait</a:t>
            </a:r>
            <a:r>
              <a:rPr lang="en-US" b="0" i="1" dirty="0" smtClean="0">
                <a:latin typeface="Calibri"/>
                <a:cs typeface="Calibri"/>
              </a:rPr>
              <a:t>.</a:t>
            </a:r>
          </a:p>
          <a:p>
            <a:r>
              <a:rPr lang="en-US" b="0" i="1" dirty="0">
                <a:latin typeface="Calibri"/>
                <a:cs typeface="Calibri"/>
              </a:rPr>
              <a:t> </a:t>
            </a:r>
            <a:r>
              <a:rPr lang="en-US" b="0" i="1" dirty="0" smtClean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 if I meet anybody new  while waiting in the next 2n rounds, switch direction and </a:t>
            </a:r>
          </a:p>
          <a:p>
            <a:r>
              <a:rPr lang="en-US" b="0" dirty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  become </a:t>
            </a:r>
            <a:r>
              <a:rPr lang="en-US" b="0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r>
              <a:rPr lang="en-US" b="0" i="1" dirty="0" smtClean="0">
                <a:latin typeface="Calibri"/>
                <a:cs typeface="Calibri"/>
              </a:rPr>
              <a:t>;</a:t>
            </a:r>
            <a:r>
              <a:rPr lang="en-US" b="0" dirty="0" smtClean="0">
                <a:latin typeface="Calibri"/>
                <a:cs typeface="Calibri"/>
              </a:rPr>
              <a:t> otherwise TERMINATE </a:t>
            </a:r>
            <a:endParaRPr lang="en-US" b="0" dirty="0">
              <a:latin typeface="Calibri"/>
              <a:cs typeface="Calibri"/>
            </a:endParaRPr>
          </a:p>
          <a:p>
            <a:endParaRPr lang="en-US" b="0" dirty="0">
              <a:latin typeface="Calibri"/>
              <a:cs typeface="Calibri"/>
            </a:endParaRPr>
          </a:p>
          <a:p>
            <a:endParaRPr lang="en-US" b="0" dirty="0">
              <a:latin typeface="Calibri"/>
              <a:cs typeface="Calibri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8460432" y="4365104"/>
            <a:ext cx="457200" cy="762000"/>
            <a:chOff x="8151123" y="5440824"/>
            <a:chExt cx="457200" cy="762000"/>
          </a:xfrm>
        </p:grpSpPr>
        <p:grpSp>
          <p:nvGrpSpPr>
            <p:cNvPr id="15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3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6" name="Group 15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7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18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19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8000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39" name="Group 38"/>
          <p:cNvGrpSpPr/>
          <p:nvPr/>
        </p:nvGrpSpPr>
        <p:grpSpPr>
          <a:xfrm>
            <a:off x="7439923" y="2573616"/>
            <a:ext cx="457200" cy="762000"/>
            <a:chOff x="8151123" y="5440824"/>
            <a:chExt cx="457200" cy="762000"/>
          </a:xfrm>
        </p:grpSpPr>
        <p:grpSp>
          <p:nvGrpSpPr>
            <p:cNvPr id="40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6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7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8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9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41" name="Group 40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2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3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4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5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42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48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9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0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1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43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44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5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6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7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64" name="Group 63"/>
          <p:cNvGrpSpPr/>
          <p:nvPr/>
        </p:nvGrpSpPr>
        <p:grpSpPr>
          <a:xfrm>
            <a:off x="8263146" y="2616479"/>
            <a:ext cx="457200" cy="762000"/>
            <a:chOff x="8151123" y="5440824"/>
            <a:chExt cx="457200" cy="762000"/>
          </a:xfrm>
        </p:grpSpPr>
        <p:grpSp>
          <p:nvGrpSpPr>
            <p:cNvPr id="65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8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66" name="Group 65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7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67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7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68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69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7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sp>
        <p:nvSpPr>
          <p:cNvPr id="85" name="TextBox 84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88" name="TextBox 87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0537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V="1">
            <a:off x="0" y="2628900"/>
            <a:ext cx="8674100" cy="50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253608" y="2787134"/>
            <a:ext cx="7680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rounds</a:t>
            </a:r>
            <a:endParaRPr 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3390" y="2919968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12n</a:t>
            </a:r>
            <a:endParaRPr lang="en-US" dirty="0"/>
          </a:p>
        </p:txBody>
      </p:sp>
      <p:cxnSp>
        <p:nvCxnSpPr>
          <p:cNvPr id="28" name="Straight Connector 27"/>
          <p:cNvCxnSpPr/>
          <p:nvPr/>
        </p:nvCxnSpPr>
        <p:spPr>
          <a:xfrm>
            <a:off x="260656" y="2463800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2213066" y="2463800"/>
            <a:ext cx="3908334" cy="443468"/>
          </a:xfrm>
          <a:prstGeom prst="rect">
            <a:avLst/>
          </a:prstGeom>
          <a:solidFill>
            <a:srgbClr val="FF66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877279" y="1002120"/>
            <a:ext cx="4572000" cy="1542513"/>
            <a:chOff x="1877279" y="1002120"/>
            <a:chExt cx="4572000" cy="1542513"/>
          </a:xfrm>
        </p:grpSpPr>
        <p:sp>
          <p:nvSpPr>
            <p:cNvPr id="4" name="Rectangle 3"/>
            <p:cNvSpPr/>
            <p:nvPr/>
          </p:nvSpPr>
          <p:spPr>
            <a:xfrm>
              <a:off x="1877279" y="1002120"/>
              <a:ext cx="4572000" cy="70788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 algn="ctr"/>
              <a:r>
                <a:rPr lang="en-US" dirty="0" smtClean="0">
                  <a:latin typeface="Calibri"/>
                  <a:cs typeface="Calibri"/>
                </a:rPr>
                <a:t>During this time I could detect termination in several ways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39" name="Straight Arrow Connector 38"/>
            <p:cNvCxnSpPr/>
            <p:nvPr/>
          </p:nvCxnSpPr>
          <p:spPr>
            <a:xfrm flipH="1">
              <a:off x="4107211" y="1648451"/>
              <a:ext cx="143807" cy="8961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>
            <a:off x="1943100" y="2939534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15n</a:t>
            </a:r>
            <a:endParaRPr lang="en-US" dirty="0"/>
          </a:p>
        </p:txBody>
      </p:sp>
      <p:cxnSp>
        <p:nvCxnSpPr>
          <p:cNvPr id="40" name="Straight Connector 39"/>
          <p:cNvCxnSpPr/>
          <p:nvPr/>
        </p:nvCxnSpPr>
        <p:spPr>
          <a:xfrm>
            <a:off x="2120900" y="2463800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6032500" y="2907268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r>
              <a:rPr lang="en-US" dirty="0"/>
              <a:t>5</a:t>
            </a:r>
            <a:r>
              <a:rPr lang="en-US" dirty="0" smtClean="0"/>
              <a:t>n</a:t>
            </a:r>
            <a:endParaRPr lang="en-US" dirty="0"/>
          </a:p>
        </p:txBody>
      </p:sp>
      <p:cxnSp>
        <p:nvCxnSpPr>
          <p:cNvPr id="42" name="Straight Connector 41"/>
          <p:cNvCxnSpPr/>
          <p:nvPr/>
        </p:nvCxnSpPr>
        <p:spPr>
          <a:xfrm>
            <a:off x="6210300" y="2431534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179512" y="4509120"/>
            <a:ext cx="72009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In state </a:t>
            </a:r>
            <a:r>
              <a:rPr lang="en-US" b="1" i="1" dirty="0" err="1" smtClean="0">
                <a:solidFill>
                  <a:srgbClr val="3366FF"/>
                </a:solidFill>
                <a:latin typeface="Calibri"/>
                <a:cs typeface="Calibri"/>
              </a:rPr>
              <a:t>ReachedElected</a:t>
            </a:r>
            <a:endParaRPr lang="en-US" b="1" i="1" dirty="0" smtClean="0">
              <a:solidFill>
                <a:srgbClr val="3366FF"/>
              </a:solidFill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     - double-crossing a group of agents</a:t>
            </a:r>
          </a:p>
        </p:txBody>
      </p:sp>
      <p:sp>
        <p:nvSpPr>
          <p:cNvPr id="2" name="Rectangle 1"/>
          <p:cNvSpPr/>
          <p:nvPr/>
        </p:nvSpPr>
        <p:spPr>
          <a:xfrm>
            <a:off x="152400" y="3722846"/>
            <a:ext cx="1450162" cy="40011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TERMINATE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9454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251520" y="1196752"/>
            <a:ext cx="8891494" cy="2107775"/>
            <a:chOff x="138206" y="1054524"/>
            <a:chExt cx="8891494" cy="2107775"/>
          </a:xfrm>
        </p:grpSpPr>
        <p:grpSp>
          <p:nvGrpSpPr>
            <p:cNvPr id="182" name="Group 181"/>
            <p:cNvGrpSpPr/>
            <p:nvPr/>
          </p:nvGrpSpPr>
          <p:grpSpPr>
            <a:xfrm>
              <a:off x="6234800" y="2505074"/>
              <a:ext cx="274320" cy="457200"/>
              <a:chOff x="8151123" y="5440824"/>
              <a:chExt cx="457200" cy="762000"/>
            </a:xfrm>
          </p:grpSpPr>
          <p:grpSp>
            <p:nvGrpSpPr>
              <p:cNvPr id="185" name="Group 15"/>
              <p:cNvGrpSpPr>
                <a:grpSpLocks/>
              </p:cNvGrpSpPr>
              <p:nvPr/>
            </p:nvGrpSpPr>
            <p:grpSpPr bwMode="auto">
              <a:xfrm>
                <a:off x="8151123" y="54408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04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205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206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207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87" name="Group 186"/>
              <p:cNvGrpSpPr>
                <a:grpSpLocks/>
              </p:cNvGrpSpPr>
              <p:nvPr/>
            </p:nvGrpSpPr>
            <p:grpSpPr bwMode="auto">
              <a:xfrm>
                <a:off x="8303523" y="55932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200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201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202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203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88" name="Group 15"/>
              <p:cNvGrpSpPr>
                <a:grpSpLocks/>
              </p:cNvGrpSpPr>
              <p:nvPr/>
            </p:nvGrpSpPr>
            <p:grpSpPr bwMode="auto">
              <a:xfrm>
                <a:off x="81765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196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97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98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99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190" name="Group 15"/>
              <p:cNvGrpSpPr>
                <a:grpSpLocks/>
              </p:cNvGrpSpPr>
              <p:nvPr/>
            </p:nvGrpSpPr>
            <p:grpSpPr bwMode="auto">
              <a:xfrm>
                <a:off x="8455923" y="5745624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191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93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3366FF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94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  <p:sp>
              <p:nvSpPr>
                <p:cNvPr id="195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  <a:cs typeface="Calibri"/>
                  </a:endParaRPr>
                </a:p>
              </p:txBody>
            </p:sp>
          </p:grpSp>
        </p:grpSp>
        <p:grpSp>
          <p:nvGrpSpPr>
            <p:cNvPr id="230" name="Group 229"/>
            <p:cNvGrpSpPr/>
            <p:nvPr/>
          </p:nvGrpSpPr>
          <p:grpSpPr>
            <a:xfrm>
              <a:off x="6412238" y="2604348"/>
              <a:ext cx="406400" cy="557951"/>
              <a:chOff x="3740539" y="4330072"/>
              <a:chExt cx="609600" cy="836926"/>
            </a:xfrm>
          </p:grpSpPr>
          <p:grpSp>
            <p:nvGrpSpPr>
              <p:cNvPr id="231" name="Group 230"/>
              <p:cNvGrpSpPr/>
              <p:nvPr/>
            </p:nvGrpSpPr>
            <p:grpSpPr>
              <a:xfrm>
                <a:off x="3740539" y="4404998"/>
                <a:ext cx="457200" cy="762000"/>
                <a:chOff x="8151123" y="5440824"/>
                <a:chExt cx="457200" cy="762000"/>
              </a:xfrm>
            </p:grpSpPr>
            <p:grpSp>
              <p:nvGrpSpPr>
                <p:cNvPr id="253" name="Group 15"/>
                <p:cNvGrpSpPr>
                  <a:grpSpLocks/>
                </p:cNvGrpSpPr>
                <p:nvPr/>
              </p:nvGrpSpPr>
              <p:grpSpPr bwMode="auto">
                <a:xfrm>
                  <a:off x="8151123" y="54408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69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70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71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72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254" name="Group 253"/>
                <p:cNvGrpSpPr>
                  <a:grpSpLocks/>
                </p:cNvGrpSpPr>
                <p:nvPr/>
              </p:nvGrpSpPr>
              <p:grpSpPr bwMode="auto">
                <a:xfrm>
                  <a:off x="8303523" y="55932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65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66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67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68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255" name="Group 15"/>
                <p:cNvGrpSpPr>
                  <a:grpSpLocks/>
                </p:cNvGrpSpPr>
                <p:nvPr/>
              </p:nvGrpSpPr>
              <p:grpSpPr bwMode="auto">
                <a:xfrm>
                  <a:off x="81765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61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62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63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64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256" name="Group 15"/>
                <p:cNvGrpSpPr>
                  <a:grpSpLocks/>
                </p:cNvGrpSpPr>
                <p:nvPr/>
              </p:nvGrpSpPr>
              <p:grpSpPr bwMode="auto">
                <a:xfrm>
                  <a:off x="84559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5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58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59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60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</p:grpSp>
          <p:grpSp>
            <p:nvGrpSpPr>
              <p:cNvPr id="232" name="Group 231"/>
              <p:cNvGrpSpPr/>
              <p:nvPr/>
            </p:nvGrpSpPr>
            <p:grpSpPr>
              <a:xfrm>
                <a:off x="3892939" y="4330072"/>
                <a:ext cx="457200" cy="762000"/>
                <a:chOff x="8151123" y="5440824"/>
                <a:chExt cx="457200" cy="762000"/>
              </a:xfrm>
            </p:grpSpPr>
            <p:grpSp>
              <p:nvGrpSpPr>
                <p:cNvPr id="233" name="Group 15"/>
                <p:cNvGrpSpPr>
                  <a:grpSpLocks/>
                </p:cNvGrpSpPr>
                <p:nvPr/>
              </p:nvGrpSpPr>
              <p:grpSpPr bwMode="auto">
                <a:xfrm>
                  <a:off x="8151123" y="54408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49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50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51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52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234" name="Group 233"/>
                <p:cNvGrpSpPr>
                  <a:grpSpLocks/>
                </p:cNvGrpSpPr>
                <p:nvPr/>
              </p:nvGrpSpPr>
              <p:grpSpPr bwMode="auto">
                <a:xfrm>
                  <a:off x="8303523" y="55932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45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46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47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48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235" name="Group 15"/>
                <p:cNvGrpSpPr>
                  <a:grpSpLocks/>
                </p:cNvGrpSpPr>
                <p:nvPr/>
              </p:nvGrpSpPr>
              <p:grpSpPr bwMode="auto">
                <a:xfrm>
                  <a:off x="81765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41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42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43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44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236" name="Group 15"/>
                <p:cNvGrpSpPr>
                  <a:grpSpLocks/>
                </p:cNvGrpSpPr>
                <p:nvPr/>
              </p:nvGrpSpPr>
              <p:grpSpPr bwMode="auto">
                <a:xfrm>
                  <a:off x="84559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3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38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39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40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</p:grpSp>
        </p:grpSp>
        <p:grpSp>
          <p:nvGrpSpPr>
            <p:cNvPr id="13" name="Group 12"/>
            <p:cNvGrpSpPr/>
            <p:nvPr/>
          </p:nvGrpSpPr>
          <p:grpSpPr>
            <a:xfrm>
              <a:off x="138206" y="1054524"/>
              <a:ext cx="8891494" cy="2060150"/>
              <a:chOff x="138206" y="1054524"/>
              <a:chExt cx="8891494" cy="2060150"/>
            </a:xfrm>
          </p:grpSpPr>
          <p:sp>
            <p:nvSpPr>
              <p:cNvPr id="229" name="Oval 228"/>
              <p:cNvSpPr/>
              <p:nvPr/>
            </p:nvSpPr>
            <p:spPr>
              <a:xfrm>
                <a:off x="4318000" y="1054524"/>
                <a:ext cx="4711700" cy="1828800"/>
              </a:xfrm>
              <a:prstGeom prst="ellipse">
                <a:avLst/>
              </a:prstGeom>
              <a:noFill/>
              <a:ln>
                <a:solidFill>
                  <a:srgbClr val="0000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3" name="Rectangle 2"/>
              <p:cNvSpPr/>
              <p:nvPr/>
            </p:nvSpPr>
            <p:spPr>
              <a:xfrm>
                <a:off x="138206" y="1918620"/>
                <a:ext cx="3263546" cy="4616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400" b="1" i="1" dirty="0" smtClean="0">
                    <a:solidFill>
                      <a:srgbClr val="800000"/>
                    </a:solidFill>
                    <a:latin typeface="Calibri"/>
                    <a:cs typeface="Calibri"/>
                  </a:rPr>
                  <a:t>k</a:t>
                </a:r>
                <a:r>
                  <a:rPr lang="en-US" sz="2400" dirty="0" smtClean="0">
                    <a:latin typeface="Calibri"/>
                    <a:cs typeface="Calibri"/>
                  </a:rPr>
                  <a:t> </a:t>
                </a:r>
                <a:r>
                  <a:rPr lang="en-US" sz="2400" dirty="0">
                    <a:latin typeface="Calibri"/>
                    <a:cs typeface="Calibri"/>
                  </a:rPr>
                  <a:t>agents on </a:t>
                </a:r>
                <a:r>
                  <a:rPr lang="en-US" sz="2400" dirty="0" smtClean="0">
                    <a:latin typeface="Calibri"/>
                    <a:cs typeface="Calibri"/>
                  </a:rPr>
                  <a:t>same </a:t>
                </a:r>
                <a:r>
                  <a:rPr lang="en-US" sz="2400" dirty="0">
                    <a:latin typeface="Calibri"/>
                    <a:cs typeface="Calibri"/>
                  </a:rPr>
                  <a:t>node</a:t>
                </a:r>
                <a:endParaRPr lang="en-US" sz="2400" b="1" i="1" dirty="0">
                  <a:solidFill>
                    <a:srgbClr val="3366FF"/>
                  </a:solidFill>
                  <a:latin typeface="Calibri"/>
                  <a:cs typeface="Calibri"/>
                </a:endParaRPr>
              </a:p>
            </p:txBody>
          </p:sp>
          <p:grpSp>
            <p:nvGrpSpPr>
              <p:cNvPr id="183" name="Group 182"/>
              <p:cNvGrpSpPr/>
              <p:nvPr/>
            </p:nvGrpSpPr>
            <p:grpSpPr>
              <a:xfrm>
                <a:off x="6311000" y="2657474"/>
                <a:ext cx="274320" cy="457200"/>
                <a:chOff x="8151123" y="5440824"/>
                <a:chExt cx="457200" cy="762000"/>
              </a:xfrm>
            </p:grpSpPr>
            <p:grpSp>
              <p:nvGrpSpPr>
                <p:cNvPr id="184" name="Group 15"/>
                <p:cNvGrpSpPr>
                  <a:grpSpLocks/>
                </p:cNvGrpSpPr>
                <p:nvPr/>
              </p:nvGrpSpPr>
              <p:grpSpPr bwMode="auto">
                <a:xfrm>
                  <a:off x="8151123" y="54408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85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86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87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88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186" name="Group 185"/>
                <p:cNvGrpSpPr>
                  <a:grpSpLocks/>
                </p:cNvGrpSpPr>
                <p:nvPr/>
              </p:nvGrpSpPr>
              <p:grpSpPr bwMode="auto">
                <a:xfrm>
                  <a:off x="8303523" y="55932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81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82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83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84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189" name="Group 15"/>
                <p:cNvGrpSpPr>
                  <a:grpSpLocks/>
                </p:cNvGrpSpPr>
                <p:nvPr/>
              </p:nvGrpSpPr>
              <p:grpSpPr bwMode="auto">
                <a:xfrm>
                  <a:off x="81765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7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78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79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80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192" name="Group 15"/>
                <p:cNvGrpSpPr>
                  <a:grpSpLocks/>
                </p:cNvGrpSpPr>
                <p:nvPr/>
              </p:nvGrpSpPr>
              <p:grpSpPr bwMode="auto">
                <a:xfrm>
                  <a:off x="84559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273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74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75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276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</p:grpSp>
        </p:grpSp>
      </p:grpSp>
      <p:grpSp>
        <p:nvGrpSpPr>
          <p:cNvPr id="14" name="Group 13"/>
          <p:cNvGrpSpPr/>
          <p:nvPr/>
        </p:nvGrpSpPr>
        <p:grpSpPr>
          <a:xfrm>
            <a:off x="251520" y="3645024"/>
            <a:ext cx="6829896" cy="2552730"/>
            <a:chOff x="251520" y="3645024"/>
            <a:chExt cx="6829896" cy="2552730"/>
          </a:xfrm>
        </p:grpSpPr>
        <p:grpSp>
          <p:nvGrpSpPr>
            <p:cNvPr id="138" name="Group 137"/>
            <p:cNvGrpSpPr/>
            <p:nvPr/>
          </p:nvGrpSpPr>
          <p:grpSpPr>
            <a:xfrm>
              <a:off x="5529696" y="5263082"/>
              <a:ext cx="406400" cy="557951"/>
              <a:chOff x="3740539" y="4330072"/>
              <a:chExt cx="609600" cy="836926"/>
            </a:xfrm>
          </p:grpSpPr>
          <p:grpSp>
            <p:nvGrpSpPr>
              <p:cNvPr id="139" name="Group 138"/>
              <p:cNvGrpSpPr/>
              <p:nvPr/>
            </p:nvGrpSpPr>
            <p:grpSpPr>
              <a:xfrm>
                <a:off x="3740539" y="4404998"/>
                <a:ext cx="457200" cy="762000"/>
                <a:chOff x="8151123" y="5440824"/>
                <a:chExt cx="457200" cy="762000"/>
              </a:xfrm>
            </p:grpSpPr>
            <p:grpSp>
              <p:nvGrpSpPr>
                <p:cNvPr id="161" name="Group 15"/>
                <p:cNvGrpSpPr>
                  <a:grpSpLocks/>
                </p:cNvGrpSpPr>
                <p:nvPr/>
              </p:nvGrpSpPr>
              <p:grpSpPr bwMode="auto">
                <a:xfrm>
                  <a:off x="8151123" y="54408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17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78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79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80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162" name="Group 161"/>
                <p:cNvGrpSpPr>
                  <a:grpSpLocks/>
                </p:cNvGrpSpPr>
                <p:nvPr/>
              </p:nvGrpSpPr>
              <p:grpSpPr bwMode="auto">
                <a:xfrm>
                  <a:off x="8303523" y="55932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173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74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75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76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163" name="Group 15"/>
                <p:cNvGrpSpPr>
                  <a:grpSpLocks/>
                </p:cNvGrpSpPr>
                <p:nvPr/>
              </p:nvGrpSpPr>
              <p:grpSpPr bwMode="auto">
                <a:xfrm>
                  <a:off x="81765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169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70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71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72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164" name="Group 15"/>
                <p:cNvGrpSpPr>
                  <a:grpSpLocks/>
                </p:cNvGrpSpPr>
                <p:nvPr/>
              </p:nvGrpSpPr>
              <p:grpSpPr bwMode="auto">
                <a:xfrm>
                  <a:off x="84559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165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66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67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68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</p:grpSp>
          <p:grpSp>
            <p:nvGrpSpPr>
              <p:cNvPr id="140" name="Group 139"/>
              <p:cNvGrpSpPr/>
              <p:nvPr/>
            </p:nvGrpSpPr>
            <p:grpSpPr>
              <a:xfrm>
                <a:off x="3892939" y="4330072"/>
                <a:ext cx="457200" cy="762000"/>
                <a:chOff x="8151123" y="5440824"/>
                <a:chExt cx="457200" cy="762000"/>
              </a:xfrm>
            </p:grpSpPr>
            <p:grpSp>
              <p:nvGrpSpPr>
                <p:cNvPr id="141" name="Group 15"/>
                <p:cNvGrpSpPr>
                  <a:grpSpLocks/>
                </p:cNvGrpSpPr>
                <p:nvPr/>
              </p:nvGrpSpPr>
              <p:grpSpPr bwMode="auto">
                <a:xfrm>
                  <a:off x="8151123" y="54408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157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58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59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60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142" name="Group 141"/>
                <p:cNvGrpSpPr>
                  <a:grpSpLocks/>
                </p:cNvGrpSpPr>
                <p:nvPr/>
              </p:nvGrpSpPr>
              <p:grpSpPr bwMode="auto">
                <a:xfrm>
                  <a:off x="8303523" y="55932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153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54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55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56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143" name="Group 15"/>
                <p:cNvGrpSpPr>
                  <a:grpSpLocks/>
                </p:cNvGrpSpPr>
                <p:nvPr/>
              </p:nvGrpSpPr>
              <p:grpSpPr bwMode="auto">
                <a:xfrm>
                  <a:off x="81765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149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50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51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52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  <p:grpSp>
              <p:nvGrpSpPr>
                <p:cNvPr id="144" name="Group 15"/>
                <p:cNvGrpSpPr>
                  <a:grpSpLocks/>
                </p:cNvGrpSpPr>
                <p:nvPr/>
              </p:nvGrpSpPr>
              <p:grpSpPr bwMode="auto">
                <a:xfrm>
                  <a:off x="8455923" y="5745624"/>
                  <a:ext cx="152400" cy="457200"/>
                  <a:chOff x="1872" y="1200"/>
                  <a:chExt cx="96" cy="288"/>
                </a:xfrm>
                <a:solidFill>
                  <a:schemeClr val="accent3">
                    <a:lumMod val="75000"/>
                  </a:schemeClr>
                </a:solidFill>
              </p:grpSpPr>
              <p:sp>
                <p:nvSpPr>
                  <p:cNvPr id="145" name="Oval 16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00"/>
                    <a:ext cx="96" cy="75"/>
                  </a:xfrm>
                  <a:prstGeom prst="ellipse">
                    <a:avLst/>
                  </a:prstGeom>
                  <a:solidFill>
                    <a:srgbClr val="FFFFFF"/>
                  </a:solidFill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46" name="Rectangle 17"/>
                  <p:cNvSpPr>
                    <a:spLocks noChangeArrowheads="1"/>
                  </p:cNvSpPr>
                  <p:nvPr/>
                </p:nvSpPr>
                <p:spPr bwMode="auto">
                  <a:xfrm>
                    <a:off x="1872" y="1275"/>
                    <a:ext cx="96" cy="150"/>
                  </a:xfrm>
                  <a:prstGeom prst="rect">
                    <a:avLst/>
                  </a:prstGeom>
                  <a:solidFill>
                    <a:srgbClr val="3366FF"/>
                  </a:solidFill>
                  <a:ln w="9525">
                    <a:solidFill>
                      <a:schemeClr val="tx1"/>
                    </a:solidFill>
                    <a:miter lim="800000"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 wrap="none" anchor="ctr"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47" name="Line 18"/>
                  <p:cNvSpPr>
                    <a:spLocks noChangeShapeType="1"/>
                  </p:cNvSpPr>
                  <p:nvPr/>
                </p:nvSpPr>
                <p:spPr bwMode="auto">
                  <a:xfrm>
                    <a:off x="1904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  <p:sp>
                <p:nvSpPr>
                  <p:cNvPr id="148" name="Line 19"/>
                  <p:cNvSpPr>
                    <a:spLocks noChangeShapeType="1"/>
                  </p:cNvSpPr>
                  <p:nvPr/>
                </p:nvSpPr>
                <p:spPr bwMode="auto">
                  <a:xfrm>
                    <a:off x="1936" y="1425"/>
                    <a:ext cx="0" cy="63"/>
                  </a:xfrm>
                  <a:prstGeom prst="line">
                    <a:avLst/>
                  </a:prstGeom>
                  <a:grpFill/>
                  <a:ln w="9525">
                    <a:solidFill>
                      <a:schemeClr val="tx1"/>
                    </a:solidFill>
                    <a:round/>
                    <a:headEnd/>
                    <a:tailEnd/>
                  </a:ln>
                  <a:effectLst/>
                  <a:extLst>
                    <a:ext uri="{AF507438-7753-43e0-B8FC-AC1667EBCBE1}">
                      <a14:hiddenEffects xmlns:a14="http://schemas.microsoft.com/office/drawing/2010/main" xmlns="">
                        <a:effectLst>
                          <a:outerShdw blurRad="63500" dist="38099" dir="2700000" algn="ctr" rotWithShape="0">
                            <a:schemeClr val="bg2">
                              <a:alpha val="74998"/>
                            </a:schemeClr>
                          </a:outerShdw>
                        </a:effectLst>
                      </a14:hiddenEffects>
                    </a:ext>
                  </a:extLst>
                </p:spPr>
                <p:txBody>
                  <a:bodyPr/>
                  <a:lstStyle/>
                  <a:p>
                    <a:endParaRPr lang="en-US" dirty="0">
                      <a:latin typeface="Calibri"/>
                      <a:cs typeface="Calibri"/>
                    </a:endParaRPr>
                  </a:p>
                </p:txBody>
              </p:sp>
            </p:grpSp>
          </p:grpSp>
        </p:grpSp>
        <p:sp>
          <p:nvSpPr>
            <p:cNvPr id="5" name="Rectangle 4"/>
            <p:cNvSpPr/>
            <p:nvPr/>
          </p:nvSpPr>
          <p:spPr>
            <a:xfrm>
              <a:off x="251520" y="3645024"/>
              <a:ext cx="649381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2400" dirty="0">
                  <a:latin typeface="Calibri"/>
                  <a:cs typeface="Calibri"/>
                </a:rPr>
                <a:t>b</a:t>
              </a:r>
              <a:r>
                <a:rPr lang="en-US" sz="2400" dirty="0" smtClean="0">
                  <a:latin typeface="Calibri"/>
                  <a:cs typeface="Calibri"/>
                </a:rPr>
                <a:t>locked </a:t>
              </a:r>
              <a:r>
                <a:rPr lang="en-US" sz="2400" dirty="0">
                  <a:latin typeface="Calibri"/>
                  <a:cs typeface="Calibri"/>
                </a:rPr>
                <a:t>on a missing edge for </a:t>
              </a:r>
              <a:r>
                <a:rPr lang="en-US" sz="2400" b="1" i="1" dirty="0" smtClean="0">
                  <a:solidFill>
                    <a:srgbClr val="800000"/>
                  </a:solidFill>
                  <a:latin typeface="Calibri"/>
                  <a:cs typeface="Calibri"/>
                </a:rPr>
                <a:t>2n</a:t>
              </a:r>
              <a:r>
                <a:rPr lang="en-US" sz="2400" b="1" dirty="0" smtClean="0">
                  <a:solidFill>
                    <a:srgbClr val="800000"/>
                  </a:solidFill>
                  <a:latin typeface="Calibri"/>
                  <a:cs typeface="Calibri"/>
                </a:rPr>
                <a:t>  rounds</a:t>
              </a:r>
              <a:endParaRPr lang="en-US" sz="2400" b="1" dirty="0">
                <a:solidFill>
                  <a:srgbClr val="800000"/>
                </a:solidFill>
                <a:latin typeface="Calibri"/>
                <a:cs typeface="Calibri"/>
              </a:endParaRPr>
            </a:p>
          </p:txBody>
        </p:sp>
        <p:grpSp>
          <p:nvGrpSpPr>
            <p:cNvPr id="289" name="Group 288"/>
            <p:cNvGrpSpPr/>
            <p:nvPr/>
          </p:nvGrpSpPr>
          <p:grpSpPr>
            <a:xfrm>
              <a:off x="4909716" y="5737479"/>
              <a:ext cx="808782" cy="460275"/>
              <a:chOff x="3894092" y="1187189"/>
              <a:chExt cx="808782" cy="460275"/>
            </a:xfrm>
            <a:solidFill>
              <a:schemeClr val="bg1"/>
            </a:solidFill>
          </p:grpSpPr>
          <p:sp>
            <p:nvSpPr>
              <p:cNvPr id="290" name="Oval 289"/>
              <p:cNvSpPr/>
              <p:nvPr/>
            </p:nvSpPr>
            <p:spPr>
              <a:xfrm>
                <a:off x="4076396" y="1187189"/>
                <a:ext cx="437676" cy="46027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291" name="Rectangle 290"/>
              <p:cNvSpPr/>
              <p:nvPr/>
            </p:nvSpPr>
            <p:spPr>
              <a:xfrm>
                <a:off x="4514072" y="1308855"/>
                <a:ext cx="188802" cy="23103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libri"/>
                  <a:cs typeface="Calibri"/>
                </a:endParaRPr>
              </a:p>
            </p:txBody>
          </p:sp>
          <p:sp>
            <p:nvSpPr>
              <p:cNvPr id="292" name="Rectangle 291"/>
              <p:cNvSpPr/>
              <p:nvPr/>
            </p:nvSpPr>
            <p:spPr>
              <a:xfrm>
                <a:off x="3894092" y="1323967"/>
                <a:ext cx="188802" cy="23103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latin typeface="Calibri"/>
                  <a:cs typeface="Calibri"/>
                </a:endParaRPr>
              </a:p>
            </p:txBody>
          </p:sp>
        </p:grpSp>
        <p:cxnSp>
          <p:nvCxnSpPr>
            <p:cNvPr id="9" name="Straight Connector 8"/>
            <p:cNvCxnSpPr>
              <a:endCxn id="296" idx="1"/>
            </p:cNvCxnSpPr>
            <p:nvPr/>
          </p:nvCxnSpPr>
          <p:spPr>
            <a:xfrm>
              <a:off x="5776383" y="5958400"/>
              <a:ext cx="1305033" cy="11154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0" name="Rectangle 339"/>
          <p:cNvSpPr/>
          <p:nvPr/>
        </p:nvSpPr>
        <p:spPr>
          <a:xfrm>
            <a:off x="1182648" y="2718740"/>
            <a:ext cx="39092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latin typeface="Calibri"/>
                <a:cs typeface="Calibri"/>
              </a:rPr>
              <a:t>Gathering is achieved on this node</a:t>
            </a:r>
            <a:endParaRPr lang="en-US" sz="2000" b="0" i="1" dirty="0">
              <a:solidFill>
                <a:srgbClr val="3366FF"/>
              </a:solidFill>
              <a:latin typeface="Calibri"/>
              <a:cs typeface="Calibri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187624" y="4437112"/>
            <a:ext cx="7168123" cy="1740424"/>
            <a:chOff x="1187624" y="4437112"/>
            <a:chExt cx="7168123" cy="1740424"/>
          </a:xfrm>
        </p:grpSpPr>
        <p:grpSp>
          <p:nvGrpSpPr>
            <p:cNvPr id="11" name="Group 10"/>
            <p:cNvGrpSpPr/>
            <p:nvPr/>
          </p:nvGrpSpPr>
          <p:grpSpPr>
            <a:xfrm>
              <a:off x="6986957" y="5288670"/>
              <a:ext cx="903241" cy="888866"/>
              <a:chOff x="6986957" y="5288670"/>
              <a:chExt cx="903241" cy="888866"/>
            </a:xfrm>
          </p:grpSpPr>
          <p:grpSp>
            <p:nvGrpSpPr>
              <p:cNvPr id="293" name="Group 292"/>
              <p:cNvGrpSpPr/>
              <p:nvPr/>
            </p:nvGrpSpPr>
            <p:grpSpPr>
              <a:xfrm>
                <a:off x="7081416" y="5717261"/>
                <a:ext cx="808782" cy="460275"/>
                <a:chOff x="3894092" y="1187189"/>
                <a:chExt cx="808782" cy="460275"/>
              </a:xfrm>
              <a:solidFill>
                <a:schemeClr val="bg1"/>
              </a:solidFill>
            </p:grpSpPr>
            <p:sp>
              <p:nvSpPr>
                <p:cNvPr id="294" name="Oval 293"/>
                <p:cNvSpPr/>
                <p:nvPr/>
              </p:nvSpPr>
              <p:spPr>
                <a:xfrm>
                  <a:off x="4076396" y="1187189"/>
                  <a:ext cx="437676" cy="460275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0">
                    <a:latin typeface="Calibri"/>
                    <a:cs typeface="Calibri"/>
                  </a:endParaRPr>
                </a:p>
              </p:txBody>
            </p:sp>
            <p:sp>
              <p:nvSpPr>
                <p:cNvPr id="295" name="Rectangle 294"/>
                <p:cNvSpPr/>
                <p:nvPr/>
              </p:nvSpPr>
              <p:spPr>
                <a:xfrm>
                  <a:off x="4514072" y="1308855"/>
                  <a:ext cx="188802" cy="23103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0">
                    <a:latin typeface="Calibri"/>
                    <a:cs typeface="Calibri"/>
                  </a:endParaRPr>
                </a:p>
              </p:txBody>
            </p:sp>
            <p:sp>
              <p:nvSpPr>
                <p:cNvPr id="296" name="Rectangle 295"/>
                <p:cNvSpPr/>
                <p:nvPr/>
              </p:nvSpPr>
              <p:spPr>
                <a:xfrm>
                  <a:off x="3894092" y="1323967"/>
                  <a:ext cx="188802" cy="23103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b="0">
                    <a:latin typeface="Calibri"/>
                    <a:cs typeface="Calibri"/>
                  </a:endParaRPr>
                </a:p>
              </p:txBody>
            </p:sp>
          </p:grpSp>
          <p:grpSp>
            <p:nvGrpSpPr>
              <p:cNvPr id="297" name="Group 296"/>
              <p:cNvGrpSpPr/>
              <p:nvPr/>
            </p:nvGrpSpPr>
            <p:grpSpPr>
              <a:xfrm>
                <a:off x="6986957" y="5288670"/>
                <a:ext cx="406400" cy="557951"/>
                <a:chOff x="3740539" y="4330072"/>
                <a:chExt cx="609600" cy="836926"/>
              </a:xfrm>
            </p:grpSpPr>
            <p:grpSp>
              <p:nvGrpSpPr>
                <p:cNvPr id="298" name="Group 297"/>
                <p:cNvGrpSpPr/>
                <p:nvPr/>
              </p:nvGrpSpPr>
              <p:grpSpPr>
                <a:xfrm>
                  <a:off x="3740539" y="4404998"/>
                  <a:ext cx="457200" cy="762000"/>
                  <a:chOff x="8151123" y="5440824"/>
                  <a:chExt cx="457200" cy="762000"/>
                </a:xfrm>
              </p:grpSpPr>
              <p:grpSp>
                <p:nvGrpSpPr>
                  <p:cNvPr id="320" name="Group 15"/>
                  <p:cNvGrpSpPr>
                    <a:grpSpLocks/>
                  </p:cNvGrpSpPr>
                  <p:nvPr/>
                </p:nvGrpSpPr>
                <p:grpSpPr bwMode="auto">
                  <a:xfrm>
                    <a:off x="8151123" y="5440824"/>
                    <a:ext cx="152400" cy="457200"/>
                    <a:chOff x="1872" y="1200"/>
                    <a:chExt cx="96" cy="288"/>
                  </a:xfrm>
                  <a:solidFill>
                    <a:schemeClr val="accent3">
                      <a:lumMod val="75000"/>
                    </a:schemeClr>
                  </a:solidFill>
                </p:grpSpPr>
                <p:sp>
                  <p:nvSpPr>
                    <p:cNvPr id="336" name="Oval 1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00"/>
                      <a:ext cx="96" cy="75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37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75"/>
                      <a:ext cx="96" cy="150"/>
                    </a:xfrm>
                    <a:prstGeom prst="rect">
                      <a:avLst/>
                    </a:prstGeom>
                    <a:solidFill>
                      <a:srgbClr val="3366FF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38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04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39" name="Line 1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36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</p:grpSp>
              <p:grpSp>
                <p:nvGrpSpPr>
                  <p:cNvPr id="321" name="Group 320"/>
                  <p:cNvGrpSpPr>
                    <a:grpSpLocks/>
                  </p:cNvGrpSpPr>
                  <p:nvPr/>
                </p:nvGrpSpPr>
                <p:grpSpPr bwMode="auto">
                  <a:xfrm>
                    <a:off x="8303523" y="5593224"/>
                    <a:ext cx="152400" cy="457200"/>
                    <a:chOff x="1872" y="1200"/>
                    <a:chExt cx="96" cy="288"/>
                  </a:xfrm>
                  <a:solidFill>
                    <a:schemeClr val="accent3">
                      <a:lumMod val="75000"/>
                    </a:schemeClr>
                  </a:solidFill>
                </p:grpSpPr>
                <p:sp>
                  <p:nvSpPr>
                    <p:cNvPr id="332" name="Oval 1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00"/>
                      <a:ext cx="96" cy="75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33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75"/>
                      <a:ext cx="96" cy="150"/>
                    </a:xfrm>
                    <a:prstGeom prst="rect">
                      <a:avLst/>
                    </a:prstGeom>
                    <a:solidFill>
                      <a:srgbClr val="3366FF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34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04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35" name="Line 1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36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</p:grpSp>
              <p:grpSp>
                <p:nvGrpSpPr>
                  <p:cNvPr id="322" name="Group 15"/>
                  <p:cNvGrpSpPr>
                    <a:grpSpLocks/>
                  </p:cNvGrpSpPr>
                  <p:nvPr/>
                </p:nvGrpSpPr>
                <p:grpSpPr bwMode="auto">
                  <a:xfrm>
                    <a:off x="8176523" y="5745624"/>
                    <a:ext cx="152400" cy="457200"/>
                    <a:chOff x="1872" y="1200"/>
                    <a:chExt cx="96" cy="288"/>
                  </a:xfrm>
                  <a:solidFill>
                    <a:schemeClr val="accent3">
                      <a:lumMod val="75000"/>
                    </a:schemeClr>
                  </a:solidFill>
                </p:grpSpPr>
                <p:sp>
                  <p:nvSpPr>
                    <p:cNvPr id="328" name="Oval 1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00"/>
                      <a:ext cx="96" cy="75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29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75"/>
                      <a:ext cx="96" cy="150"/>
                    </a:xfrm>
                    <a:prstGeom prst="rect">
                      <a:avLst/>
                    </a:prstGeom>
                    <a:solidFill>
                      <a:srgbClr val="3366FF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30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04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31" name="Line 1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36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</p:grpSp>
              <p:grpSp>
                <p:nvGrpSpPr>
                  <p:cNvPr id="323" name="Group 15"/>
                  <p:cNvGrpSpPr>
                    <a:grpSpLocks/>
                  </p:cNvGrpSpPr>
                  <p:nvPr/>
                </p:nvGrpSpPr>
                <p:grpSpPr bwMode="auto">
                  <a:xfrm>
                    <a:off x="8455923" y="5745624"/>
                    <a:ext cx="152400" cy="457200"/>
                    <a:chOff x="1872" y="1200"/>
                    <a:chExt cx="96" cy="288"/>
                  </a:xfrm>
                  <a:solidFill>
                    <a:schemeClr val="accent3">
                      <a:lumMod val="75000"/>
                    </a:schemeClr>
                  </a:solidFill>
                </p:grpSpPr>
                <p:sp>
                  <p:nvSpPr>
                    <p:cNvPr id="324" name="Oval 1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00"/>
                      <a:ext cx="96" cy="75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25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75"/>
                      <a:ext cx="96" cy="150"/>
                    </a:xfrm>
                    <a:prstGeom prst="rect">
                      <a:avLst/>
                    </a:prstGeom>
                    <a:solidFill>
                      <a:srgbClr val="3366FF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26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04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27" name="Line 1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36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</p:grpSp>
            </p:grpSp>
            <p:grpSp>
              <p:nvGrpSpPr>
                <p:cNvPr id="299" name="Group 298"/>
                <p:cNvGrpSpPr/>
                <p:nvPr/>
              </p:nvGrpSpPr>
              <p:grpSpPr>
                <a:xfrm>
                  <a:off x="3892939" y="4330072"/>
                  <a:ext cx="457200" cy="762000"/>
                  <a:chOff x="8151123" y="5440824"/>
                  <a:chExt cx="457200" cy="762000"/>
                </a:xfrm>
              </p:grpSpPr>
              <p:grpSp>
                <p:nvGrpSpPr>
                  <p:cNvPr id="300" name="Group 15"/>
                  <p:cNvGrpSpPr>
                    <a:grpSpLocks/>
                  </p:cNvGrpSpPr>
                  <p:nvPr/>
                </p:nvGrpSpPr>
                <p:grpSpPr bwMode="auto">
                  <a:xfrm>
                    <a:off x="8151123" y="5440824"/>
                    <a:ext cx="152400" cy="457200"/>
                    <a:chOff x="1872" y="1200"/>
                    <a:chExt cx="96" cy="288"/>
                  </a:xfrm>
                  <a:solidFill>
                    <a:schemeClr val="accent3">
                      <a:lumMod val="75000"/>
                    </a:schemeClr>
                  </a:solidFill>
                </p:grpSpPr>
                <p:sp>
                  <p:nvSpPr>
                    <p:cNvPr id="316" name="Oval 1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00"/>
                      <a:ext cx="96" cy="75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17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75"/>
                      <a:ext cx="96" cy="150"/>
                    </a:xfrm>
                    <a:prstGeom prst="rect">
                      <a:avLst/>
                    </a:prstGeom>
                    <a:solidFill>
                      <a:srgbClr val="3366FF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18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04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19" name="Line 1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36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</p:grpSp>
              <p:grpSp>
                <p:nvGrpSpPr>
                  <p:cNvPr id="301" name="Group 300"/>
                  <p:cNvGrpSpPr>
                    <a:grpSpLocks/>
                  </p:cNvGrpSpPr>
                  <p:nvPr/>
                </p:nvGrpSpPr>
                <p:grpSpPr bwMode="auto">
                  <a:xfrm>
                    <a:off x="8303523" y="5593224"/>
                    <a:ext cx="152400" cy="457200"/>
                    <a:chOff x="1872" y="1200"/>
                    <a:chExt cx="96" cy="288"/>
                  </a:xfrm>
                  <a:solidFill>
                    <a:schemeClr val="accent3">
                      <a:lumMod val="75000"/>
                    </a:schemeClr>
                  </a:solidFill>
                </p:grpSpPr>
                <p:sp>
                  <p:nvSpPr>
                    <p:cNvPr id="312" name="Oval 1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00"/>
                      <a:ext cx="96" cy="75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13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75"/>
                      <a:ext cx="96" cy="150"/>
                    </a:xfrm>
                    <a:prstGeom prst="rect">
                      <a:avLst/>
                    </a:prstGeom>
                    <a:solidFill>
                      <a:srgbClr val="3366FF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14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04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15" name="Line 1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36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</p:grpSp>
              <p:grpSp>
                <p:nvGrpSpPr>
                  <p:cNvPr id="302" name="Group 15"/>
                  <p:cNvGrpSpPr>
                    <a:grpSpLocks/>
                  </p:cNvGrpSpPr>
                  <p:nvPr/>
                </p:nvGrpSpPr>
                <p:grpSpPr bwMode="auto">
                  <a:xfrm>
                    <a:off x="8176523" y="5745624"/>
                    <a:ext cx="152400" cy="457200"/>
                    <a:chOff x="1872" y="1200"/>
                    <a:chExt cx="96" cy="288"/>
                  </a:xfrm>
                  <a:solidFill>
                    <a:schemeClr val="accent3">
                      <a:lumMod val="75000"/>
                    </a:schemeClr>
                  </a:solidFill>
                </p:grpSpPr>
                <p:sp>
                  <p:nvSpPr>
                    <p:cNvPr id="308" name="Oval 1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00"/>
                      <a:ext cx="96" cy="75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09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75"/>
                      <a:ext cx="96" cy="150"/>
                    </a:xfrm>
                    <a:prstGeom prst="rect">
                      <a:avLst/>
                    </a:prstGeom>
                    <a:solidFill>
                      <a:srgbClr val="3366FF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10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04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11" name="Line 1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36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</p:grpSp>
              <p:grpSp>
                <p:nvGrpSpPr>
                  <p:cNvPr id="303" name="Group 15"/>
                  <p:cNvGrpSpPr>
                    <a:grpSpLocks/>
                  </p:cNvGrpSpPr>
                  <p:nvPr/>
                </p:nvGrpSpPr>
                <p:grpSpPr bwMode="auto">
                  <a:xfrm>
                    <a:off x="8455923" y="5745624"/>
                    <a:ext cx="152400" cy="457200"/>
                    <a:chOff x="1872" y="1200"/>
                    <a:chExt cx="96" cy="288"/>
                  </a:xfrm>
                  <a:solidFill>
                    <a:schemeClr val="accent3">
                      <a:lumMod val="75000"/>
                    </a:schemeClr>
                  </a:solidFill>
                </p:grpSpPr>
                <p:sp>
                  <p:nvSpPr>
                    <p:cNvPr id="304" name="Oval 16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00"/>
                      <a:ext cx="96" cy="75"/>
                    </a:xfrm>
                    <a:prstGeom prst="ellipse">
                      <a:avLst/>
                    </a:prstGeom>
                    <a:solidFill>
                      <a:srgbClr val="FFFFFF"/>
                    </a:solidFill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05" name="Rectangle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1872" y="1275"/>
                      <a:ext cx="96" cy="150"/>
                    </a:xfrm>
                    <a:prstGeom prst="rect">
                      <a:avLst/>
                    </a:prstGeom>
                    <a:solidFill>
                      <a:srgbClr val="3366FF"/>
                    </a:solidFill>
                    <a:ln w="9525">
                      <a:solidFill>
                        <a:schemeClr val="tx1"/>
                      </a:solidFill>
                      <a:miter lim="800000"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 wrap="none" anchor="ctr"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06" name="Line 18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04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  <p:sp>
                  <p:nvSpPr>
                    <p:cNvPr id="307" name="Line 19"/>
                    <p:cNvSpPr>
                      <a:spLocks noChangeShapeType="1"/>
                    </p:cNvSpPr>
                    <p:nvPr/>
                  </p:nvSpPr>
                  <p:spPr bwMode="auto">
                    <a:xfrm>
                      <a:off x="1936" y="1425"/>
                      <a:ext cx="0" cy="63"/>
                    </a:xfrm>
                    <a:prstGeom prst="line">
                      <a:avLst/>
                    </a:prstGeom>
                    <a:grpFill/>
                    <a:ln w="9525">
                      <a:solidFill>
                        <a:schemeClr val="tx1"/>
                      </a:solidFill>
                      <a:round/>
                      <a:headEnd/>
                      <a:tailEnd/>
                    </a:ln>
                    <a:effectLst/>
                    <a:extLst>
                      <a:ext uri="{AF507438-7753-43e0-B8FC-AC1667EBCBE1}">
                        <a14:hiddenEffects xmlns:a14="http://schemas.microsoft.com/office/drawing/2010/main" xmlns="">
                          <a:effectLst>
                            <a:outerShdw blurRad="63500" dist="38099" dir="2700000" algn="ctr" rotWithShape="0">
                              <a:schemeClr val="bg2">
                                <a:alpha val="74998"/>
                              </a:schemeClr>
                            </a:outerShdw>
                          </a:effectLst>
                        </a14:hiddenEffects>
                      </a:ext>
                    </a:extLst>
                  </p:spPr>
                  <p:txBody>
                    <a:bodyPr/>
                    <a:lstStyle/>
                    <a:p>
                      <a:endParaRPr lang="en-US" b="0" dirty="0">
                        <a:latin typeface="Calibri"/>
                        <a:cs typeface="Calibri"/>
                      </a:endParaRPr>
                    </a:p>
                  </p:txBody>
                </p:sp>
              </p:grpSp>
            </p:grpSp>
          </p:grpSp>
        </p:grpSp>
        <p:sp>
          <p:nvSpPr>
            <p:cNvPr id="341" name="Rectangle 340"/>
            <p:cNvSpPr/>
            <p:nvPr/>
          </p:nvSpPr>
          <p:spPr>
            <a:xfrm>
              <a:off x="1187624" y="4437112"/>
              <a:ext cx="7168123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000" b="0" dirty="0" smtClean="0">
                  <a:latin typeface="Calibri"/>
                  <a:cs typeface="Calibri"/>
                </a:rPr>
                <a:t>If nobody reached us by now, the other group is on the other side </a:t>
              </a:r>
            </a:p>
            <a:p>
              <a:r>
                <a:rPr lang="en-US" sz="2000" b="0" dirty="0" smtClean="0">
                  <a:latin typeface="Calibri"/>
                  <a:cs typeface="Calibri"/>
                </a:rPr>
                <a:t>of the edge and Gathering is achieved on this edge</a:t>
              </a:r>
              <a:endParaRPr lang="en-US" sz="2000" b="0" dirty="0">
                <a:latin typeface="Calibri"/>
                <a:cs typeface="Calibri"/>
              </a:endParaRPr>
            </a:p>
          </p:txBody>
        </p:sp>
      </p:grpSp>
      <p:sp>
        <p:nvSpPr>
          <p:cNvPr id="208" name="TextBox 207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210" name="Straight Connector 209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1" name="Rectangle 210"/>
          <p:cNvSpPr/>
          <p:nvPr/>
        </p:nvSpPr>
        <p:spPr>
          <a:xfrm>
            <a:off x="2051720" y="908720"/>
            <a:ext cx="252028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In </a:t>
            </a:r>
            <a:r>
              <a:rPr lang="en-US" dirty="0" smtClean="0">
                <a:latin typeface="Calibri"/>
                <a:cs typeface="Calibri"/>
              </a:rPr>
              <a:t>any state:</a:t>
            </a:r>
            <a:endParaRPr lang="en-US" dirty="0">
              <a:latin typeface="Calibri"/>
              <a:cs typeface="Calibri"/>
            </a:endParaRPr>
          </a:p>
          <a:p>
            <a:r>
              <a:rPr lang="en-US" dirty="0" smtClean="0">
                <a:latin typeface="Calibri"/>
                <a:cs typeface="Calibri"/>
              </a:rPr>
              <a:t>     </a:t>
            </a:r>
          </a:p>
        </p:txBody>
      </p:sp>
      <p:sp>
        <p:nvSpPr>
          <p:cNvPr id="212" name="Rectangle 211"/>
          <p:cNvSpPr/>
          <p:nvPr/>
        </p:nvSpPr>
        <p:spPr>
          <a:xfrm>
            <a:off x="251520" y="980728"/>
            <a:ext cx="1450162" cy="400110"/>
          </a:xfrm>
          <a:prstGeom prst="rect">
            <a:avLst/>
          </a:prstGeom>
          <a:solidFill>
            <a:srgbClr val="FFFF00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TERMINATE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213" name="TextBox 212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6235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" grpId="0"/>
    </p:bld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36856" y="3698101"/>
            <a:ext cx="83185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 Phase 2 terminates </a:t>
            </a:r>
            <a:r>
              <a:rPr lang="en-US" sz="2400" dirty="0" smtClean="0">
                <a:latin typeface="Calibri"/>
                <a:cs typeface="Calibri"/>
              </a:rPr>
              <a:t>correctly by round 25n.</a:t>
            </a:r>
            <a:endParaRPr lang="en-US" sz="2400" dirty="0">
              <a:latin typeface="Calibri"/>
              <a:cs typeface="Calibri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0" y="2628900"/>
            <a:ext cx="8674100" cy="50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8253608" y="2787134"/>
            <a:ext cx="7680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rounds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3390" y="2919968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12n</a:t>
            </a:r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260656" y="2463800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943100" y="2939534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15n</a:t>
            </a:r>
            <a:endParaRPr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2120900" y="2463800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032500" y="2907268"/>
            <a:ext cx="539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25n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6261100" y="2456934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5926346" y="4797109"/>
            <a:ext cx="457200" cy="762000"/>
            <a:chOff x="8151123" y="5440824"/>
            <a:chExt cx="457200" cy="762000"/>
          </a:xfrm>
        </p:grpSpPr>
        <p:grpSp>
          <p:nvGrpSpPr>
            <p:cNvPr id="20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36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7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8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9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21" name="Group 20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32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3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4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5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22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8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9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0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31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23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24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5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6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27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40" name="Group 39"/>
          <p:cNvGrpSpPr/>
          <p:nvPr/>
        </p:nvGrpSpPr>
        <p:grpSpPr>
          <a:xfrm>
            <a:off x="5690915" y="4776472"/>
            <a:ext cx="457200" cy="762000"/>
            <a:chOff x="8151123" y="5440824"/>
            <a:chExt cx="457200" cy="762000"/>
          </a:xfrm>
        </p:grpSpPr>
        <p:grpSp>
          <p:nvGrpSpPr>
            <p:cNvPr id="41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6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42" name="Group 41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53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4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5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6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43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49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5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44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45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6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7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48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grpSp>
        <p:nvGrpSpPr>
          <p:cNvPr id="82" name="Group 81"/>
          <p:cNvGrpSpPr/>
          <p:nvPr/>
        </p:nvGrpSpPr>
        <p:grpSpPr>
          <a:xfrm>
            <a:off x="5748546" y="4962209"/>
            <a:ext cx="457200" cy="762000"/>
            <a:chOff x="8151123" y="5440824"/>
            <a:chExt cx="457200" cy="762000"/>
          </a:xfrm>
        </p:grpSpPr>
        <p:grpSp>
          <p:nvGrpSpPr>
            <p:cNvPr id="83" name="Group 15"/>
            <p:cNvGrpSpPr>
              <a:grpSpLocks/>
            </p:cNvGrpSpPr>
            <p:nvPr/>
          </p:nvGrpSpPr>
          <p:grpSpPr bwMode="auto">
            <a:xfrm>
              <a:off x="8151123" y="54408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99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0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1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102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84" name="Group 83"/>
            <p:cNvGrpSpPr>
              <a:grpSpLocks/>
            </p:cNvGrpSpPr>
            <p:nvPr/>
          </p:nvGrpSpPr>
          <p:grpSpPr bwMode="auto">
            <a:xfrm>
              <a:off x="8303523" y="55932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95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6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7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8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85" name="Group 15"/>
            <p:cNvGrpSpPr>
              <a:grpSpLocks/>
            </p:cNvGrpSpPr>
            <p:nvPr/>
          </p:nvGrpSpPr>
          <p:grpSpPr bwMode="auto">
            <a:xfrm>
              <a:off x="81765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91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2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3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4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  <p:grpSp>
          <p:nvGrpSpPr>
            <p:cNvPr id="86" name="Group 15"/>
            <p:cNvGrpSpPr>
              <a:grpSpLocks/>
            </p:cNvGrpSpPr>
            <p:nvPr/>
          </p:nvGrpSpPr>
          <p:grpSpPr bwMode="auto">
            <a:xfrm>
              <a:off x="8455923" y="5745624"/>
              <a:ext cx="152400" cy="457200"/>
              <a:chOff x="1872" y="1200"/>
              <a:chExt cx="96" cy="288"/>
            </a:xfrm>
            <a:solidFill>
              <a:schemeClr val="accent3">
                <a:lumMod val="75000"/>
              </a:schemeClr>
            </a:solidFill>
          </p:grpSpPr>
          <p:sp>
            <p:nvSpPr>
              <p:cNvPr id="87" name="Oval 1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8" name="Rectangle 1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3366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89" name="Line 1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  <p:sp>
            <p:nvSpPr>
              <p:cNvPr id="90" name="Line 1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grp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>
                  <a:latin typeface="Calibri"/>
                </a:endParaRPr>
              </a:p>
            </p:txBody>
          </p:sp>
        </p:grpSp>
      </p:grpSp>
      <p:sp>
        <p:nvSpPr>
          <p:cNvPr id="78" name="TextBox 77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2: Gathering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80" name="Straight Connector 79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1" name="Picture 1" descr="cronometro_chronometer_watch_icon_black_white_line_art_coloring_book_colouring-1331p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76" y="908720"/>
            <a:ext cx="846517" cy="9677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" name="Rectangle 102"/>
          <p:cNvSpPr/>
          <p:nvPr/>
        </p:nvSpPr>
        <p:spPr>
          <a:xfrm>
            <a:off x="7655154" y="1867158"/>
            <a:ext cx="1335447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1" smtClean="0">
                <a:solidFill>
                  <a:srgbClr val="FF0000"/>
                </a:solidFill>
                <a:latin typeface="Calibri"/>
                <a:cs typeface="Calibri"/>
              </a:rPr>
              <a:t>Round 25n</a:t>
            </a:r>
            <a:endParaRPr lang="en-US" b="1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04" name="TextBox 103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5597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827584" y="2708920"/>
            <a:ext cx="2376264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cross detection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563888" y="1484784"/>
            <a:ext cx="1944216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3491880" y="3573016"/>
            <a:ext cx="2376264" cy="1440160"/>
            <a:chOff x="3491880" y="3573016"/>
            <a:chExt cx="2376264" cy="1440160"/>
          </a:xfrm>
        </p:grpSpPr>
        <p:sp>
          <p:nvSpPr>
            <p:cNvPr id="24" name="Rectangle 2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0" name="Rectangle 29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491880" y="2132856"/>
            <a:ext cx="2376264" cy="1440160"/>
            <a:chOff x="3491880" y="3573016"/>
            <a:chExt cx="2376264" cy="1440160"/>
          </a:xfrm>
        </p:grpSpPr>
        <p:sp>
          <p:nvSpPr>
            <p:cNvPr id="34" name="Rectangle 3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5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868144" y="2132856"/>
            <a:ext cx="2376264" cy="1440160"/>
            <a:chOff x="3491880" y="3573016"/>
            <a:chExt cx="2376264" cy="1440160"/>
          </a:xfrm>
          <a:solidFill>
            <a:srgbClr val="FFD8FE"/>
          </a:solidFill>
        </p:grpSpPr>
        <p:sp>
          <p:nvSpPr>
            <p:cNvPr id="37" name="Rectangle 36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16216" y="2924944"/>
            <a:ext cx="1080120" cy="40011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O(n)</a:t>
            </a:r>
          </a:p>
        </p:txBody>
      </p:sp>
      <p:sp>
        <p:nvSpPr>
          <p:cNvPr id="29" name="Text Box 2"/>
          <p:cNvSpPr txBox="1">
            <a:spLocks noChangeArrowheads="1"/>
          </p:cNvSpPr>
          <p:nvPr/>
        </p:nvSpPr>
        <p:spPr bwMode="auto">
          <a:xfrm>
            <a:off x="755576" y="1484784"/>
            <a:ext cx="2088232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TIME</a:t>
            </a:r>
          </a:p>
        </p:txBody>
      </p:sp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4499992" y="5301208"/>
            <a:ext cx="2808312" cy="40011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With knowledge of n</a:t>
            </a:r>
          </a:p>
        </p:txBody>
      </p:sp>
      <p:sp>
        <p:nvSpPr>
          <p:cNvPr id="3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2756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90"/>
                </a:solidFill>
                <a:latin typeface="Calibri"/>
                <a:cs typeface="Calibri"/>
              </a:rPr>
              <a:t>COSTS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277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827584" y="270892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cross detection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563888" y="1484784"/>
            <a:ext cx="1944216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3491880" y="3573016"/>
            <a:ext cx="2376264" cy="1440160"/>
            <a:chOff x="3491880" y="3573016"/>
            <a:chExt cx="2376264" cy="1440160"/>
          </a:xfrm>
        </p:grpSpPr>
        <p:sp>
          <p:nvSpPr>
            <p:cNvPr id="24" name="Rectangle 2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0" name="Rectangle 29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CCFFCC"/>
          </a:solidFill>
          <a:ln>
            <a:solidFill>
              <a:srgbClr val="0000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491880" y="2132856"/>
            <a:ext cx="2376264" cy="1440160"/>
            <a:chOff x="3491880" y="3573016"/>
            <a:chExt cx="2376264" cy="1440160"/>
          </a:xfrm>
        </p:grpSpPr>
        <p:sp>
          <p:nvSpPr>
            <p:cNvPr id="34" name="Rectangle 3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5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868144" y="2132856"/>
            <a:ext cx="2376264" cy="1440160"/>
            <a:chOff x="3491880" y="3573016"/>
            <a:chExt cx="2376264" cy="1440160"/>
          </a:xfrm>
        </p:grpSpPr>
        <p:sp>
          <p:nvSpPr>
            <p:cNvPr id="37" name="Rectangle 36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16216" y="2924944"/>
            <a:ext cx="108012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O(n)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779912" y="4365104"/>
            <a:ext cx="1728192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O(n log n)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4067944" y="2924944"/>
            <a:ext cx="1008112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O(n)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444208" y="4365104"/>
            <a:ext cx="108012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O(n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</a:p>
        </p:txBody>
      </p:sp>
      <p:sp>
        <p:nvSpPr>
          <p:cNvPr id="29" name="Text Box 2"/>
          <p:cNvSpPr txBox="1">
            <a:spLocks noChangeArrowheads="1"/>
          </p:cNvSpPr>
          <p:nvPr/>
        </p:nvSpPr>
        <p:spPr bwMode="auto">
          <a:xfrm>
            <a:off x="755576" y="1484784"/>
            <a:ext cx="2088232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TIME</a:t>
            </a:r>
          </a:p>
        </p:txBody>
      </p:sp>
      <p:sp>
        <p:nvSpPr>
          <p:cNvPr id="3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2756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90"/>
                </a:solidFill>
                <a:latin typeface="Calibri"/>
                <a:cs typeface="Calibri"/>
              </a:rPr>
              <a:t>COSTS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1" name="Text Box 2"/>
          <p:cNvSpPr txBox="1">
            <a:spLocks noChangeArrowheads="1"/>
          </p:cNvSpPr>
          <p:nvPr/>
        </p:nvSpPr>
        <p:spPr bwMode="auto">
          <a:xfrm>
            <a:off x="4499992" y="5301208"/>
            <a:ext cx="2808312" cy="40011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With knowledge of n</a:t>
            </a:r>
          </a:p>
        </p:txBody>
      </p:sp>
      <p:sp>
        <p:nvSpPr>
          <p:cNvPr id="31" name="Action Button: Forward or Next 30">
            <a:hlinkClick r:id="rId3" action="ppaction://hlinksldjump" highlightClick="1"/>
          </p:cNvPr>
          <p:cNvSpPr/>
          <p:nvPr/>
        </p:nvSpPr>
        <p:spPr bwMode="auto">
          <a:xfrm>
            <a:off x="8388424" y="6093296"/>
            <a:ext cx="466352" cy="466352"/>
          </a:xfrm>
          <a:prstGeom prst="actionButtonForwardNex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292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427" name="Text Box 3"/>
          <p:cNvSpPr txBox="1">
            <a:spLocks noChangeArrowheads="1"/>
          </p:cNvSpPr>
          <p:nvPr/>
        </p:nvSpPr>
        <p:spPr bwMode="auto">
          <a:xfrm>
            <a:off x="107504" y="1124744"/>
            <a:ext cx="8640960" cy="532453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Barrière,Flocchini,Fraigniaud,Santoro</a:t>
            </a:r>
            <a:r>
              <a:rPr lang="en-US" b="0" dirty="0" smtClean="0">
                <a:latin typeface="Calibri"/>
                <a:cs typeface="Calibri"/>
              </a:rPr>
              <a:t> [</a:t>
            </a:r>
            <a:r>
              <a:rPr lang="en-US" b="0" i="1" dirty="0" err="1" smtClean="0">
                <a:latin typeface="Calibri"/>
                <a:cs typeface="Calibri"/>
              </a:rPr>
              <a:t>Theo.Comp.Sys</a:t>
            </a:r>
            <a:r>
              <a:rPr lang="en-US" b="0" i="1" dirty="0" smtClean="0">
                <a:latin typeface="Calibri"/>
                <a:cs typeface="Calibri"/>
              </a:rPr>
              <a:t>. ‘07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Chalopin</a:t>
            </a:r>
            <a:r>
              <a:rPr lang="en-US" b="0" dirty="0" smtClean="0">
                <a:latin typeface="Calibri"/>
                <a:cs typeface="Calibri"/>
              </a:rPr>
              <a:t> [</a:t>
            </a:r>
            <a:r>
              <a:rPr lang="en-US" b="0" i="1" dirty="0" err="1" smtClean="0">
                <a:latin typeface="Calibri"/>
                <a:cs typeface="Calibri"/>
              </a:rPr>
              <a:t>Theo.Comp.Sci</a:t>
            </a:r>
            <a:r>
              <a:rPr lang="en-US" b="0" i="1" dirty="0" smtClean="0">
                <a:latin typeface="Calibri"/>
                <a:cs typeface="Calibri"/>
              </a:rPr>
              <a:t>.</a:t>
            </a:r>
            <a:r>
              <a:rPr lang="ja-JP" altLang="en-US" b="0" i="1" dirty="0" smtClean="0">
                <a:latin typeface="Calibri"/>
                <a:cs typeface="Calibri"/>
              </a:rPr>
              <a:t>’</a:t>
            </a:r>
            <a:r>
              <a:rPr lang="en-US" b="0" i="1" dirty="0" smtClean="0">
                <a:latin typeface="Calibri"/>
                <a:cs typeface="Calibri"/>
              </a:rPr>
              <a:t>08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Czyzowicz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Dobrev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Kranakis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Krizanc</a:t>
            </a:r>
            <a:r>
              <a:rPr lang="en-US" b="0" dirty="0" smtClean="0">
                <a:latin typeface="Calibri"/>
                <a:cs typeface="Calibri"/>
              </a:rPr>
              <a:t> [SOFSEM 08]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Klasing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Markou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Pelc</a:t>
            </a:r>
            <a:r>
              <a:rPr lang="en-US" b="0" dirty="0" smtClean="0">
                <a:latin typeface="Calibri"/>
                <a:cs typeface="Calibri"/>
              </a:rPr>
              <a:t> [</a:t>
            </a:r>
            <a:r>
              <a:rPr lang="en-US" b="0" i="1" dirty="0" err="1" smtClean="0">
                <a:latin typeface="Calibri"/>
                <a:cs typeface="Calibri"/>
              </a:rPr>
              <a:t>Theo.Comp.Sci</a:t>
            </a:r>
            <a:r>
              <a:rPr lang="en-US" b="0" i="1" dirty="0" smtClean="0">
                <a:latin typeface="Calibri"/>
                <a:cs typeface="Calibri"/>
              </a:rPr>
              <a:t>.</a:t>
            </a:r>
            <a:r>
              <a:rPr lang="ja-JP" altLang="en-US" b="0" i="1" dirty="0" smtClean="0">
                <a:latin typeface="Calibri"/>
                <a:cs typeface="Calibri"/>
              </a:rPr>
              <a:t>’</a:t>
            </a:r>
            <a:r>
              <a:rPr lang="en-US" b="0" i="1" dirty="0" smtClean="0">
                <a:latin typeface="Calibri"/>
                <a:cs typeface="Calibri"/>
              </a:rPr>
              <a:t>08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smtClean="0">
                <a:latin typeface="Calibri"/>
                <a:cs typeface="Calibri"/>
              </a:rPr>
              <a:t>Kowalski, </a:t>
            </a:r>
            <a:r>
              <a:rPr lang="en-US" b="0" dirty="0" err="1" smtClean="0">
                <a:latin typeface="Calibri"/>
                <a:cs typeface="Calibri"/>
              </a:rPr>
              <a:t>Mailnowski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[</a:t>
            </a:r>
            <a:r>
              <a:rPr lang="en-US" b="0" i="1" dirty="0" err="1">
                <a:latin typeface="Calibri"/>
                <a:cs typeface="Calibri"/>
              </a:rPr>
              <a:t>Theo.Comp.Sci</a:t>
            </a:r>
            <a:r>
              <a:rPr lang="en-US" b="0" i="1" dirty="0">
                <a:latin typeface="Calibri"/>
                <a:cs typeface="Calibri"/>
              </a:rPr>
              <a:t>.</a:t>
            </a:r>
            <a:r>
              <a:rPr lang="ja-JP" altLang="en-US" b="0" i="1" dirty="0">
                <a:latin typeface="Calibri"/>
                <a:cs typeface="Calibri"/>
              </a:rPr>
              <a:t>’</a:t>
            </a:r>
            <a:r>
              <a:rPr lang="en-US" b="0" i="1" dirty="0">
                <a:latin typeface="Calibri"/>
                <a:cs typeface="Calibri"/>
              </a:rPr>
              <a:t>08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Czyzowicz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Pelc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Labourel</a:t>
            </a:r>
            <a:r>
              <a:rPr lang="en-US" b="0" dirty="0" smtClean="0">
                <a:latin typeface="Calibri"/>
                <a:cs typeface="Calibri"/>
              </a:rPr>
              <a:t> [ACM </a:t>
            </a:r>
            <a:r>
              <a:rPr lang="en-US" b="0" i="1" dirty="0" smtClean="0">
                <a:latin typeface="Calibri"/>
                <a:cs typeface="Calibri"/>
              </a:rPr>
              <a:t>Trans. Alg.</a:t>
            </a:r>
            <a:r>
              <a:rPr lang="ja-JP" altLang="en-US" b="0" i="1" dirty="0" smtClean="0">
                <a:latin typeface="Calibri"/>
                <a:cs typeface="Calibri"/>
              </a:rPr>
              <a:t>‘</a:t>
            </a:r>
            <a:r>
              <a:rPr lang="en-US" altLang="ja-JP" b="0" i="1" dirty="0" smtClean="0">
                <a:latin typeface="Calibri"/>
                <a:cs typeface="Calibri"/>
              </a:rPr>
              <a:t>13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D’Angelo</a:t>
            </a:r>
            <a:r>
              <a:rPr lang="en-US" b="0" dirty="0" smtClean="0">
                <a:latin typeface="Calibri"/>
                <a:cs typeface="Calibri"/>
              </a:rPr>
              <a:t>, Di Stefano, </a:t>
            </a:r>
            <a:r>
              <a:rPr lang="en-US" b="0" dirty="0" err="1" smtClean="0">
                <a:latin typeface="Calibri"/>
                <a:cs typeface="Calibri"/>
              </a:rPr>
              <a:t>Klasing</a:t>
            </a:r>
            <a:r>
              <a:rPr lang="en-US" b="0" dirty="0" smtClean="0">
                <a:latin typeface="Calibri"/>
                <a:cs typeface="Calibri"/>
              </a:rPr>
              <a:t>, Navarra [</a:t>
            </a:r>
            <a:r>
              <a:rPr lang="en-US" b="0" i="1" dirty="0" err="1" smtClean="0">
                <a:latin typeface="Calibri"/>
                <a:cs typeface="Calibri"/>
              </a:rPr>
              <a:t>Theo.Comp.Sci</a:t>
            </a:r>
            <a:r>
              <a:rPr lang="en-US" b="0" i="1" dirty="0" smtClean="0">
                <a:latin typeface="Calibri"/>
                <a:cs typeface="Calibri"/>
              </a:rPr>
              <a:t>. ‘14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smtClean="0">
                <a:latin typeface="Calibri"/>
                <a:cs typeface="Calibri"/>
              </a:rPr>
              <a:t>Das, </a:t>
            </a:r>
            <a:r>
              <a:rPr lang="en-US" b="0" dirty="0" err="1" smtClean="0">
                <a:latin typeface="Calibri"/>
                <a:cs typeface="Calibri"/>
              </a:rPr>
              <a:t>Luccio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Markou</a:t>
            </a:r>
            <a:r>
              <a:rPr lang="en-US" b="0" dirty="0" smtClean="0">
                <a:latin typeface="Calibri"/>
                <a:cs typeface="Calibri"/>
              </a:rPr>
              <a:t> [ALGOSENSORS 15]</a:t>
            </a:r>
          </a:p>
          <a:p>
            <a:pPr lvl="2">
              <a:defRPr/>
            </a:pPr>
            <a:r>
              <a:rPr lang="en-US" b="0" dirty="0" err="1">
                <a:latin typeface="Calibri"/>
                <a:cs typeface="Calibri"/>
              </a:rPr>
              <a:t>Dieudonne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Pelc</a:t>
            </a:r>
            <a:r>
              <a:rPr lang="en-US" b="0" dirty="0" smtClean="0">
                <a:latin typeface="Calibri"/>
                <a:cs typeface="Calibri"/>
              </a:rPr>
              <a:t>, Villain [</a:t>
            </a:r>
            <a:r>
              <a:rPr lang="en-US" b="0" i="1" dirty="0" smtClean="0">
                <a:latin typeface="Calibri"/>
                <a:cs typeface="Calibri"/>
              </a:rPr>
              <a:t>SIAM J. Comp. </a:t>
            </a:r>
            <a:r>
              <a:rPr lang="fr-FR" b="0" i="1" dirty="0" smtClean="0">
                <a:latin typeface="Calibri"/>
                <a:cs typeface="Calibri"/>
              </a:rPr>
              <a:t>’</a:t>
            </a:r>
            <a:r>
              <a:rPr lang="en-US" b="0" i="1" dirty="0" smtClean="0">
                <a:latin typeface="Calibri"/>
                <a:cs typeface="Calibri"/>
              </a:rPr>
              <a:t>15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smtClean="0">
                <a:latin typeface="Calibri"/>
                <a:cs typeface="Calibri"/>
              </a:rPr>
              <a:t>Das, </a:t>
            </a:r>
            <a:r>
              <a:rPr lang="en-US" b="0" dirty="0" err="1" smtClean="0">
                <a:latin typeface="Calibri"/>
                <a:cs typeface="Calibri"/>
              </a:rPr>
              <a:t>Luccio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Focardi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Markou</a:t>
            </a:r>
            <a:r>
              <a:rPr lang="en-US" b="0" dirty="0" smtClean="0">
                <a:latin typeface="Calibri"/>
                <a:cs typeface="Calibri"/>
              </a:rPr>
              <a:t>, Moro, </a:t>
            </a:r>
            <a:r>
              <a:rPr lang="en-US" b="0" dirty="0" err="1" smtClean="0">
                <a:latin typeface="Calibri"/>
                <a:cs typeface="Calibri"/>
              </a:rPr>
              <a:t>Squarcina</a:t>
            </a:r>
            <a:r>
              <a:rPr lang="en-US" b="0" dirty="0" smtClean="0">
                <a:latin typeface="Calibri"/>
                <a:cs typeface="Calibri"/>
              </a:rPr>
              <a:t> [ICTCS 16]</a:t>
            </a:r>
          </a:p>
          <a:p>
            <a:pPr lvl="2">
              <a:defRPr/>
            </a:pPr>
            <a:r>
              <a:rPr lang="en-US" b="0" dirty="0" smtClean="0">
                <a:latin typeface="Calibri"/>
                <a:cs typeface="Calibri"/>
              </a:rPr>
              <a:t>Miller, </a:t>
            </a:r>
            <a:r>
              <a:rPr lang="en-US" b="0" dirty="0" err="1" smtClean="0">
                <a:latin typeface="Calibri"/>
                <a:cs typeface="Calibri"/>
              </a:rPr>
              <a:t>Pelc</a:t>
            </a:r>
            <a:r>
              <a:rPr lang="en-US" b="0" dirty="0">
                <a:latin typeface="Calibri"/>
                <a:cs typeface="Calibri"/>
              </a:rPr>
              <a:t> [</a:t>
            </a:r>
            <a:r>
              <a:rPr lang="en-US" b="0" i="1" dirty="0">
                <a:latin typeface="Calibri"/>
                <a:cs typeface="Calibri"/>
              </a:rPr>
              <a:t>Dist. </a:t>
            </a:r>
            <a:r>
              <a:rPr lang="en-US" b="0" i="1" dirty="0" err="1">
                <a:latin typeface="Calibri"/>
                <a:cs typeface="Calibri"/>
              </a:rPr>
              <a:t>Comput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fr-FR" b="0" dirty="0">
                <a:latin typeface="Calibri"/>
                <a:cs typeface="Calibri"/>
              </a:rPr>
              <a:t>’</a:t>
            </a:r>
            <a:r>
              <a:rPr lang="en-US" b="0" i="1" dirty="0">
                <a:latin typeface="Calibri"/>
                <a:cs typeface="Calibri"/>
              </a:rPr>
              <a:t>16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smtClean="0">
                <a:latin typeface="Calibri"/>
                <a:cs typeface="Calibri"/>
              </a:rPr>
              <a:t>Bouchard, </a:t>
            </a:r>
            <a:r>
              <a:rPr lang="en-US" b="0" dirty="0" err="1" smtClean="0">
                <a:latin typeface="Calibri"/>
                <a:cs typeface="Calibri"/>
              </a:rPr>
              <a:t>Dieudonne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Ducourthial</a:t>
            </a:r>
            <a:r>
              <a:rPr lang="en-US" b="0" dirty="0" smtClean="0">
                <a:latin typeface="Calibri"/>
                <a:cs typeface="Calibri"/>
              </a:rPr>
              <a:t> [</a:t>
            </a:r>
            <a:r>
              <a:rPr lang="en-US" b="0" i="1" dirty="0" smtClean="0">
                <a:latin typeface="Calibri"/>
                <a:cs typeface="Calibri"/>
              </a:rPr>
              <a:t>Dist. </a:t>
            </a:r>
            <a:r>
              <a:rPr lang="en-US" b="0" i="1" dirty="0" err="1" smtClean="0">
                <a:latin typeface="Calibri"/>
                <a:cs typeface="Calibri"/>
              </a:rPr>
              <a:t>Comput</a:t>
            </a:r>
            <a:r>
              <a:rPr lang="en-US" b="0" dirty="0" smtClean="0">
                <a:latin typeface="Calibri"/>
                <a:cs typeface="Calibri"/>
              </a:rPr>
              <a:t>. </a:t>
            </a:r>
            <a:r>
              <a:rPr lang="fr-FR" b="0" dirty="0" smtClean="0">
                <a:latin typeface="Calibri"/>
                <a:cs typeface="Calibri"/>
              </a:rPr>
              <a:t>’</a:t>
            </a:r>
            <a:r>
              <a:rPr lang="en-US" b="0" i="1" dirty="0" smtClean="0">
                <a:latin typeface="Calibri"/>
                <a:cs typeface="Calibri"/>
              </a:rPr>
              <a:t>16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US" b="0" dirty="0" err="1" smtClean="0">
                <a:latin typeface="Calibri"/>
                <a:cs typeface="Calibri"/>
              </a:rPr>
              <a:t>Dieudonne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Pelc</a:t>
            </a:r>
            <a:r>
              <a:rPr lang="en-US" b="0" dirty="0" smtClean="0">
                <a:latin typeface="Calibri"/>
                <a:cs typeface="Calibri"/>
              </a:rPr>
              <a:t> [</a:t>
            </a:r>
            <a:r>
              <a:rPr lang="en-US" b="0" i="1" dirty="0" err="1" smtClean="0">
                <a:latin typeface="Calibri"/>
                <a:cs typeface="Calibri"/>
              </a:rPr>
              <a:t>Algorithmica</a:t>
            </a:r>
            <a:r>
              <a:rPr lang="en-US" b="0" i="1" dirty="0" smtClean="0">
                <a:latin typeface="Calibri"/>
                <a:cs typeface="Calibri"/>
              </a:rPr>
              <a:t> </a:t>
            </a:r>
            <a:r>
              <a:rPr lang="fr-FR" b="0" i="1" dirty="0" smtClean="0">
                <a:latin typeface="Calibri"/>
                <a:cs typeface="Calibri"/>
              </a:rPr>
              <a:t>’</a:t>
            </a:r>
            <a:r>
              <a:rPr lang="en-US" b="0" i="1" dirty="0" smtClean="0">
                <a:latin typeface="Calibri"/>
                <a:cs typeface="Calibri"/>
              </a:rPr>
              <a:t>16</a:t>
            </a:r>
            <a:r>
              <a:rPr lang="en-US" b="0" dirty="0" smtClean="0">
                <a:latin typeface="Calibri"/>
                <a:cs typeface="Calibri"/>
              </a:rPr>
              <a:t>]</a:t>
            </a:r>
            <a:endParaRPr lang="en-US" b="0" dirty="0">
              <a:latin typeface="Calibri"/>
              <a:cs typeface="Calibri"/>
            </a:endParaRPr>
          </a:p>
          <a:p>
            <a:pPr lvl="2">
              <a:defRPr/>
            </a:pPr>
            <a:r>
              <a:rPr lang="en-US" b="0" dirty="0">
                <a:latin typeface="Calibri"/>
                <a:cs typeface="Calibri"/>
              </a:rPr>
              <a:t>De </a:t>
            </a:r>
            <a:r>
              <a:rPr lang="en-US" b="0" dirty="0" err="1">
                <a:latin typeface="Calibri"/>
                <a:cs typeface="Calibri"/>
              </a:rPr>
              <a:t>Marco,Gargano,Kranakis,Krizank,Pelc,Vaccaro</a:t>
            </a:r>
            <a:r>
              <a:rPr lang="en-US" b="0" dirty="0">
                <a:latin typeface="Calibri"/>
                <a:cs typeface="Calibri"/>
              </a:rPr>
              <a:t> [</a:t>
            </a:r>
            <a:r>
              <a:rPr lang="en-US" b="0" i="1" dirty="0">
                <a:latin typeface="Calibri"/>
                <a:cs typeface="Calibri"/>
              </a:rPr>
              <a:t>Theo. Comp. Sci. </a:t>
            </a:r>
            <a:r>
              <a:rPr lang="fr-FR" b="0" i="1" dirty="0" smtClean="0">
                <a:latin typeface="Calibri"/>
                <a:cs typeface="Calibri"/>
              </a:rPr>
              <a:t>’</a:t>
            </a:r>
            <a:r>
              <a:rPr lang="en-US" b="0" i="1" dirty="0">
                <a:latin typeface="Calibri"/>
                <a:cs typeface="Calibri"/>
              </a:rPr>
              <a:t>1</a:t>
            </a:r>
            <a:r>
              <a:rPr lang="en-US" b="0" i="1" dirty="0" smtClean="0">
                <a:latin typeface="Calibri"/>
                <a:cs typeface="Calibri"/>
              </a:rPr>
              <a:t>6</a:t>
            </a:r>
            <a:r>
              <a:rPr lang="en-US" b="0" dirty="0" smtClean="0">
                <a:latin typeface="Calibri"/>
                <a:cs typeface="Calibri"/>
              </a:rPr>
              <a:t>]</a:t>
            </a:r>
          </a:p>
          <a:p>
            <a:pPr lvl="2">
              <a:defRPr/>
            </a:pPr>
            <a:r>
              <a:rPr lang="en-CA" b="0" dirty="0">
                <a:latin typeface="Calibri"/>
                <a:cs typeface="Calibri"/>
              </a:rPr>
              <a:t>E. </a:t>
            </a:r>
            <a:r>
              <a:rPr lang="en-CA" b="0" dirty="0" err="1">
                <a:latin typeface="Calibri"/>
                <a:cs typeface="Calibri"/>
              </a:rPr>
              <a:t>Kranakis</a:t>
            </a:r>
            <a:r>
              <a:rPr lang="en-CA" b="0" dirty="0">
                <a:latin typeface="Calibri"/>
                <a:cs typeface="Calibri"/>
              </a:rPr>
              <a:t>, D. </a:t>
            </a:r>
            <a:r>
              <a:rPr lang="en-CA" b="0" dirty="0" err="1">
                <a:latin typeface="Calibri"/>
                <a:cs typeface="Calibri"/>
              </a:rPr>
              <a:t>Krizanc</a:t>
            </a:r>
            <a:r>
              <a:rPr lang="en-CA" b="0" dirty="0">
                <a:latin typeface="Calibri"/>
                <a:cs typeface="Calibri"/>
              </a:rPr>
              <a:t>, E. </a:t>
            </a:r>
            <a:r>
              <a:rPr lang="en-CA" b="0" dirty="0" err="1" smtClean="0">
                <a:latin typeface="Calibri"/>
                <a:cs typeface="Calibri"/>
              </a:rPr>
              <a:t>Marcou</a:t>
            </a:r>
            <a:r>
              <a:rPr lang="en-CA" b="0" i="1" dirty="0" err="1" smtClean="0">
                <a:latin typeface="Calibri"/>
                <a:cs typeface="Calibri"/>
              </a:rPr>
              <a:t>The</a:t>
            </a:r>
            <a:r>
              <a:rPr lang="en-CA" b="0" i="1" dirty="0" smtClean="0">
                <a:latin typeface="Calibri"/>
                <a:cs typeface="Calibri"/>
              </a:rPr>
              <a:t> </a:t>
            </a:r>
            <a:r>
              <a:rPr lang="en-CA" b="0" i="1" dirty="0">
                <a:latin typeface="Calibri"/>
                <a:cs typeface="Calibri"/>
              </a:rPr>
              <a:t>Mobile Agent Rendezvous Problem in the </a:t>
            </a:r>
            <a:r>
              <a:rPr lang="en-CA" b="0" i="1" dirty="0" smtClean="0">
                <a:latin typeface="Calibri"/>
                <a:cs typeface="Calibri"/>
              </a:rPr>
              <a:t>Ring</a:t>
            </a:r>
            <a:r>
              <a:rPr lang="en-CA" i="1" dirty="0" smtClean="0">
                <a:latin typeface="Calibri"/>
                <a:cs typeface="Calibri"/>
              </a:rPr>
              <a:t> </a:t>
            </a:r>
            <a:r>
              <a:rPr lang="en-CA" b="0" dirty="0" smtClean="0">
                <a:latin typeface="Calibri"/>
                <a:cs typeface="Calibri"/>
              </a:rPr>
              <a:t>Morgan </a:t>
            </a:r>
            <a:r>
              <a:rPr lang="en-CA" b="0" dirty="0">
                <a:latin typeface="Calibri"/>
                <a:cs typeface="Calibri"/>
              </a:rPr>
              <a:t>&amp; Claypool, 2010</a:t>
            </a:r>
          </a:p>
          <a:p>
            <a:pPr lvl="2">
              <a:defRPr/>
            </a:pPr>
            <a:endParaRPr lang="en-US" b="0" dirty="0">
              <a:latin typeface="Calibri"/>
              <a:cs typeface="Calibri"/>
            </a:endParaRPr>
          </a:p>
        </p:txBody>
      </p:sp>
      <p:sp>
        <p:nvSpPr>
          <p:cNvPr id="1127428" name="Text Box 4"/>
          <p:cNvSpPr txBox="1">
            <a:spLocks noChangeArrowheads="1"/>
          </p:cNvSpPr>
          <p:nvPr/>
        </p:nvSpPr>
        <p:spPr bwMode="auto">
          <a:xfrm>
            <a:off x="5835650" y="5949280"/>
            <a:ext cx="3308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accent2"/>
                </a:solidFill>
                <a:latin typeface="Comic Sans MS" charset="0"/>
              </a:rPr>
              <a:t>AND MANY MORE …</a:t>
            </a:r>
            <a:endParaRPr lang="en-US" sz="2400" b="0" dirty="0">
              <a:latin typeface="Comic Sans MS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854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CC0000"/>
                </a:solidFill>
                <a:latin typeface="Calibri"/>
                <a:cs typeface="Calibri"/>
              </a:rPr>
              <a:t>Gathering in Discrete Space 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3708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475656" y="2708920"/>
            <a:ext cx="5904656" cy="1200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endParaRPr lang="en-US" sz="2400" dirty="0" smtClean="0">
              <a:latin typeface="Calibri"/>
              <a:cs typeface="Calibri"/>
            </a:endParaRPr>
          </a:p>
          <a:p>
            <a:pPr algn="ctr"/>
            <a:r>
              <a:rPr lang="en-US" sz="2400" dirty="0" smtClean="0">
                <a:latin typeface="Calibri"/>
                <a:cs typeface="Calibri"/>
              </a:rPr>
              <a:t>EXPLORATION</a:t>
            </a:r>
          </a:p>
          <a:p>
            <a:pPr algn="ctr"/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9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0" name="Text Box 19"/>
          <p:cNvSpPr txBox="1">
            <a:spLocks noChangeArrowheads="1"/>
          </p:cNvSpPr>
          <p:nvPr/>
        </p:nvSpPr>
        <p:spPr bwMode="auto">
          <a:xfrm>
            <a:off x="304800" y="203200"/>
            <a:ext cx="779559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800" dirty="0">
                <a:solidFill>
                  <a:srgbClr val="008000"/>
                </a:solidFill>
                <a:latin typeface="Calibri"/>
                <a:cs typeface="Calibri"/>
              </a:rPr>
              <a:t>Mobile </a:t>
            </a:r>
            <a:r>
              <a:rPr lang="en-US" sz="2800" dirty="0" smtClean="0">
                <a:solidFill>
                  <a:srgbClr val="008000"/>
                </a:solidFill>
                <a:latin typeface="Calibri"/>
                <a:cs typeface="Calibri"/>
              </a:rPr>
              <a:t>Agents</a:t>
            </a:r>
            <a:r>
              <a:rPr lang="fr-CA" sz="2800" dirty="0" smtClean="0">
                <a:latin typeface="Calibri"/>
                <a:cs typeface="Calibri"/>
              </a:rPr>
              <a:t>   in   </a:t>
            </a:r>
            <a:r>
              <a:rPr lang="en-US" sz="2800" dirty="0" smtClean="0">
                <a:solidFill>
                  <a:srgbClr val="CC0000"/>
                </a:solidFill>
                <a:latin typeface="Calibri"/>
                <a:cs typeface="Calibri"/>
              </a:rPr>
              <a:t>Time-Varying Graphs</a:t>
            </a:r>
            <a:endParaRPr lang="fr-CA" sz="28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984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95667" y="6186445"/>
            <a:ext cx="184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79512" y="1340768"/>
            <a:ext cx="8558686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/>
                <a:cs typeface="Calibri"/>
              </a:rPr>
              <a:t>EXPLORATION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323528" y="1988840"/>
            <a:ext cx="8496944" cy="4608512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95536" y="3429000"/>
            <a:ext cx="8280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- P</a:t>
            </a:r>
            <a:r>
              <a:rPr lang="en-US" b="0" dirty="0">
                <a:latin typeface="Calibri"/>
                <a:cs typeface="Calibri"/>
              </a:rPr>
              <a:t>. Flocchini, M. </a:t>
            </a:r>
            <a:r>
              <a:rPr lang="en-US" b="0" dirty="0" err="1">
                <a:latin typeface="Calibri"/>
                <a:cs typeface="Calibri"/>
              </a:rPr>
              <a:t>Kellett</a:t>
            </a:r>
            <a:r>
              <a:rPr lang="en-US" b="0" dirty="0">
                <a:latin typeface="Calibri"/>
                <a:cs typeface="Calibri"/>
              </a:rPr>
              <a:t>, P.C. Mason, N. Santoro.</a:t>
            </a:r>
          </a:p>
          <a:p>
            <a:r>
              <a:rPr lang="en-US" b="0" dirty="0">
                <a:latin typeface="Calibri"/>
                <a:cs typeface="Calibri"/>
              </a:rPr>
              <a:t>Searching for Black Holes in </a:t>
            </a:r>
            <a:r>
              <a:rPr lang="en-US" b="0" dirty="0" smtClean="0">
                <a:latin typeface="Calibri"/>
                <a:cs typeface="Calibri"/>
              </a:rPr>
              <a:t>Subways.  </a:t>
            </a:r>
            <a:r>
              <a:rPr lang="en-US" b="0" i="1" dirty="0">
                <a:latin typeface="Calibri"/>
                <a:cs typeface="Calibri"/>
              </a:rPr>
              <a:t>Theory of </a:t>
            </a:r>
            <a:r>
              <a:rPr lang="en-US" b="0" i="1" dirty="0" smtClean="0">
                <a:latin typeface="Calibri"/>
                <a:cs typeface="Calibri"/>
              </a:rPr>
              <a:t>Computing Systems</a:t>
            </a:r>
            <a:r>
              <a:rPr lang="en-US" b="0" dirty="0" smtClean="0">
                <a:latin typeface="Calibri"/>
                <a:cs typeface="Calibri"/>
              </a:rPr>
              <a:t>, 2012.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95536" y="1988840"/>
            <a:ext cx="85586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- C. </a:t>
            </a:r>
            <a:r>
              <a:rPr lang="en-US" b="0" dirty="0" err="1" smtClean="0">
                <a:latin typeface="Calibri"/>
                <a:cs typeface="Calibri"/>
              </a:rPr>
              <a:t>Avin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smtClean="0">
                <a:latin typeface="Calibri"/>
                <a:cs typeface="Calibri"/>
              </a:rPr>
              <a:t>M. </a:t>
            </a:r>
            <a:r>
              <a:rPr lang="en-US" b="0" dirty="0" err="1">
                <a:latin typeface="Calibri"/>
                <a:cs typeface="Calibri"/>
              </a:rPr>
              <a:t>Koucký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smtClean="0">
                <a:latin typeface="Calibri"/>
                <a:cs typeface="Calibri"/>
              </a:rPr>
              <a:t>Z. </a:t>
            </a:r>
            <a:r>
              <a:rPr lang="en-US" b="0" dirty="0" err="1" smtClean="0">
                <a:latin typeface="Calibri"/>
                <a:cs typeface="Calibri"/>
              </a:rPr>
              <a:t>Lotker</a:t>
            </a:r>
            <a:r>
              <a:rPr lang="en-US" b="0" dirty="0" smtClean="0">
                <a:latin typeface="Calibri"/>
                <a:cs typeface="Calibri"/>
              </a:rPr>
              <a:t>.  </a:t>
            </a:r>
            <a:r>
              <a:rPr lang="en-US" b="0" dirty="0">
                <a:latin typeface="Calibri"/>
                <a:cs typeface="Calibri"/>
              </a:rPr>
              <a:t>How to explore a fast-changing </a:t>
            </a:r>
            <a:r>
              <a:rPr lang="en-US" b="0" dirty="0" smtClean="0">
                <a:latin typeface="Calibri"/>
                <a:cs typeface="Calibri"/>
              </a:rPr>
              <a:t>world (</a:t>
            </a:r>
            <a:r>
              <a:rPr lang="en-US" b="0" dirty="0">
                <a:latin typeface="Calibri"/>
                <a:cs typeface="Calibri"/>
              </a:rPr>
              <a:t>cover </a:t>
            </a:r>
            <a:r>
              <a:rPr lang="en-US" b="0" dirty="0" smtClean="0">
                <a:latin typeface="Calibri"/>
                <a:cs typeface="Calibri"/>
              </a:rPr>
              <a:t>time of </a:t>
            </a:r>
            <a:r>
              <a:rPr lang="en-US" b="0" dirty="0">
                <a:latin typeface="Calibri"/>
                <a:cs typeface="Calibri"/>
              </a:rPr>
              <a:t>a simple random walk on evolving graphs). </a:t>
            </a:r>
            <a:r>
              <a:rPr lang="en-US" b="0" dirty="0" smtClean="0">
                <a:latin typeface="Calibri"/>
                <a:cs typeface="Calibri"/>
              </a:rPr>
              <a:t>(</a:t>
            </a:r>
            <a:r>
              <a:rPr lang="en-US" b="0" i="1" dirty="0" smtClean="0">
                <a:latin typeface="Calibri"/>
                <a:cs typeface="Calibri"/>
              </a:rPr>
              <a:t>ICALP</a:t>
            </a:r>
            <a:r>
              <a:rPr lang="en-US" b="0" dirty="0" smtClean="0">
                <a:latin typeface="Calibri"/>
                <a:cs typeface="Calibri"/>
              </a:rPr>
              <a:t> 2008).</a:t>
            </a:r>
          </a:p>
          <a:p>
            <a:endParaRPr lang="en-US" b="0" dirty="0">
              <a:latin typeface="Calibri"/>
              <a:cs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23528" y="4293096"/>
            <a:ext cx="783620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 - P. Flocchini, B. Mans, N. Santoro. On the exploration of time-varying networks. </a:t>
            </a:r>
            <a:r>
              <a:rPr lang="en-US" b="0" i="1" dirty="0">
                <a:latin typeface="Calibri"/>
                <a:cs typeface="Calibri"/>
              </a:rPr>
              <a:t>Theoretical Computer </a:t>
            </a:r>
            <a:r>
              <a:rPr lang="en-US" b="0" i="1" dirty="0" smtClean="0">
                <a:latin typeface="Calibri"/>
                <a:cs typeface="Calibri"/>
              </a:rPr>
              <a:t>Science,</a:t>
            </a:r>
            <a:r>
              <a:rPr lang="en-US" b="0" dirty="0" smtClean="0">
                <a:latin typeface="Calibri"/>
                <a:cs typeface="Calibri"/>
              </a:rPr>
              <a:t> 2013.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95536" y="5085184"/>
            <a:ext cx="8280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- D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err="1">
                <a:latin typeface="Calibri"/>
                <a:cs typeface="Calibri"/>
              </a:rPr>
              <a:t>Ilcinkas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err="1">
                <a:latin typeface="Calibri"/>
                <a:cs typeface="Calibri"/>
              </a:rPr>
              <a:t>A.M.Wade</a:t>
            </a:r>
            <a:r>
              <a:rPr lang="en-US" b="0" dirty="0">
                <a:latin typeface="Calibri"/>
                <a:cs typeface="Calibri"/>
              </a:rPr>
              <a:t>  </a:t>
            </a:r>
            <a:r>
              <a:rPr lang="en-US" b="0" dirty="0" smtClean="0">
                <a:latin typeface="Calibri"/>
                <a:cs typeface="Calibri"/>
              </a:rPr>
              <a:t>Exploration </a:t>
            </a:r>
            <a:r>
              <a:rPr lang="en-US" b="0" dirty="0">
                <a:latin typeface="Calibri"/>
                <a:cs typeface="Calibri"/>
              </a:rPr>
              <a:t>of the </a:t>
            </a:r>
            <a:r>
              <a:rPr lang="en-US" b="0" i="1" dirty="0">
                <a:latin typeface="Calibri"/>
                <a:cs typeface="Calibri"/>
              </a:rPr>
              <a:t>T</a:t>
            </a:r>
            <a:r>
              <a:rPr lang="en-US" b="0" dirty="0">
                <a:latin typeface="Calibri"/>
                <a:cs typeface="Calibri"/>
              </a:rPr>
              <a:t> -Interval-Connected Dynamic Graphs: The Case of the </a:t>
            </a:r>
            <a:r>
              <a:rPr lang="en-US" b="0" dirty="0" smtClean="0">
                <a:latin typeface="Calibri"/>
                <a:cs typeface="Calibri"/>
              </a:rPr>
              <a:t>Ring. (</a:t>
            </a:r>
            <a:r>
              <a:rPr lang="en-US" b="0" i="1" dirty="0" smtClean="0">
                <a:latin typeface="Calibri"/>
                <a:cs typeface="Calibri"/>
              </a:rPr>
              <a:t>SIROCCO</a:t>
            </a:r>
            <a:r>
              <a:rPr lang="en-US" b="0" dirty="0" smtClean="0">
                <a:latin typeface="Calibri"/>
                <a:cs typeface="Calibri"/>
              </a:rPr>
              <a:t> 2013). 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95536" y="2708920"/>
            <a:ext cx="8280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- D. </a:t>
            </a:r>
            <a:r>
              <a:rPr lang="en-US" b="0" dirty="0" err="1" smtClean="0">
                <a:latin typeface="Calibri"/>
                <a:cs typeface="Calibri"/>
              </a:rPr>
              <a:t>Ilcinkas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A.M.Wade</a:t>
            </a:r>
            <a:r>
              <a:rPr lang="en-US" b="0" dirty="0" smtClean="0">
                <a:latin typeface="Calibri"/>
                <a:cs typeface="Calibri"/>
              </a:rPr>
              <a:t>. On </a:t>
            </a:r>
            <a:r>
              <a:rPr lang="en-US" b="0" dirty="0">
                <a:latin typeface="Calibri"/>
                <a:cs typeface="Calibri"/>
              </a:rPr>
              <a:t>the Power of Waiting when Exploring Public Transportation Systems. </a:t>
            </a:r>
            <a:r>
              <a:rPr lang="en-US" b="0" dirty="0" smtClean="0">
                <a:latin typeface="Calibri"/>
                <a:cs typeface="Calibri"/>
              </a:rPr>
              <a:t>(</a:t>
            </a:r>
            <a:r>
              <a:rPr lang="en-US" b="0" i="1" dirty="0" smtClean="0">
                <a:latin typeface="Calibri"/>
                <a:cs typeface="Calibri"/>
              </a:rPr>
              <a:t>OPODIS</a:t>
            </a:r>
            <a:r>
              <a:rPr lang="en-US" b="0" dirty="0" smtClean="0">
                <a:latin typeface="Calibri"/>
                <a:cs typeface="Calibri"/>
              </a:rPr>
              <a:t> 2011)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20" name="Text Box 19"/>
          <p:cNvSpPr txBox="1">
            <a:spLocks noChangeArrowheads="1"/>
          </p:cNvSpPr>
          <p:nvPr/>
        </p:nvSpPr>
        <p:spPr bwMode="auto">
          <a:xfrm>
            <a:off x="304800" y="203200"/>
            <a:ext cx="779559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800" dirty="0">
                <a:solidFill>
                  <a:srgbClr val="008000"/>
                </a:solidFill>
                <a:latin typeface="Calibri"/>
                <a:cs typeface="Calibri"/>
              </a:rPr>
              <a:t>Mobile </a:t>
            </a:r>
            <a:r>
              <a:rPr lang="en-US" sz="2800" dirty="0" smtClean="0">
                <a:solidFill>
                  <a:srgbClr val="008000"/>
                </a:solidFill>
                <a:latin typeface="Calibri"/>
                <a:cs typeface="Calibri"/>
              </a:rPr>
              <a:t>Agents</a:t>
            </a:r>
            <a:r>
              <a:rPr lang="fr-CA" sz="2800" dirty="0" smtClean="0">
                <a:latin typeface="Calibri"/>
                <a:cs typeface="Calibri"/>
              </a:rPr>
              <a:t>   in   </a:t>
            </a:r>
            <a:r>
              <a:rPr lang="en-US" sz="2800" dirty="0" smtClean="0">
                <a:solidFill>
                  <a:srgbClr val="CC0000"/>
                </a:solidFill>
                <a:latin typeface="Calibri"/>
                <a:cs typeface="Calibri"/>
              </a:rPr>
              <a:t>Time-Varying Graphs</a:t>
            </a:r>
            <a:endParaRPr lang="fr-CA" sz="28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13792" y="5877272"/>
            <a:ext cx="70385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- </a:t>
            </a:r>
            <a:r>
              <a:rPr lang="en-US" b="0" dirty="0">
                <a:latin typeface="Calibri"/>
                <a:cs typeface="Calibri"/>
              </a:rPr>
              <a:t>P. Flocchini, M. </a:t>
            </a:r>
            <a:r>
              <a:rPr lang="en-US" b="0" dirty="0" err="1">
                <a:latin typeface="Calibri"/>
                <a:cs typeface="Calibri"/>
              </a:rPr>
              <a:t>Kellett</a:t>
            </a:r>
            <a:r>
              <a:rPr lang="en-US" b="0" dirty="0">
                <a:latin typeface="Calibri"/>
                <a:cs typeface="Calibri"/>
              </a:rPr>
              <a:t>, P.C. Mason, N. Santoro.  Mapping an unfriendly subway system. (</a:t>
            </a:r>
            <a:r>
              <a:rPr lang="en-US" b="0" i="1" dirty="0">
                <a:latin typeface="Calibri"/>
                <a:cs typeface="Calibri"/>
              </a:rPr>
              <a:t>FUN</a:t>
            </a:r>
            <a:r>
              <a:rPr lang="en-US" b="0" dirty="0">
                <a:latin typeface="Calibri"/>
                <a:cs typeface="Calibri"/>
              </a:rPr>
              <a:t> 2014)</a:t>
            </a:r>
          </a:p>
        </p:txBody>
      </p:sp>
    </p:spTree>
    <p:extLst>
      <p:ext uri="{BB962C8B-B14F-4D97-AF65-F5344CB8AC3E}">
        <p14:creationId xmlns:p14="http://schemas.microsoft.com/office/powerpoint/2010/main" val="129119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 bwMode="auto">
          <a:xfrm>
            <a:off x="179512" y="1844824"/>
            <a:ext cx="8496944" cy="5013176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67544" y="2780928"/>
            <a:ext cx="8280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- E. Aaron, D. </a:t>
            </a:r>
            <a:r>
              <a:rPr lang="en-US" b="0" dirty="0" err="1" smtClean="0">
                <a:latin typeface="Calibri"/>
                <a:cs typeface="Calibri"/>
              </a:rPr>
              <a:t>Krizanc</a:t>
            </a:r>
            <a:r>
              <a:rPr lang="en-US" b="0" dirty="0" smtClean="0">
                <a:latin typeface="Calibri"/>
                <a:cs typeface="Calibri"/>
              </a:rPr>
              <a:t>, E. </a:t>
            </a:r>
            <a:r>
              <a:rPr lang="en-US" b="0" dirty="0" err="1" smtClean="0">
                <a:latin typeface="Calibri"/>
                <a:cs typeface="Calibri"/>
              </a:rPr>
              <a:t>Meyerson</a:t>
            </a:r>
            <a:r>
              <a:rPr lang="en-US" b="0" dirty="0" smtClean="0">
                <a:latin typeface="Calibri"/>
                <a:cs typeface="Calibri"/>
              </a:rPr>
              <a:t>. DMVP</a:t>
            </a:r>
            <a:r>
              <a:rPr lang="en-US" b="0" dirty="0">
                <a:latin typeface="Calibri"/>
                <a:cs typeface="Calibri"/>
              </a:rPr>
              <a:t>: Foremost </a:t>
            </a:r>
            <a:r>
              <a:rPr lang="en-US" b="0" dirty="0" smtClean="0">
                <a:latin typeface="Calibri"/>
                <a:cs typeface="Calibri"/>
              </a:rPr>
              <a:t>waypoint </a:t>
            </a:r>
            <a:r>
              <a:rPr lang="en-US" b="0" dirty="0">
                <a:latin typeface="Calibri"/>
                <a:cs typeface="Calibri"/>
              </a:rPr>
              <a:t>c</a:t>
            </a:r>
            <a:r>
              <a:rPr lang="en-US" b="0" dirty="0" smtClean="0">
                <a:latin typeface="Calibri"/>
                <a:cs typeface="Calibri"/>
              </a:rPr>
              <a:t>overage </a:t>
            </a:r>
            <a:r>
              <a:rPr lang="en-US" b="0" dirty="0">
                <a:latin typeface="Calibri"/>
                <a:cs typeface="Calibri"/>
              </a:rPr>
              <a:t>of Time-Varying </a:t>
            </a:r>
            <a:r>
              <a:rPr lang="en-US" b="0" dirty="0" smtClean="0">
                <a:latin typeface="Calibri"/>
                <a:cs typeface="Calibri"/>
              </a:rPr>
              <a:t>Graphs, (</a:t>
            </a:r>
            <a:r>
              <a:rPr lang="en-US" b="0" i="1" dirty="0" smtClean="0">
                <a:latin typeface="Calibri"/>
                <a:cs typeface="Calibri"/>
              </a:rPr>
              <a:t>WG</a:t>
            </a:r>
            <a:r>
              <a:rPr lang="en-US" b="0" dirty="0" smtClean="0">
                <a:latin typeface="Calibri"/>
                <a:cs typeface="Calibri"/>
              </a:rPr>
              <a:t> 2014). 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95536" y="3573016"/>
            <a:ext cx="8280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- T. </a:t>
            </a:r>
            <a:r>
              <a:rPr lang="en-US" b="0" dirty="0" err="1" smtClean="0">
                <a:latin typeface="Calibri"/>
                <a:cs typeface="Calibri"/>
              </a:rPr>
              <a:t>Erlebach</a:t>
            </a:r>
            <a:r>
              <a:rPr lang="en-US" b="0" dirty="0" smtClean="0">
                <a:latin typeface="Calibri"/>
                <a:cs typeface="Calibri"/>
              </a:rPr>
              <a:t>, M. Hoffmann, F. </a:t>
            </a:r>
            <a:r>
              <a:rPr lang="en-US" b="0" dirty="0" err="1" smtClean="0">
                <a:latin typeface="Calibri"/>
                <a:cs typeface="Calibri"/>
              </a:rPr>
              <a:t>Kammer</a:t>
            </a:r>
            <a:r>
              <a:rPr lang="en-US" b="0" dirty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On </a:t>
            </a:r>
            <a:r>
              <a:rPr lang="en-US" b="0" dirty="0">
                <a:latin typeface="Calibri"/>
                <a:cs typeface="Calibri"/>
              </a:rPr>
              <a:t>Temporal Graph </a:t>
            </a:r>
            <a:r>
              <a:rPr lang="en-US" b="0" dirty="0" smtClean="0">
                <a:latin typeface="Calibri"/>
                <a:cs typeface="Calibri"/>
              </a:rPr>
              <a:t>Exploration. (</a:t>
            </a:r>
            <a:r>
              <a:rPr lang="en-US" b="0" i="1" dirty="0" smtClean="0">
                <a:latin typeface="Calibri"/>
                <a:cs typeface="Calibri"/>
              </a:rPr>
              <a:t>ICALP 2015</a:t>
            </a:r>
            <a:r>
              <a:rPr lang="en-US" b="0" dirty="0" smtClean="0">
                <a:latin typeface="Calibri"/>
                <a:cs typeface="Calibri"/>
              </a:rPr>
              <a:t>) 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23528" y="1844824"/>
            <a:ext cx="82809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b="0" dirty="0" smtClean="0">
              <a:latin typeface="Calibri"/>
              <a:cs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67544" y="4221088"/>
            <a:ext cx="828092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>
                <a:latin typeface="Calibri"/>
                <a:cs typeface="Calibri"/>
              </a:rPr>
              <a:t>- G.A. Di Luna, S. </a:t>
            </a:r>
            <a:r>
              <a:rPr lang="en-US" b="0" dirty="0" err="1">
                <a:latin typeface="Calibri"/>
                <a:cs typeface="Calibri"/>
              </a:rPr>
              <a:t>Dobrev</a:t>
            </a:r>
            <a:r>
              <a:rPr lang="en-US" b="0" dirty="0">
                <a:latin typeface="Calibri"/>
                <a:cs typeface="Calibri"/>
              </a:rPr>
              <a:t>,  P. Flocchini, N. Santoro Exploring 1-interval-connected rings. (</a:t>
            </a:r>
            <a:r>
              <a:rPr lang="en-US" b="0" i="1" dirty="0">
                <a:latin typeface="Calibri"/>
                <a:cs typeface="Calibri"/>
              </a:rPr>
              <a:t>ICDCS 2016</a:t>
            </a:r>
            <a:r>
              <a:rPr lang="en-US" b="0" dirty="0">
                <a:latin typeface="Calibri"/>
                <a:cs typeface="Calibri"/>
              </a:rPr>
              <a:t>) </a:t>
            </a:r>
          </a:p>
          <a:p>
            <a:endParaRPr lang="en-US" b="0" dirty="0" smtClean="0"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- M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err="1">
                <a:latin typeface="Calibri"/>
                <a:cs typeface="Calibri"/>
              </a:rPr>
              <a:t>Bournat</a:t>
            </a:r>
            <a:r>
              <a:rPr lang="en-US" b="0" dirty="0">
                <a:latin typeface="Calibri"/>
                <a:cs typeface="Calibri"/>
              </a:rPr>
              <a:t>, S. Dubois, and F. Petit, Computability of perpetual exploration in</a:t>
            </a:r>
          </a:p>
          <a:p>
            <a:r>
              <a:rPr lang="en-US" b="0" dirty="0">
                <a:latin typeface="Calibri"/>
                <a:cs typeface="Calibri"/>
              </a:rPr>
              <a:t>highly dynamic rings </a:t>
            </a:r>
            <a:r>
              <a:rPr lang="en-US" b="0" dirty="0" smtClean="0">
                <a:latin typeface="Calibri"/>
                <a:cs typeface="Calibri"/>
              </a:rPr>
              <a:t>(</a:t>
            </a:r>
            <a:r>
              <a:rPr lang="en-US" b="0" i="1" dirty="0" smtClean="0">
                <a:latin typeface="Calibri"/>
                <a:cs typeface="Calibri"/>
              </a:rPr>
              <a:t>ICDCS 2017</a:t>
            </a:r>
            <a:r>
              <a:rPr lang="en-US" b="0" dirty="0" smtClean="0">
                <a:latin typeface="Calibri"/>
                <a:cs typeface="Calibri"/>
              </a:rPr>
              <a:t>)</a:t>
            </a:r>
          </a:p>
          <a:p>
            <a:endParaRPr lang="en-US" b="0" dirty="0"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- M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err="1">
                <a:latin typeface="Calibri"/>
                <a:cs typeface="Calibri"/>
              </a:rPr>
              <a:t>Bournat</a:t>
            </a:r>
            <a:r>
              <a:rPr lang="en-US" b="0" dirty="0">
                <a:latin typeface="Calibri"/>
                <a:cs typeface="Calibri"/>
              </a:rPr>
              <a:t>, A.K. </a:t>
            </a:r>
            <a:r>
              <a:rPr lang="en-US" b="0" dirty="0" err="1">
                <a:latin typeface="Calibri"/>
                <a:cs typeface="Calibri"/>
              </a:rPr>
              <a:t>Datta</a:t>
            </a:r>
            <a:r>
              <a:rPr lang="en-US" b="0" dirty="0">
                <a:latin typeface="Calibri"/>
                <a:cs typeface="Calibri"/>
              </a:rPr>
              <a:t>, and S. Dubois, Self-stabilizing robots in highly </a:t>
            </a:r>
            <a:r>
              <a:rPr lang="en-US" b="0" dirty="0" smtClean="0">
                <a:latin typeface="Calibri"/>
                <a:cs typeface="Calibri"/>
              </a:rPr>
              <a:t>dynamic  Environments (</a:t>
            </a:r>
            <a:r>
              <a:rPr lang="en-US" b="0" i="1" dirty="0" smtClean="0">
                <a:latin typeface="Calibri"/>
                <a:cs typeface="Calibri"/>
              </a:rPr>
              <a:t>SSS 2018</a:t>
            </a:r>
            <a:r>
              <a:rPr lang="en-US" b="0" dirty="0" smtClean="0">
                <a:latin typeface="Calibri"/>
                <a:cs typeface="Calibri"/>
              </a:rPr>
              <a:t>)</a:t>
            </a:r>
            <a:endParaRPr lang="en-US" b="0" dirty="0">
              <a:latin typeface="Calibri"/>
              <a:cs typeface="Calibri"/>
            </a:endParaRPr>
          </a:p>
          <a:p>
            <a:endParaRPr lang="en-US" b="0" dirty="0" smtClean="0">
              <a:latin typeface="Calibri"/>
              <a:cs typeface="Calibri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95536" y="2060848"/>
            <a:ext cx="828092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- D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err="1">
                <a:latin typeface="Calibri"/>
                <a:cs typeface="Calibri"/>
              </a:rPr>
              <a:t>Ilcinkas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smtClean="0">
                <a:latin typeface="Calibri"/>
                <a:cs typeface="Calibri"/>
              </a:rPr>
              <a:t>R. </a:t>
            </a:r>
            <a:r>
              <a:rPr lang="en-US" b="0" dirty="0" err="1" smtClean="0">
                <a:latin typeface="Calibri"/>
                <a:cs typeface="Calibri"/>
              </a:rPr>
              <a:t>Klasing</a:t>
            </a:r>
            <a:r>
              <a:rPr lang="en-US" b="0" dirty="0" smtClean="0">
                <a:latin typeface="Calibri"/>
                <a:cs typeface="Calibri"/>
              </a:rPr>
              <a:t>, </a:t>
            </a:r>
            <a:r>
              <a:rPr lang="en-US" b="0" dirty="0" err="1" smtClean="0">
                <a:latin typeface="Calibri"/>
                <a:cs typeface="Calibri"/>
              </a:rPr>
              <a:t>A.M.Wade</a:t>
            </a:r>
            <a:r>
              <a:rPr lang="en-US" b="0" dirty="0" smtClean="0">
                <a:latin typeface="Calibri"/>
                <a:cs typeface="Calibri"/>
              </a:rPr>
              <a:t>. Exploration </a:t>
            </a:r>
            <a:r>
              <a:rPr lang="en-US" b="0" dirty="0">
                <a:latin typeface="Calibri"/>
                <a:cs typeface="Calibri"/>
              </a:rPr>
              <a:t>of </a:t>
            </a:r>
            <a:r>
              <a:rPr lang="en-US" b="0" dirty="0" smtClean="0">
                <a:latin typeface="Calibri"/>
                <a:cs typeface="Calibri"/>
              </a:rPr>
              <a:t>constantly </a:t>
            </a:r>
            <a:r>
              <a:rPr lang="en-US" b="0" dirty="0">
                <a:latin typeface="Calibri"/>
                <a:cs typeface="Calibri"/>
              </a:rPr>
              <a:t>c</a:t>
            </a:r>
            <a:r>
              <a:rPr lang="en-US" b="0" dirty="0" smtClean="0">
                <a:latin typeface="Calibri"/>
                <a:cs typeface="Calibri"/>
              </a:rPr>
              <a:t>onnected </a:t>
            </a:r>
            <a:r>
              <a:rPr lang="en-US" b="0" dirty="0">
                <a:latin typeface="Calibri"/>
                <a:cs typeface="Calibri"/>
              </a:rPr>
              <a:t>d</a:t>
            </a:r>
            <a:r>
              <a:rPr lang="en-US" b="0" dirty="0" smtClean="0">
                <a:latin typeface="Calibri"/>
                <a:cs typeface="Calibri"/>
              </a:rPr>
              <a:t>ynamic </a:t>
            </a:r>
            <a:r>
              <a:rPr lang="en-US" b="0" dirty="0">
                <a:latin typeface="Calibri"/>
                <a:cs typeface="Calibri"/>
              </a:rPr>
              <a:t>g</a:t>
            </a:r>
            <a:r>
              <a:rPr lang="en-US" b="0" dirty="0" smtClean="0">
                <a:latin typeface="Calibri"/>
                <a:cs typeface="Calibri"/>
              </a:rPr>
              <a:t>raphs </a:t>
            </a:r>
            <a:r>
              <a:rPr lang="en-US" b="0" dirty="0">
                <a:latin typeface="Calibri"/>
                <a:cs typeface="Calibri"/>
              </a:rPr>
              <a:t>b</a:t>
            </a:r>
            <a:r>
              <a:rPr lang="en-US" b="0" dirty="0" smtClean="0">
                <a:latin typeface="Calibri"/>
                <a:cs typeface="Calibri"/>
              </a:rPr>
              <a:t>ased </a:t>
            </a:r>
            <a:r>
              <a:rPr lang="en-US" b="0" dirty="0">
                <a:latin typeface="Calibri"/>
                <a:cs typeface="Calibri"/>
              </a:rPr>
              <a:t>on c</a:t>
            </a:r>
            <a:r>
              <a:rPr lang="en-US" b="0" dirty="0" smtClean="0">
                <a:latin typeface="Calibri"/>
                <a:cs typeface="Calibri"/>
              </a:rPr>
              <a:t>actuses. (</a:t>
            </a:r>
            <a:r>
              <a:rPr lang="en-US" b="0" i="1" dirty="0" smtClean="0">
                <a:latin typeface="Calibri"/>
                <a:cs typeface="Calibri"/>
              </a:rPr>
              <a:t>SIROCCO</a:t>
            </a:r>
            <a:r>
              <a:rPr lang="en-US" b="0" dirty="0" smtClean="0">
                <a:latin typeface="Calibri"/>
                <a:cs typeface="Calibri"/>
              </a:rPr>
              <a:t> 2014). </a:t>
            </a:r>
          </a:p>
        </p:txBody>
      </p:sp>
      <p:sp>
        <p:nvSpPr>
          <p:cNvPr id="20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79512" y="1340768"/>
            <a:ext cx="8558686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/>
                <a:cs typeface="Calibri"/>
              </a:rPr>
              <a:t>EXPLORATION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8" name="Text Box 19"/>
          <p:cNvSpPr txBox="1">
            <a:spLocks noChangeArrowheads="1"/>
          </p:cNvSpPr>
          <p:nvPr/>
        </p:nvSpPr>
        <p:spPr bwMode="auto">
          <a:xfrm>
            <a:off x="304800" y="203200"/>
            <a:ext cx="779559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800" dirty="0">
                <a:solidFill>
                  <a:srgbClr val="008000"/>
                </a:solidFill>
                <a:latin typeface="Calibri"/>
                <a:cs typeface="Calibri"/>
              </a:rPr>
              <a:t>Mobile </a:t>
            </a:r>
            <a:r>
              <a:rPr lang="en-US" sz="2800" dirty="0" smtClean="0">
                <a:solidFill>
                  <a:srgbClr val="008000"/>
                </a:solidFill>
                <a:latin typeface="Calibri"/>
                <a:cs typeface="Calibri"/>
              </a:rPr>
              <a:t>Agents</a:t>
            </a:r>
            <a:r>
              <a:rPr lang="fr-CA" sz="2800" dirty="0" smtClean="0">
                <a:latin typeface="Calibri"/>
                <a:cs typeface="Calibri"/>
              </a:rPr>
              <a:t>   in   </a:t>
            </a:r>
            <a:r>
              <a:rPr lang="en-US" sz="2800" dirty="0" smtClean="0">
                <a:solidFill>
                  <a:srgbClr val="CC0000"/>
                </a:solidFill>
                <a:latin typeface="Calibri"/>
                <a:cs typeface="Calibri"/>
              </a:rPr>
              <a:t>Time-Varying Graphs</a:t>
            </a:r>
            <a:endParaRPr lang="fr-CA" sz="28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7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476" name="Line 12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854483" name="Text Box 19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>
                <a:solidFill>
                  <a:srgbClr val="CC0000"/>
                </a:solidFill>
                <a:latin typeface="Calibri"/>
                <a:cs typeface="Calibri"/>
              </a:rPr>
              <a:t>Time-Varying Graph</a:t>
            </a:r>
            <a:endParaRPr lang="fr-CA" sz="2400">
              <a:solidFill>
                <a:srgbClr val="CC000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67544" y="1124744"/>
            <a:ext cx="7776864" cy="1508105"/>
          </a:xfrm>
          <a:prstGeom prst="rect">
            <a:avLst/>
          </a:prstGeom>
          <a:solidFill>
            <a:srgbClr val="CCFFCC"/>
          </a:solidFill>
        </p:spPr>
        <p:txBody>
          <a:bodyPr wrap="square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 </a:t>
            </a:r>
          </a:p>
          <a:p>
            <a:r>
              <a:rPr lang="en-US" sz="2400" b="0" dirty="0" smtClean="0">
                <a:latin typeface="Calibri"/>
                <a:cs typeface="Calibri"/>
              </a:rPr>
              <a:t>G.A. Di Luna, S. </a:t>
            </a:r>
            <a:r>
              <a:rPr lang="en-US" sz="2400" b="0" dirty="0" err="1" smtClean="0">
                <a:latin typeface="Calibri"/>
                <a:cs typeface="Calibri"/>
              </a:rPr>
              <a:t>Dobrev</a:t>
            </a:r>
            <a:r>
              <a:rPr lang="en-US" sz="2400" b="0" dirty="0" smtClean="0">
                <a:latin typeface="Calibri"/>
                <a:cs typeface="Calibri"/>
              </a:rPr>
              <a:t>,  P</a:t>
            </a:r>
            <a:r>
              <a:rPr lang="en-US" sz="2400" b="0" dirty="0">
                <a:latin typeface="Calibri"/>
                <a:cs typeface="Calibri"/>
              </a:rPr>
              <a:t>. </a:t>
            </a:r>
            <a:r>
              <a:rPr lang="en-US" sz="2400" b="0" dirty="0" err="1" smtClean="0">
                <a:latin typeface="Calibri"/>
                <a:cs typeface="Calibri"/>
              </a:rPr>
              <a:t>Flocchini</a:t>
            </a:r>
            <a:r>
              <a:rPr lang="en-US" sz="2400" b="0" dirty="0" smtClean="0">
                <a:latin typeface="Calibri"/>
                <a:cs typeface="Calibri"/>
              </a:rPr>
              <a:t>, </a:t>
            </a:r>
            <a:r>
              <a:rPr lang="en-US" sz="2400" b="0" dirty="0">
                <a:latin typeface="Calibri"/>
                <a:cs typeface="Calibri"/>
              </a:rPr>
              <a:t>N. </a:t>
            </a:r>
            <a:r>
              <a:rPr lang="en-US" sz="2400" b="0" dirty="0" smtClean="0">
                <a:latin typeface="Calibri"/>
                <a:cs typeface="Calibri"/>
              </a:rPr>
              <a:t>Santoro. </a:t>
            </a:r>
          </a:p>
          <a:p>
            <a:r>
              <a:rPr lang="en-US" sz="2400" b="0" dirty="0" smtClean="0">
                <a:latin typeface="Calibri"/>
                <a:cs typeface="Calibri"/>
              </a:rPr>
              <a:t>Exploring 1-interval-</a:t>
            </a:r>
            <a:r>
              <a:rPr lang="en-US" sz="2400" b="0" dirty="0">
                <a:latin typeface="Calibri"/>
                <a:cs typeface="Calibri"/>
              </a:rPr>
              <a:t>connected rings. </a:t>
            </a:r>
            <a:r>
              <a:rPr lang="en-US" sz="2400" b="0" dirty="0" smtClean="0">
                <a:latin typeface="Calibri"/>
                <a:cs typeface="Calibri"/>
              </a:rPr>
              <a:t>(</a:t>
            </a:r>
            <a:r>
              <a:rPr lang="en-US" sz="2400" b="0" i="1" dirty="0" smtClean="0">
                <a:latin typeface="Calibri"/>
                <a:cs typeface="Calibri"/>
              </a:rPr>
              <a:t>ICDCS 2016</a:t>
            </a:r>
            <a:r>
              <a:rPr lang="en-US" sz="2400" b="0" dirty="0" smtClean="0">
                <a:latin typeface="Calibri"/>
                <a:cs typeface="Calibri"/>
              </a:rPr>
              <a:t>)</a:t>
            </a:r>
            <a:r>
              <a:rPr lang="en-US" sz="2400" b="0" dirty="0">
                <a:latin typeface="Calibri"/>
                <a:cs typeface="Calibri"/>
              </a:rPr>
              <a:t>. </a:t>
            </a:r>
            <a:endParaRPr lang="en-US" sz="2400" b="0" dirty="0" smtClean="0">
              <a:latin typeface="Calibri"/>
              <a:cs typeface="Calibri"/>
            </a:endParaRPr>
          </a:p>
          <a:p>
            <a:endParaRPr lang="en-US" b="0" dirty="0" smtClean="0">
              <a:latin typeface="Calibri"/>
              <a:cs typeface="Calibri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932040" y="476672"/>
            <a:ext cx="2088232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Calibri"/>
                <a:cs typeface="Calibri"/>
              </a:rPr>
              <a:t>EXPLORATION</a:t>
            </a:r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5631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Line 13"/>
          <p:cNvSpPr>
            <a:spLocks noChangeShapeType="1"/>
          </p:cNvSpPr>
          <p:nvPr/>
        </p:nvSpPr>
        <p:spPr bwMode="auto">
          <a:xfrm>
            <a:off x="251520" y="1196752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179512" y="404664"/>
            <a:ext cx="203861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800" dirty="0" smtClean="0">
                <a:solidFill>
                  <a:srgbClr val="800000"/>
                </a:solidFill>
                <a:latin typeface="Calibri"/>
                <a:cs typeface="Calibri"/>
              </a:rPr>
              <a:t>Termination</a:t>
            </a:r>
            <a:endParaRPr lang="fr-CA" sz="28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179" y="2060848"/>
            <a:ext cx="912882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3366FF"/>
                </a:solidFill>
                <a:latin typeface="Calibri"/>
                <a:cs typeface="Calibri"/>
              </a:rPr>
              <a:t>Explicit Termination</a:t>
            </a:r>
          </a:p>
          <a:p>
            <a:r>
              <a:rPr lang="en-US" sz="2400" b="0" dirty="0" smtClean="0">
                <a:latin typeface="Calibri"/>
                <a:cs typeface="Calibri"/>
              </a:rPr>
              <a:t>      all agents terminate knowing that the ring has been explored.</a:t>
            </a:r>
          </a:p>
          <a:p>
            <a:endParaRPr lang="en-US" sz="2400" b="0" dirty="0" smtClean="0">
              <a:latin typeface="Calibri"/>
              <a:cs typeface="Calibri"/>
            </a:endParaRPr>
          </a:p>
          <a:p>
            <a:r>
              <a:rPr lang="en-US" sz="2400" dirty="0" smtClean="0">
                <a:solidFill>
                  <a:srgbClr val="3366FF"/>
                </a:solidFill>
                <a:latin typeface="Calibri"/>
                <a:cs typeface="Calibri"/>
              </a:rPr>
              <a:t>Partial Termination</a:t>
            </a:r>
          </a:p>
          <a:p>
            <a:r>
              <a:rPr lang="en-US" sz="2400" b="0" dirty="0"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 at least one agent terminates knowing that the ring has been explored.</a:t>
            </a:r>
            <a:endParaRPr lang="en-US" sz="2400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59307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51520" y="4725144"/>
            <a:ext cx="8038379" cy="1200328"/>
          </a:xfrm>
          <a:prstGeom prst="rect">
            <a:avLst/>
          </a:prstGeom>
          <a:solidFill>
            <a:srgbClr val="FFD8FE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endParaRPr lang="en-US" sz="2400" b="0" dirty="0" smtClean="0">
              <a:latin typeface="Calibri"/>
              <a:cs typeface="Calibri"/>
            </a:endParaRPr>
          </a:p>
          <a:p>
            <a:r>
              <a:rPr lang="en-US" sz="2400" b="0" dirty="0" smtClean="0">
                <a:latin typeface="Calibri"/>
                <a:cs typeface="Calibri"/>
              </a:rPr>
              <a:t>What is the minimum number of agents necessary to explore ?</a:t>
            </a:r>
          </a:p>
          <a:p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323528" y="404664"/>
            <a:ext cx="263908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800" dirty="0" smtClean="0">
                <a:solidFill>
                  <a:srgbClr val="800000"/>
                </a:solidFill>
                <a:latin typeface="Calibri"/>
                <a:cs typeface="Calibri"/>
              </a:rPr>
              <a:t>Main Questions:</a:t>
            </a:r>
            <a:endParaRPr lang="fr-CA" sz="28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10" name="Line 13"/>
          <p:cNvSpPr>
            <a:spLocks noChangeShapeType="1"/>
          </p:cNvSpPr>
          <p:nvPr/>
        </p:nvSpPr>
        <p:spPr bwMode="auto">
          <a:xfrm>
            <a:off x="251520" y="1196752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51520" y="1700808"/>
            <a:ext cx="8568952" cy="1200328"/>
          </a:xfrm>
          <a:prstGeom prst="rect">
            <a:avLst/>
          </a:prstGeom>
          <a:solidFill>
            <a:srgbClr val="FFD8FE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n-US" sz="2400" b="0" dirty="0" smtClean="0">
              <a:latin typeface="Calibri"/>
              <a:cs typeface="Calibri"/>
            </a:endParaRPr>
          </a:p>
          <a:p>
            <a:r>
              <a:rPr lang="en-US" sz="2400" b="0" dirty="0" smtClean="0">
                <a:latin typeface="Calibri"/>
                <a:cs typeface="Calibri"/>
              </a:rPr>
              <a:t>Under </a:t>
            </a:r>
            <a:r>
              <a:rPr lang="en-US" sz="2400" b="0" dirty="0">
                <a:latin typeface="Calibri"/>
                <a:cs typeface="Calibri"/>
              </a:rPr>
              <a:t>what conditions is it possible to explore the dynamic ring </a:t>
            </a:r>
            <a:r>
              <a:rPr lang="en-US" sz="2400" b="0" dirty="0" smtClean="0">
                <a:latin typeface="Calibri"/>
                <a:cs typeface="Calibri"/>
              </a:rPr>
              <a:t>?</a:t>
            </a:r>
            <a:endParaRPr lang="en-US" sz="2400" b="0" dirty="0">
              <a:latin typeface="Calibri"/>
              <a:cs typeface="Calibri"/>
            </a:endParaRPr>
          </a:p>
          <a:p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51520" y="3212976"/>
            <a:ext cx="5742384" cy="1200328"/>
          </a:xfrm>
          <a:prstGeom prst="rect">
            <a:avLst/>
          </a:prstGeom>
          <a:solidFill>
            <a:srgbClr val="FFD8FE"/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endParaRPr lang="en-US" sz="2400" b="0" dirty="0" smtClean="0">
              <a:latin typeface="Calibri"/>
              <a:cs typeface="Calibri"/>
            </a:endParaRPr>
          </a:p>
          <a:p>
            <a:r>
              <a:rPr lang="en-US" sz="2400" b="0" dirty="0" smtClean="0">
                <a:latin typeface="Calibri"/>
                <a:cs typeface="Calibri"/>
              </a:rPr>
              <a:t>When </a:t>
            </a:r>
            <a:r>
              <a:rPr lang="en-US" sz="2400" b="0" dirty="0">
                <a:latin typeface="Calibri"/>
                <a:cs typeface="Calibri"/>
              </a:rPr>
              <a:t>can the agents explicitly terminate </a:t>
            </a:r>
            <a:r>
              <a:rPr lang="en-US" sz="2400" b="0" dirty="0" smtClean="0">
                <a:latin typeface="Calibri"/>
                <a:cs typeface="Calibri"/>
              </a:rPr>
              <a:t>?</a:t>
            </a:r>
          </a:p>
          <a:p>
            <a:endParaRPr lang="en-US" sz="2400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684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Line 13"/>
          <p:cNvSpPr>
            <a:spLocks noChangeShapeType="1"/>
          </p:cNvSpPr>
          <p:nvPr/>
        </p:nvSpPr>
        <p:spPr bwMode="auto">
          <a:xfrm>
            <a:off x="251520" y="1196752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179512" y="404664"/>
            <a:ext cx="809460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800" dirty="0" smtClean="0">
                <a:solidFill>
                  <a:srgbClr val="800000"/>
                </a:solidFill>
                <a:latin typeface="Calibri"/>
                <a:cs typeface="Calibri"/>
              </a:rPr>
              <a:t>Important factors influencing feasibility/ termination</a:t>
            </a:r>
            <a:endParaRPr lang="fr-CA" sz="28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95536" y="1988840"/>
            <a:ext cx="4801314" cy="41549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Chirality</a:t>
            </a:r>
          </a:p>
          <a:p>
            <a:endParaRPr lang="en-US" sz="2400" b="0" dirty="0" smtClean="0">
              <a:latin typeface="Calibri"/>
              <a:cs typeface="Calibri"/>
            </a:endParaRPr>
          </a:p>
          <a:p>
            <a:r>
              <a:rPr lang="en-US" sz="2400" b="0" dirty="0" smtClean="0">
                <a:latin typeface="Calibri"/>
                <a:cs typeface="Calibri"/>
              </a:rPr>
              <a:t>Anonymity vs. presence of Landmark</a:t>
            </a:r>
          </a:p>
          <a:p>
            <a:endParaRPr lang="en-US" sz="2400" b="0" dirty="0" smtClean="0">
              <a:latin typeface="Calibri"/>
              <a:cs typeface="Calibri"/>
            </a:endParaRPr>
          </a:p>
          <a:p>
            <a:endParaRPr lang="en-US" sz="2400" b="0" dirty="0" smtClean="0">
              <a:latin typeface="Calibri"/>
              <a:cs typeface="Calibri"/>
            </a:endParaRPr>
          </a:p>
          <a:p>
            <a:r>
              <a:rPr lang="en-US" sz="2400" b="0" dirty="0" smtClean="0">
                <a:latin typeface="Calibri"/>
                <a:cs typeface="Calibri"/>
              </a:rPr>
              <a:t>Knowledge of exact size</a:t>
            </a:r>
          </a:p>
          <a:p>
            <a:endParaRPr lang="en-US" sz="2400" b="0" dirty="0" smtClean="0">
              <a:latin typeface="Calibri"/>
              <a:cs typeface="Calibri"/>
            </a:endParaRPr>
          </a:p>
          <a:p>
            <a:endParaRPr lang="en-US" sz="2400" b="0" dirty="0" smtClean="0">
              <a:latin typeface="Calibri"/>
              <a:cs typeface="Calibri"/>
            </a:endParaRPr>
          </a:p>
          <a:p>
            <a:r>
              <a:rPr lang="en-US" sz="2400" b="0" dirty="0" smtClean="0">
                <a:latin typeface="Calibri"/>
                <a:cs typeface="Calibri"/>
              </a:rPr>
              <a:t>Knowledge of bound on size</a:t>
            </a:r>
          </a:p>
          <a:p>
            <a:endParaRPr lang="en-US" sz="2400" b="0" dirty="0" smtClean="0">
              <a:latin typeface="Calibri"/>
              <a:cs typeface="Calibri"/>
            </a:endParaRPr>
          </a:p>
          <a:p>
            <a:r>
              <a:rPr lang="en-US" sz="2400" b="0" dirty="0" smtClean="0">
                <a:latin typeface="Calibri"/>
                <a:cs typeface="Calibri"/>
              </a:rPr>
              <a:t>Level of synchronicity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6" name="Oval 5"/>
          <p:cNvSpPr>
            <a:spLocks noChangeArrowheads="1"/>
          </p:cNvSpPr>
          <p:nvPr/>
        </p:nvSpPr>
        <p:spPr bwMode="auto">
          <a:xfrm>
            <a:off x="2339752" y="1412776"/>
            <a:ext cx="2520280" cy="122413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solidFill>
                <a:srgbClr val="000000"/>
              </a:solidFill>
            </a:endParaRPr>
          </a:p>
        </p:txBody>
      </p:sp>
      <p:grpSp>
        <p:nvGrpSpPr>
          <p:cNvPr id="36" name="Group 35"/>
          <p:cNvGrpSpPr/>
          <p:nvPr/>
        </p:nvGrpSpPr>
        <p:grpSpPr>
          <a:xfrm>
            <a:off x="2033263" y="1124744"/>
            <a:ext cx="3097990" cy="1796574"/>
            <a:chOff x="2033263" y="1124744"/>
            <a:chExt cx="3097990" cy="1796574"/>
          </a:xfrm>
        </p:grpSpPr>
        <p:sp>
          <p:nvSpPr>
            <p:cNvPr id="7" name="TextBox 6"/>
            <p:cNvSpPr txBox="1"/>
            <p:nvPr/>
          </p:nvSpPr>
          <p:spPr>
            <a:xfrm>
              <a:off x="2987824" y="1124744"/>
              <a:ext cx="414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/>
                  <a:cs typeface="Calibri"/>
                </a:rPr>
                <a:t>&gt;&gt;</a:t>
              </a:r>
              <a:endParaRPr lang="en-US" sz="1800" dirty="0">
                <a:latin typeface="Calibri"/>
                <a:cs typeface="Calibri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 rot="1889881">
              <a:off x="4349907" y="1277851"/>
              <a:ext cx="414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/>
                  <a:cs typeface="Calibri"/>
                </a:rPr>
                <a:t>&gt;&gt;</a:t>
              </a:r>
              <a:endParaRPr lang="en-US" sz="1800" dirty="0">
                <a:latin typeface="Calibri"/>
                <a:cs typeface="Calibri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 rot="6267402">
              <a:off x="4739288" y="1979002"/>
              <a:ext cx="414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/>
                  <a:cs typeface="Calibri"/>
                </a:rPr>
                <a:t>&gt;&gt;</a:t>
              </a:r>
              <a:endParaRPr lang="en-US" sz="1800" dirty="0">
                <a:latin typeface="Calibri"/>
                <a:cs typeface="Calibri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 rot="9617499">
              <a:off x="4190084" y="2479978"/>
              <a:ext cx="414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/>
                  <a:cs typeface="Calibri"/>
                </a:rPr>
                <a:t>&gt;&gt;</a:t>
              </a:r>
              <a:endParaRPr lang="en-US" sz="1800" dirty="0">
                <a:latin typeface="Calibri"/>
                <a:cs typeface="Calibri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 rot="11144647">
              <a:off x="2789242" y="2551986"/>
              <a:ext cx="414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/>
                  <a:cs typeface="Calibri"/>
                </a:rPr>
                <a:t>&gt;&gt;</a:t>
              </a:r>
              <a:endParaRPr lang="en-US" sz="1800" dirty="0">
                <a:latin typeface="Calibri"/>
                <a:cs typeface="Calibri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 rot="15155770">
              <a:off x="2010630" y="1913200"/>
              <a:ext cx="4145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 smtClean="0">
                  <a:latin typeface="Calibri"/>
                  <a:cs typeface="Calibri"/>
                </a:rPr>
                <a:t>&gt;&gt;</a:t>
              </a:r>
              <a:endParaRPr lang="en-US" sz="1800" dirty="0">
                <a:latin typeface="Calibri"/>
                <a:cs typeface="Calibri"/>
              </a:endParaRPr>
            </a:p>
          </p:txBody>
        </p:sp>
      </p:grpSp>
      <p:sp>
        <p:nvSpPr>
          <p:cNvPr id="13" name="Oval 12"/>
          <p:cNvSpPr>
            <a:spLocks noChangeArrowheads="1"/>
          </p:cNvSpPr>
          <p:nvPr/>
        </p:nvSpPr>
        <p:spPr bwMode="auto">
          <a:xfrm>
            <a:off x="5868144" y="2172308"/>
            <a:ext cx="2520280" cy="1224136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6020544" y="2324708"/>
            <a:ext cx="207640" cy="2076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5" name="Oval 14"/>
          <p:cNvSpPr>
            <a:spLocks noChangeArrowheads="1"/>
          </p:cNvSpPr>
          <p:nvPr/>
        </p:nvSpPr>
        <p:spPr bwMode="auto">
          <a:xfrm>
            <a:off x="6084168" y="3044788"/>
            <a:ext cx="207640" cy="2076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6" name="Oval 15"/>
          <p:cNvSpPr>
            <a:spLocks noChangeArrowheads="1"/>
          </p:cNvSpPr>
          <p:nvPr/>
        </p:nvSpPr>
        <p:spPr bwMode="auto">
          <a:xfrm>
            <a:off x="6956648" y="2100300"/>
            <a:ext cx="207640" cy="2076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7" name="Oval 16"/>
          <p:cNvSpPr>
            <a:spLocks noChangeArrowheads="1"/>
          </p:cNvSpPr>
          <p:nvPr/>
        </p:nvSpPr>
        <p:spPr bwMode="auto">
          <a:xfrm>
            <a:off x="8036768" y="2324708"/>
            <a:ext cx="207640" cy="2076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8" name="Oval 17"/>
          <p:cNvSpPr>
            <a:spLocks noChangeArrowheads="1"/>
          </p:cNvSpPr>
          <p:nvPr/>
        </p:nvSpPr>
        <p:spPr bwMode="auto">
          <a:xfrm>
            <a:off x="7172672" y="3252428"/>
            <a:ext cx="207640" cy="2076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19" name="Oval 18"/>
          <p:cNvSpPr>
            <a:spLocks noChangeArrowheads="1"/>
          </p:cNvSpPr>
          <p:nvPr/>
        </p:nvSpPr>
        <p:spPr bwMode="auto">
          <a:xfrm>
            <a:off x="8100392" y="2972780"/>
            <a:ext cx="207640" cy="2076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20" name="Isosceles Triangle 19"/>
          <p:cNvSpPr/>
          <p:nvPr/>
        </p:nvSpPr>
        <p:spPr bwMode="auto">
          <a:xfrm>
            <a:off x="6948264" y="1772816"/>
            <a:ext cx="216024" cy="399492"/>
          </a:xfrm>
          <a:prstGeom prst="triangle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22" name="Group 35"/>
          <p:cNvGrpSpPr>
            <a:grpSpLocks/>
          </p:cNvGrpSpPr>
          <p:nvPr/>
        </p:nvGrpSpPr>
        <p:grpSpPr bwMode="auto">
          <a:xfrm>
            <a:off x="4644008" y="3907904"/>
            <a:ext cx="152400" cy="457200"/>
            <a:chOff x="1872" y="1200"/>
            <a:chExt cx="96" cy="288"/>
          </a:xfrm>
        </p:grpSpPr>
        <p:sp>
          <p:nvSpPr>
            <p:cNvPr id="23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4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5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4499992" y="3187824"/>
            <a:ext cx="917011" cy="612648"/>
            <a:chOff x="4499992" y="3187824"/>
            <a:chExt cx="917011" cy="612648"/>
          </a:xfrm>
          <a:noFill/>
        </p:grpSpPr>
        <p:sp>
          <p:nvSpPr>
            <p:cNvPr id="27" name="Cloud Callout 26"/>
            <p:cNvSpPr/>
            <p:nvPr/>
          </p:nvSpPr>
          <p:spPr bwMode="auto">
            <a:xfrm>
              <a:off x="4499992" y="3187824"/>
              <a:ext cx="914400" cy="612648"/>
            </a:xfrm>
            <a:prstGeom prst="cloudCallou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572000" y="3259832"/>
              <a:ext cx="845003" cy="33855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latin typeface="Calibri"/>
                  <a:cs typeface="Calibri"/>
                </a:rPr>
                <a:t>n</a:t>
              </a:r>
              <a:r>
                <a:rPr lang="en-US" sz="1600" b="0" dirty="0" smtClean="0">
                  <a:latin typeface="Calibri"/>
                  <a:cs typeface="Calibri"/>
                </a:rPr>
                <a:t> nodes</a:t>
              </a:r>
              <a:endParaRPr lang="en-US" sz="1600" dirty="0"/>
            </a:p>
          </p:txBody>
        </p:sp>
      </p:grpSp>
      <p:grpSp>
        <p:nvGrpSpPr>
          <p:cNvPr id="29" name="Group 35"/>
          <p:cNvGrpSpPr>
            <a:grpSpLocks/>
          </p:cNvGrpSpPr>
          <p:nvPr/>
        </p:nvGrpSpPr>
        <p:grpSpPr bwMode="auto">
          <a:xfrm>
            <a:off x="5239165" y="4772000"/>
            <a:ext cx="152400" cy="457200"/>
            <a:chOff x="1872" y="1200"/>
            <a:chExt cx="96" cy="288"/>
          </a:xfrm>
        </p:grpSpPr>
        <p:sp>
          <p:nvSpPr>
            <p:cNvPr id="30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1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2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3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5076056" y="4051920"/>
            <a:ext cx="971841" cy="612648"/>
            <a:chOff x="5076056" y="4051920"/>
            <a:chExt cx="971841" cy="612648"/>
          </a:xfrm>
          <a:noFill/>
        </p:grpSpPr>
        <p:sp>
          <p:nvSpPr>
            <p:cNvPr id="34" name="Cloud Callout 33"/>
            <p:cNvSpPr/>
            <p:nvPr/>
          </p:nvSpPr>
          <p:spPr bwMode="auto">
            <a:xfrm>
              <a:off x="5095149" y="4051920"/>
              <a:ext cx="914400" cy="612648"/>
            </a:xfrm>
            <a:prstGeom prst="cloudCallou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5076056" y="4123928"/>
              <a:ext cx="971841" cy="338554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n-US" sz="1600" dirty="0" smtClean="0">
                  <a:latin typeface="Calibri"/>
                  <a:cs typeface="Calibri"/>
                </a:rPr>
                <a:t>&lt;N </a:t>
              </a:r>
              <a:r>
                <a:rPr lang="en-US" sz="1600" b="0" dirty="0" smtClean="0">
                  <a:latin typeface="Calibri"/>
                  <a:cs typeface="Calibri"/>
                </a:rPr>
                <a:t>nodes</a:t>
              </a:r>
              <a:endParaRPr lang="en-US" sz="1600" dirty="0"/>
            </a:p>
          </p:txBody>
        </p:sp>
      </p:grpSp>
      <p:pic>
        <p:nvPicPr>
          <p:cNvPr id="37" name="Picture 36" descr="inde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5373216"/>
            <a:ext cx="839255" cy="839255"/>
          </a:xfrm>
          <a:prstGeom prst="rect">
            <a:avLst/>
          </a:prstGeom>
        </p:spPr>
      </p:pic>
      <p:sp>
        <p:nvSpPr>
          <p:cNvPr id="40" name="Line 13"/>
          <p:cNvSpPr>
            <a:spLocks noChangeShapeType="1"/>
          </p:cNvSpPr>
          <p:nvPr/>
        </p:nvSpPr>
        <p:spPr bwMode="auto">
          <a:xfrm>
            <a:off x="395536" y="2420888"/>
            <a:ext cx="1152128" cy="0"/>
          </a:xfrm>
          <a:prstGeom prst="line">
            <a:avLst/>
          </a:prstGeom>
          <a:noFill/>
          <a:ln w="50800">
            <a:solidFill>
              <a:srgbClr val="FF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1" name="Line 13"/>
          <p:cNvSpPr>
            <a:spLocks noChangeShapeType="1"/>
          </p:cNvSpPr>
          <p:nvPr/>
        </p:nvSpPr>
        <p:spPr bwMode="auto">
          <a:xfrm flipV="1">
            <a:off x="395536" y="3140968"/>
            <a:ext cx="4608512" cy="0"/>
          </a:xfrm>
          <a:prstGeom prst="line">
            <a:avLst/>
          </a:prstGeom>
          <a:noFill/>
          <a:ln w="50800">
            <a:solidFill>
              <a:srgbClr val="FF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2" name="Line 13"/>
          <p:cNvSpPr>
            <a:spLocks noChangeShapeType="1"/>
          </p:cNvSpPr>
          <p:nvPr/>
        </p:nvSpPr>
        <p:spPr bwMode="auto">
          <a:xfrm>
            <a:off x="395536" y="4293096"/>
            <a:ext cx="3024336" cy="0"/>
          </a:xfrm>
          <a:prstGeom prst="line">
            <a:avLst/>
          </a:prstGeom>
          <a:noFill/>
          <a:ln w="50800">
            <a:solidFill>
              <a:srgbClr val="FF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3" name="Line 13"/>
          <p:cNvSpPr>
            <a:spLocks noChangeShapeType="1"/>
          </p:cNvSpPr>
          <p:nvPr/>
        </p:nvSpPr>
        <p:spPr bwMode="auto">
          <a:xfrm>
            <a:off x="395536" y="5373216"/>
            <a:ext cx="3456384" cy="0"/>
          </a:xfrm>
          <a:prstGeom prst="line">
            <a:avLst/>
          </a:prstGeom>
          <a:noFill/>
          <a:ln w="50800">
            <a:solidFill>
              <a:srgbClr val="FF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4" name="Line 13"/>
          <p:cNvSpPr>
            <a:spLocks noChangeShapeType="1"/>
          </p:cNvSpPr>
          <p:nvPr/>
        </p:nvSpPr>
        <p:spPr bwMode="auto">
          <a:xfrm>
            <a:off x="395536" y="6093296"/>
            <a:ext cx="3096344" cy="0"/>
          </a:xfrm>
          <a:prstGeom prst="line">
            <a:avLst/>
          </a:prstGeom>
          <a:noFill/>
          <a:ln w="50800">
            <a:solidFill>
              <a:srgbClr val="FF66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5" name="Action Button: Forward or Next 44">
            <a:hlinkClick r:id="rId3" action="ppaction://hlinksldjump" highlightClick="1"/>
          </p:cNvPr>
          <p:cNvSpPr/>
          <p:nvPr/>
        </p:nvSpPr>
        <p:spPr bwMode="auto">
          <a:xfrm>
            <a:off x="8388424" y="6093296"/>
            <a:ext cx="466352" cy="466352"/>
          </a:xfrm>
          <a:prstGeom prst="actionButtonForwardNex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515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40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 bwMode="auto">
          <a:xfrm>
            <a:off x="611560" y="2492896"/>
            <a:ext cx="6048672" cy="3744416"/>
          </a:xfrm>
          <a:prstGeom prst="ellips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5868144" y="3140968"/>
            <a:ext cx="430292" cy="570921"/>
            <a:chOff x="4740019" y="2924944"/>
            <a:chExt cx="840093" cy="1063503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8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4774264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Semi-Synchronous (SSYNC) 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51920" y="1700808"/>
            <a:ext cx="74888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400" b="0" dirty="0" smtClean="0">
                <a:latin typeface="Calibri"/>
                <a:cs typeface="Calibri"/>
              </a:rPr>
              <a:t>Every agent is activated infinitely often</a:t>
            </a:r>
            <a:endParaRPr lang="fr-CA" sz="2400" b="0" dirty="0">
              <a:latin typeface="Calibri"/>
              <a:cs typeface="Calibri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6444208" y="3933056"/>
            <a:ext cx="430292" cy="570921"/>
            <a:chOff x="4740019" y="2924944"/>
            <a:chExt cx="840093" cy="1063503"/>
          </a:xfrm>
        </p:grpSpPr>
        <p:sp>
          <p:nvSpPr>
            <p:cNvPr id="29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0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1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2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3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4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5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4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1331640" y="2708920"/>
            <a:ext cx="430292" cy="570921"/>
            <a:chOff x="4740019" y="2924944"/>
            <a:chExt cx="840093" cy="1063503"/>
          </a:xfrm>
        </p:grpSpPr>
        <p:sp>
          <p:nvSpPr>
            <p:cNvPr id="46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131840" y="1772816"/>
            <a:ext cx="618103" cy="698126"/>
            <a:chOff x="2549628" y="1966886"/>
            <a:chExt cx="618103" cy="698126"/>
          </a:xfrm>
        </p:grpSpPr>
        <p:grpSp>
          <p:nvGrpSpPr>
            <p:cNvPr id="54" name="Group 53"/>
            <p:cNvGrpSpPr/>
            <p:nvPr/>
          </p:nvGrpSpPr>
          <p:grpSpPr>
            <a:xfrm rot="16200000">
              <a:off x="2721745" y="2326926"/>
              <a:ext cx="172117" cy="504056"/>
              <a:chOff x="4816125" y="2060848"/>
              <a:chExt cx="172117" cy="504056"/>
            </a:xfrm>
          </p:grpSpPr>
          <p:sp>
            <p:nvSpPr>
              <p:cNvPr id="55" name="Oval 32"/>
              <p:cNvSpPr>
                <a:spLocks noChangeArrowheads="1"/>
              </p:cNvSpPr>
              <p:nvPr/>
            </p:nvSpPr>
            <p:spPr bwMode="auto">
              <a:xfrm>
                <a:off x="4816125" y="2060848"/>
                <a:ext cx="172117" cy="11150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6" name="Rectangle 33"/>
              <p:cNvSpPr>
                <a:spLocks noChangeArrowheads="1"/>
              </p:cNvSpPr>
              <p:nvPr/>
            </p:nvSpPr>
            <p:spPr bwMode="auto">
              <a:xfrm>
                <a:off x="4816125" y="2172356"/>
                <a:ext cx="172117" cy="22301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7" name="Line 34"/>
              <p:cNvSpPr>
                <a:spLocks noChangeShapeType="1"/>
              </p:cNvSpPr>
              <p:nvPr/>
            </p:nvSpPr>
            <p:spPr bwMode="auto">
              <a:xfrm flipH="1">
                <a:off x="4860031" y="2395372"/>
                <a:ext cx="13465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8" name="Line 35"/>
              <p:cNvSpPr>
                <a:spLocks noChangeShapeType="1"/>
              </p:cNvSpPr>
              <p:nvPr/>
            </p:nvSpPr>
            <p:spPr bwMode="auto">
              <a:xfrm>
                <a:off x="4930869" y="2395372"/>
                <a:ext cx="1171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59" name="Rectangle 58"/>
            <p:cNvSpPr/>
            <p:nvPr/>
          </p:nvSpPr>
          <p:spPr>
            <a:xfrm>
              <a:off x="2549628" y="1966886"/>
              <a:ext cx="61810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0" dirty="0" err="1" smtClean="0">
                  <a:latin typeface="Calibri"/>
                  <a:cs typeface="Calibri"/>
                </a:rPr>
                <a:t>zzz</a:t>
              </a:r>
              <a:r>
                <a:rPr lang="en-US" b="0" dirty="0" smtClean="0">
                  <a:latin typeface="Calibri"/>
                  <a:cs typeface="Calibri"/>
                </a:rPr>
                <a:t>..</a:t>
              </a:r>
              <a:endParaRPr lang="en-US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683568" y="5157192"/>
            <a:ext cx="618103" cy="698126"/>
            <a:chOff x="2549628" y="1966886"/>
            <a:chExt cx="618103" cy="698126"/>
          </a:xfrm>
        </p:grpSpPr>
        <p:grpSp>
          <p:nvGrpSpPr>
            <p:cNvPr id="61" name="Group 60"/>
            <p:cNvGrpSpPr/>
            <p:nvPr/>
          </p:nvGrpSpPr>
          <p:grpSpPr>
            <a:xfrm rot="16200000">
              <a:off x="2721745" y="2326926"/>
              <a:ext cx="172117" cy="504056"/>
              <a:chOff x="4816125" y="2060848"/>
              <a:chExt cx="172117" cy="504056"/>
            </a:xfrm>
          </p:grpSpPr>
          <p:sp>
            <p:nvSpPr>
              <p:cNvPr id="63" name="Oval 32"/>
              <p:cNvSpPr>
                <a:spLocks noChangeArrowheads="1"/>
              </p:cNvSpPr>
              <p:nvPr/>
            </p:nvSpPr>
            <p:spPr bwMode="auto">
              <a:xfrm>
                <a:off x="4816125" y="2060848"/>
                <a:ext cx="172117" cy="11150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4" name="Rectangle 33"/>
              <p:cNvSpPr>
                <a:spLocks noChangeArrowheads="1"/>
              </p:cNvSpPr>
              <p:nvPr/>
            </p:nvSpPr>
            <p:spPr bwMode="auto">
              <a:xfrm>
                <a:off x="4816125" y="2172356"/>
                <a:ext cx="172117" cy="22301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5" name="Line 34"/>
              <p:cNvSpPr>
                <a:spLocks noChangeShapeType="1"/>
              </p:cNvSpPr>
              <p:nvPr/>
            </p:nvSpPr>
            <p:spPr bwMode="auto">
              <a:xfrm flipH="1">
                <a:off x="4860031" y="2395372"/>
                <a:ext cx="13465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6" name="Line 35"/>
              <p:cNvSpPr>
                <a:spLocks noChangeShapeType="1"/>
              </p:cNvSpPr>
              <p:nvPr/>
            </p:nvSpPr>
            <p:spPr bwMode="auto">
              <a:xfrm>
                <a:off x="4930869" y="2395372"/>
                <a:ext cx="1171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62" name="Rectangle 61"/>
            <p:cNvSpPr/>
            <p:nvPr/>
          </p:nvSpPr>
          <p:spPr>
            <a:xfrm>
              <a:off x="2549628" y="1966886"/>
              <a:ext cx="61810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0" dirty="0" err="1" smtClean="0">
                  <a:latin typeface="Calibri"/>
                  <a:cs typeface="Calibri"/>
                </a:rPr>
                <a:t>zzz</a:t>
              </a:r>
              <a:r>
                <a:rPr lang="en-US" b="0" dirty="0" smtClean="0">
                  <a:latin typeface="Calibri"/>
                  <a:cs typeface="Calibri"/>
                </a:rPr>
                <a:t>..</a:t>
              </a:r>
              <a:endParaRPr lang="en-US" dirty="0"/>
            </a:p>
          </p:txBody>
        </p:sp>
      </p:grpSp>
      <p:sp>
        <p:nvSpPr>
          <p:cNvPr id="5" name="Rectangle 4"/>
          <p:cNvSpPr/>
          <p:nvPr/>
        </p:nvSpPr>
        <p:spPr bwMode="auto">
          <a:xfrm>
            <a:off x="5004048" y="5733256"/>
            <a:ext cx="504056" cy="36004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419872" y="3861048"/>
            <a:ext cx="2877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t</a:t>
            </a:r>
            <a:endParaRPr lang="en-US" sz="2400" b="0" dirty="0"/>
          </a:p>
        </p:txBody>
      </p:sp>
      <p:sp>
        <p:nvSpPr>
          <p:cNvPr id="67" name="Rectangle 66"/>
          <p:cNvSpPr/>
          <p:nvPr/>
        </p:nvSpPr>
        <p:spPr>
          <a:xfrm>
            <a:off x="475928" y="1205136"/>
            <a:ext cx="74888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Not all agents are activated at every round</a:t>
            </a:r>
            <a:endParaRPr lang="fr-CA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91059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644008" y="2060848"/>
            <a:ext cx="430292" cy="570921"/>
            <a:chOff x="4740019" y="2924944"/>
            <a:chExt cx="840093" cy="1063503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8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 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23528" y="1052736"/>
            <a:ext cx="74888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Not all agents are activated at every round</a:t>
            </a:r>
            <a:endParaRPr lang="fr-CA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8557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539552" y="4149080"/>
            <a:ext cx="7632848" cy="830997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The agent might be sleeping next time the link appears ….</a:t>
            </a:r>
          </a:p>
          <a:p>
            <a:pPr algn="ctr" eaLnBrk="0" hangingPunct="0">
              <a:defRPr/>
            </a:pP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3" name="Group 2"/>
          <p:cNvGrpSpPr/>
          <p:nvPr/>
        </p:nvGrpSpPr>
        <p:grpSpPr>
          <a:xfrm rot="16200000">
            <a:off x="4816125" y="2060848"/>
            <a:ext cx="172117" cy="504056"/>
            <a:chOff x="4816125" y="2060848"/>
            <a:chExt cx="172117" cy="504056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4816125" y="2060848"/>
              <a:ext cx="172117" cy="1115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4816125" y="2172356"/>
              <a:ext cx="172117" cy="223016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860031" y="2395372"/>
              <a:ext cx="13465" cy="1695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4930869" y="2395372"/>
              <a:ext cx="1171" cy="1695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44008" y="1700808"/>
            <a:ext cx="6181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 err="1" smtClean="0">
                <a:latin typeface="Calibri"/>
                <a:cs typeface="Calibri"/>
              </a:rPr>
              <a:t>zzz</a:t>
            </a:r>
            <a:r>
              <a:rPr lang="en-US" b="0" dirty="0" smtClean="0">
                <a:latin typeface="Calibri"/>
                <a:cs typeface="Calibri"/>
              </a:rPr>
              <a:t>..</a:t>
            </a:r>
            <a:endParaRPr lang="en-US" dirty="0"/>
          </a:p>
        </p:txBody>
      </p:sp>
      <p:sp>
        <p:nvSpPr>
          <p:cNvPr id="29" name="Line 29"/>
          <p:cNvSpPr>
            <a:spLocks noChangeShapeType="1"/>
          </p:cNvSpPr>
          <p:nvPr/>
        </p:nvSpPr>
        <p:spPr bwMode="auto">
          <a:xfrm flipH="1">
            <a:off x="5076056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 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23528" y="1052736"/>
            <a:ext cx="74888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Not all agents are activated at every round</a:t>
            </a:r>
            <a:endParaRPr lang="fr-CA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245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042" name="Line 2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1044" name="Text Box 4"/>
          <p:cNvSpPr txBox="1">
            <a:spLocks noChangeArrowheads="1"/>
          </p:cNvSpPr>
          <p:nvPr/>
        </p:nvSpPr>
        <p:spPr bwMode="auto">
          <a:xfrm>
            <a:off x="381000" y="2438400"/>
            <a:ext cx="189955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>
                <a:solidFill>
                  <a:srgbClr val="009900"/>
                </a:solidFill>
                <a:latin typeface="Calibri"/>
                <a:cs typeface="Calibri"/>
              </a:rPr>
              <a:t>Exploration</a:t>
            </a:r>
            <a:endParaRPr lang="en-US" sz="2400" b="0">
              <a:latin typeface="Calibri"/>
              <a:cs typeface="Calibri"/>
            </a:endParaRPr>
          </a:p>
        </p:txBody>
      </p:sp>
      <p:sp>
        <p:nvSpPr>
          <p:cNvPr id="1111045" name="Line 5"/>
          <p:cNvSpPr>
            <a:spLocks noChangeShapeType="1"/>
          </p:cNvSpPr>
          <p:nvPr/>
        </p:nvSpPr>
        <p:spPr bwMode="auto">
          <a:xfrm flipH="1">
            <a:off x="4419600" y="3810000"/>
            <a:ext cx="53340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1046" name="Oval 6"/>
          <p:cNvSpPr>
            <a:spLocks noChangeArrowheads="1"/>
          </p:cNvSpPr>
          <p:nvPr/>
        </p:nvSpPr>
        <p:spPr bwMode="auto">
          <a:xfrm>
            <a:off x="4876800" y="3733800"/>
            <a:ext cx="147638" cy="14763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1047" name="Line 7"/>
          <p:cNvSpPr>
            <a:spLocks noChangeShapeType="1"/>
          </p:cNvSpPr>
          <p:nvPr/>
        </p:nvSpPr>
        <p:spPr bwMode="auto">
          <a:xfrm flipV="1">
            <a:off x="5029200" y="3657600"/>
            <a:ext cx="5334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1048" name="Line 8"/>
          <p:cNvSpPr>
            <a:spLocks noChangeShapeType="1"/>
          </p:cNvSpPr>
          <p:nvPr/>
        </p:nvSpPr>
        <p:spPr bwMode="auto">
          <a:xfrm>
            <a:off x="4953000" y="3886200"/>
            <a:ext cx="457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1049" name="Line 9"/>
          <p:cNvSpPr>
            <a:spLocks noChangeShapeType="1"/>
          </p:cNvSpPr>
          <p:nvPr/>
        </p:nvSpPr>
        <p:spPr bwMode="auto">
          <a:xfrm flipV="1">
            <a:off x="4953000" y="32004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1050" name="Line 10"/>
          <p:cNvSpPr>
            <a:spLocks noChangeShapeType="1"/>
          </p:cNvSpPr>
          <p:nvPr/>
        </p:nvSpPr>
        <p:spPr bwMode="auto">
          <a:xfrm flipH="1" flipV="1">
            <a:off x="4267200" y="3733800"/>
            <a:ext cx="6096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18442" name="Group 11"/>
          <p:cNvGrpSpPr>
            <a:grpSpLocks/>
          </p:cNvGrpSpPr>
          <p:nvPr/>
        </p:nvGrpSpPr>
        <p:grpSpPr bwMode="auto">
          <a:xfrm>
            <a:off x="4343400" y="3124200"/>
            <a:ext cx="914400" cy="609600"/>
            <a:chOff x="1632" y="144"/>
            <a:chExt cx="576" cy="384"/>
          </a:xfrm>
        </p:grpSpPr>
        <p:grpSp>
          <p:nvGrpSpPr>
            <p:cNvPr id="18449" name="Group 12"/>
            <p:cNvGrpSpPr>
              <a:grpSpLocks/>
            </p:cNvGrpSpPr>
            <p:nvPr/>
          </p:nvGrpSpPr>
          <p:grpSpPr bwMode="auto">
            <a:xfrm>
              <a:off x="1824" y="240"/>
              <a:ext cx="96" cy="288"/>
              <a:chOff x="4128" y="1365"/>
              <a:chExt cx="96" cy="288"/>
            </a:xfrm>
          </p:grpSpPr>
          <p:sp>
            <p:nvSpPr>
              <p:cNvPr id="1111053" name="Oval 13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111054" name="Rectangle 14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111055" name="Line 15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111056" name="Line 16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18450" name="Group 17"/>
            <p:cNvGrpSpPr>
              <a:grpSpLocks/>
            </p:cNvGrpSpPr>
            <p:nvPr/>
          </p:nvGrpSpPr>
          <p:grpSpPr bwMode="auto">
            <a:xfrm>
              <a:off x="2112" y="192"/>
              <a:ext cx="96" cy="288"/>
              <a:chOff x="4128" y="1365"/>
              <a:chExt cx="96" cy="288"/>
            </a:xfrm>
          </p:grpSpPr>
          <p:sp>
            <p:nvSpPr>
              <p:cNvPr id="1111058" name="Oval 18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111059" name="Rectangle 19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111060" name="Line 20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111061" name="Line 21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18451" name="Group 22"/>
            <p:cNvGrpSpPr>
              <a:grpSpLocks/>
            </p:cNvGrpSpPr>
            <p:nvPr/>
          </p:nvGrpSpPr>
          <p:grpSpPr bwMode="auto">
            <a:xfrm>
              <a:off x="1632" y="144"/>
              <a:ext cx="96" cy="288"/>
              <a:chOff x="4128" y="1365"/>
              <a:chExt cx="96" cy="288"/>
            </a:xfrm>
          </p:grpSpPr>
          <p:sp>
            <p:nvSpPr>
              <p:cNvPr id="1111063" name="Oval 23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111064" name="Rectangle 24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111065" name="Line 25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111066" name="Line 26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</p:grpSp>
      <p:sp>
        <p:nvSpPr>
          <p:cNvPr id="1111067" name="Freeform 27"/>
          <p:cNvSpPr>
            <a:spLocks/>
          </p:cNvSpPr>
          <p:nvPr/>
        </p:nvSpPr>
        <p:spPr bwMode="auto">
          <a:xfrm>
            <a:off x="3962400" y="2438400"/>
            <a:ext cx="4038600" cy="2971800"/>
          </a:xfrm>
          <a:custGeom>
            <a:avLst/>
            <a:gdLst>
              <a:gd name="T0" fmla="*/ 0 w 2544"/>
              <a:gd name="T1" fmla="*/ 432 h 1872"/>
              <a:gd name="T2" fmla="*/ 0 w 2544"/>
              <a:gd name="T3" fmla="*/ 1104 h 1872"/>
              <a:gd name="T4" fmla="*/ 576 w 2544"/>
              <a:gd name="T5" fmla="*/ 1872 h 1872"/>
              <a:gd name="T6" fmla="*/ 2304 w 2544"/>
              <a:gd name="T7" fmla="*/ 1728 h 1872"/>
              <a:gd name="T8" fmla="*/ 2544 w 2544"/>
              <a:gd name="T9" fmla="*/ 624 h 1872"/>
              <a:gd name="T10" fmla="*/ 1776 w 2544"/>
              <a:gd name="T11" fmla="*/ 48 h 1872"/>
              <a:gd name="T12" fmla="*/ 624 w 2544"/>
              <a:gd name="T13" fmla="*/ 0 h 1872"/>
              <a:gd name="T14" fmla="*/ 0 w 2544"/>
              <a:gd name="T15" fmla="*/ 432 h 1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44" h="1872">
                <a:moveTo>
                  <a:pt x="0" y="432"/>
                </a:moveTo>
                <a:lnTo>
                  <a:pt x="0" y="1104"/>
                </a:lnTo>
                <a:lnTo>
                  <a:pt x="576" y="1872"/>
                </a:lnTo>
                <a:lnTo>
                  <a:pt x="2304" y="1728"/>
                </a:lnTo>
                <a:lnTo>
                  <a:pt x="2544" y="624"/>
                </a:lnTo>
                <a:lnTo>
                  <a:pt x="1776" y="48"/>
                </a:lnTo>
                <a:lnTo>
                  <a:pt x="624" y="0"/>
                </a:lnTo>
                <a:lnTo>
                  <a:pt x="0" y="432"/>
                </a:lnTo>
                <a:close/>
              </a:path>
            </a:pathLst>
          </a:custGeom>
          <a:noFill/>
          <a:ln w="25400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1068" name="Text Box 28"/>
          <p:cNvSpPr txBox="1">
            <a:spLocks noChangeArrowheads="1"/>
          </p:cNvSpPr>
          <p:nvPr/>
        </p:nvSpPr>
        <p:spPr bwMode="auto">
          <a:xfrm>
            <a:off x="6477000" y="3505200"/>
            <a:ext cx="838200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CA" sz="4000" b="0">
                <a:latin typeface="Comic Sans MS" charset="0"/>
              </a:rPr>
              <a:t>?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0" name="Text Box 3"/>
          <p:cNvSpPr txBox="1">
            <a:spLocks noChangeArrowheads="1"/>
          </p:cNvSpPr>
          <p:nvPr/>
        </p:nvSpPr>
        <p:spPr bwMode="auto">
          <a:xfrm>
            <a:off x="323528" y="457200"/>
            <a:ext cx="236119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rgbClr val="CC0000"/>
                </a:solidFill>
                <a:latin typeface="Calibri"/>
                <a:cs typeface="Calibri"/>
              </a:rPr>
              <a:t>Tasks / Problems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29592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539552" y="4149080"/>
            <a:ext cx="7632848" cy="461665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The agent might be sleeping next time the link appears ….</a:t>
            </a: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0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8" name="Text Box 40"/>
          <p:cNvSpPr txBox="1">
            <a:spLocks noChangeArrowheads="1"/>
          </p:cNvSpPr>
          <p:nvPr/>
        </p:nvSpPr>
        <p:spPr bwMode="auto">
          <a:xfrm>
            <a:off x="539552" y="4653136"/>
            <a:ext cx="7632848" cy="461665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The link may be missing next time the agent is active …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4644008" y="1773163"/>
            <a:ext cx="430292" cy="570921"/>
            <a:chOff x="4740019" y="2924944"/>
            <a:chExt cx="840093" cy="1063503"/>
          </a:xfrm>
        </p:grpSpPr>
        <p:sp>
          <p:nvSpPr>
            <p:cNvPr id="32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5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6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40" name="Rectangle 39"/>
          <p:cNvSpPr/>
          <p:nvPr/>
        </p:nvSpPr>
        <p:spPr>
          <a:xfrm>
            <a:off x="323528" y="1052736"/>
            <a:ext cx="74888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Not all agents are activated at every round</a:t>
            </a:r>
            <a:endParaRPr lang="fr-CA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8830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539552" y="4149080"/>
            <a:ext cx="7632848" cy="461665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The agent might be sleeping next time the link appears ….</a:t>
            </a: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3" name="Group 2"/>
          <p:cNvGrpSpPr/>
          <p:nvPr/>
        </p:nvGrpSpPr>
        <p:grpSpPr>
          <a:xfrm rot="16200000">
            <a:off x="4816125" y="2060848"/>
            <a:ext cx="172117" cy="504056"/>
            <a:chOff x="4816125" y="2060848"/>
            <a:chExt cx="172117" cy="504056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4816125" y="2060848"/>
              <a:ext cx="172117" cy="11150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4816125" y="2172356"/>
              <a:ext cx="172117" cy="223016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860031" y="2395372"/>
              <a:ext cx="13465" cy="1695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4930869" y="2395372"/>
              <a:ext cx="1171" cy="16953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44008" y="1700808"/>
            <a:ext cx="6181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 err="1" smtClean="0">
                <a:latin typeface="Calibri"/>
                <a:cs typeface="Calibri"/>
              </a:rPr>
              <a:t>zzz</a:t>
            </a:r>
            <a:r>
              <a:rPr lang="en-US" b="0" dirty="0" smtClean="0">
                <a:latin typeface="Calibri"/>
                <a:cs typeface="Calibri"/>
              </a:rPr>
              <a:t>..</a:t>
            </a:r>
            <a:endParaRPr lang="en-US" dirty="0"/>
          </a:p>
        </p:txBody>
      </p:sp>
      <p:sp>
        <p:nvSpPr>
          <p:cNvPr id="29" name="Line 29"/>
          <p:cNvSpPr>
            <a:spLocks noChangeShapeType="1"/>
          </p:cNvSpPr>
          <p:nvPr/>
        </p:nvSpPr>
        <p:spPr bwMode="auto">
          <a:xfrm flipH="1">
            <a:off x="5076056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39552" y="5301208"/>
            <a:ext cx="7632848" cy="461665"/>
          </a:xfrm>
          <a:prstGeom prst="rect">
            <a:avLst/>
          </a:prstGeom>
          <a:solidFill>
            <a:srgbClr val="FFD8FE"/>
          </a:solidFill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The agent  </a:t>
            </a:r>
            <a:r>
              <a:rPr lang="en-US" sz="2400" dirty="0">
                <a:latin typeface="Calibri"/>
                <a:cs typeface="Calibri"/>
              </a:rPr>
              <a:t>may be sleeping every time it appears !!!</a:t>
            </a: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4" name="Text Box 40"/>
          <p:cNvSpPr txBox="1">
            <a:spLocks noChangeArrowheads="1"/>
          </p:cNvSpPr>
          <p:nvPr/>
        </p:nvSpPr>
        <p:spPr bwMode="auto">
          <a:xfrm>
            <a:off x="539552" y="4653136"/>
            <a:ext cx="7632848" cy="461665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The link may be missing next time the agent is active …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23528" y="1052736"/>
            <a:ext cx="748883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Not all agents are activated at every round</a:t>
            </a:r>
            <a:endParaRPr lang="fr-CA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9131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980728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539552" y="5661248"/>
            <a:ext cx="7632848" cy="1015663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PT</a:t>
            </a:r>
            <a:r>
              <a:rPr lang="en-US" b="0" dirty="0" smtClean="0">
                <a:latin typeface="Calibri"/>
                <a:cs typeface="Calibri"/>
              </a:rPr>
              <a:t>- Passive Transport: as </a:t>
            </a:r>
            <a:r>
              <a:rPr lang="en-US" b="0" dirty="0">
                <a:latin typeface="Calibri"/>
                <a:cs typeface="Calibri"/>
              </a:rPr>
              <a:t>soon as the edge is present the agent moves </a:t>
            </a:r>
            <a:r>
              <a:rPr lang="en-US" b="0" dirty="0" smtClean="0">
                <a:latin typeface="Calibri"/>
                <a:cs typeface="Calibri"/>
              </a:rPr>
              <a:t>(even if not active).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341115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349227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565251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493243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644008" y="1773163"/>
            <a:ext cx="430292" cy="570921"/>
            <a:chOff x="4740019" y="2924944"/>
            <a:chExt cx="840093" cy="1063503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7" name="Text Box 40"/>
          <p:cNvSpPr txBox="1">
            <a:spLocks noChangeArrowheads="1"/>
          </p:cNvSpPr>
          <p:nvPr/>
        </p:nvSpPr>
        <p:spPr bwMode="auto">
          <a:xfrm>
            <a:off x="5436096" y="1196752"/>
            <a:ext cx="3240360" cy="1200328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400" b="0" dirty="0" smtClean="0">
                <a:latin typeface="Calibri"/>
                <a:cs typeface="Calibri"/>
              </a:rPr>
              <a:t>When activated, an agent finds itself on a port with a missing link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23" name="Text Box 40"/>
          <p:cNvSpPr txBox="1">
            <a:spLocks noChangeArrowheads="1"/>
          </p:cNvSpPr>
          <p:nvPr/>
        </p:nvSpPr>
        <p:spPr bwMode="auto">
          <a:xfrm>
            <a:off x="539552" y="4509120"/>
            <a:ext cx="7632848" cy="1015663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ET</a:t>
            </a:r>
            <a:r>
              <a:rPr lang="en-US" b="0" dirty="0" smtClean="0">
                <a:latin typeface="Calibri"/>
                <a:cs typeface="Calibri"/>
              </a:rPr>
              <a:t>- Eventual Transport: the agent will be eventually active at a time when the link is present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  <p:sp>
        <p:nvSpPr>
          <p:cNvPr id="24" name="Text Box 40"/>
          <p:cNvSpPr txBox="1">
            <a:spLocks noChangeArrowheads="1"/>
          </p:cNvSpPr>
          <p:nvPr/>
        </p:nvSpPr>
        <p:spPr bwMode="auto">
          <a:xfrm>
            <a:off x="539552" y="3717032"/>
            <a:ext cx="7632848" cy="707886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NS </a:t>
            </a:r>
            <a:r>
              <a:rPr lang="en-US" b="0" dirty="0" smtClean="0">
                <a:latin typeface="Calibri"/>
                <a:cs typeface="Calibri"/>
              </a:rPr>
              <a:t>- No Simultaneity: can move only when active and link is present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  <p:sp>
        <p:nvSpPr>
          <p:cNvPr id="30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8" name="Action Button: Forward or Next 27">
            <a:hlinkClick r:id="rId3" action="ppaction://hlinksldjump" highlightClick="1"/>
          </p:cNvPr>
          <p:cNvSpPr/>
          <p:nvPr/>
        </p:nvSpPr>
        <p:spPr bwMode="auto">
          <a:xfrm>
            <a:off x="8388424" y="6093296"/>
            <a:ext cx="466352" cy="466352"/>
          </a:xfrm>
          <a:prstGeom prst="actionButtonForwardNex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30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980728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341115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349227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565251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493243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644008" y="1773163"/>
            <a:ext cx="430292" cy="570921"/>
            <a:chOff x="4740019" y="2924944"/>
            <a:chExt cx="840093" cy="1063503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4" name="Text Box 40"/>
          <p:cNvSpPr txBox="1">
            <a:spLocks noChangeArrowheads="1"/>
          </p:cNvSpPr>
          <p:nvPr/>
        </p:nvSpPr>
        <p:spPr bwMode="auto">
          <a:xfrm>
            <a:off x="539552" y="3717032"/>
            <a:ext cx="7632848" cy="707886"/>
          </a:xfrm>
          <a:prstGeom prst="rect">
            <a:avLst/>
          </a:prstGeom>
          <a:solidFill>
            <a:srgbClr val="FFD8FE"/>
          </a:solidFill>
          <a:ln w="38100" cmpd="sng">
            <a:solidFill>
              <a:srgbClr val="3366FF"/>
            </a:solidFill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NS </a:t>
            </a:r>
            <a:r>
              <a:rPr lang="en-US" b="0" dirty="0" smtClean="0">
                <a:latin typeface="Calibri"/>
                <a:cs typeface="Calibri"/>
              </a:rPr>
              <a:t>- No Simultaneity: can move only when </a:t>
            </a:r>
            <a:r>
              <a:rPr lang="en-US" b="0" dirty="0">
                <a:latin typeface="Calibri"/>
                <a:cs typeface="Calibri"/>
              </a:rPr>
              <a:t>active and </a:t>
            </a:r>
            <a:r>
              <a:rPr lang="en-US" b="0" dirty="0" smtClean="0">
                <a:latin typeface="Calibri"/>
                <a:cs typeface="Calibri"/>
              </a:rPr>
              <a:t>link is present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  <p:sp>
        <p:nvSpPr>
          <p:cNvPr id="30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475656" y="5013176"/>
            <a:ext cx="6123491" cy="1200328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In NS</a:t>
            </a:r>
            <a:r>
              <a:rPr lang="en-US" sz="2400" dirty="0">
                <a:solidFill>
                  <a:srgbClr val="F5FF45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exploration with any number of  agents 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is impossible (even if if there is chirality,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Knowledge of n, and a landmark)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39552" y="4437112"/>
            <a:ext cx="7632848" cy="461665"/>
          </a:xfrm>
          <a:prstGeom prst="rect">
            <a:avLst/>
          </a:prstGeom>
          <a:solidFill>
            <a:srgbClr val="FFD8FE"/>
          </a:solidFill>
          <a:ln>
            <a:solidFill>
              <a:srgbClr val="000000"/>
            </a:solidFill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The agent  </a:t>
            </a:r>
            <a:r>
              <a:rPr lang="en-US" sz="2400" dirty="0">
                <a:latin typeface="Calibri"/>
                <a:cs typeface="Calibri"/>
              </a:rPr>
              <a:t>may be sleeping every time it appears !!!</a:t>
            </a:r>
          </a:p>
        </p:txBody>
      </p:sp>
    </p:spTree>
    <p:extLst>
      <p:ext uri="{BB962C8B-B14F-4D97-AF65-F5344CB8AC3E}">
        <p14:creationId xmlns:p14="http://schemas.microsoft.com/office/powerpoint/2010/main" val="2506660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</p:bld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980728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341115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349227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565251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493243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644008" y="1773163"/>
            <a:ext cx="430292" cy="570921"/>
            <a:chOff x="4740019" y="2924944"/>
            <a:chExt cx="840093" cy="1063503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0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8" name="Text Box 40"/>
          <p:cNvSpPr txBox="1">
            <a:spLocks noChangeArrowheads="1"/>
          </p:cNvSpPr>
          <p:nvPr/>
        </p:nvSpPr>
        <p:spPr bwMode="auto">
          <a:xfrm>
            <a:off x="539552" y="3645024"/>
            <a:ext cx="7632848" cy="1015663"/>
          </a:xfrm>
          <a:prstGeom prst="rect">
            <a:avLst/>
          </a:prstGeom>
          <a:solidFill>
            <a:srgbClr val="FFD8FE"/>
          </a:solidFill>
          <a:ln w="38100" cmpd="sng">
            <a:solidFill>
              <a:srgbClr val="3366FF"/>
            </a:solidFill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ET</a:t>
            </a:r>
            <a:r>
              <a:rPr lang="en-US" b="0" dirty="0" smtClean="0">
                <a:latin typeface="Calibri"/>
                <a:cs typeface="Calibri"/>
              </a:rPr>
              <a:t>- Eventual Transport: the agent will be eventually active at a time when the link is present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32482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340768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348880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276872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276872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564904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492896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4644008" y="1412776"/>
            <a:ext cx="618103" cy="698126"/>
            <a:chOff x="4644008" y="1700808"/>
            <a:chExt cx="618103" cy="698126"/>
          </a:xfrm>
        </p:grpSpPr>
        <p:grpSp>
          <p:nvGrpSpPr>
            <p:cNvPr id="30" name="Group 29"/>
            <p:cNvGrpSpPr/>
            <p:nvPr/>
          </p:nvGrpSpPr>
          <p:grpSpPr>
            <a:xfrm rot="16200000">
              <a:off x="4816125" y="2060848"/>
              <a:ext cx="172117" cy="504056"/>
              <a:chOff x="4816125" y="2060848"/>
              <a:chExt cx="172117" cy="504056"/>
            </a:xfrm>
          </p:grpSpPr>
          <p:sp>
            <p:nvSpPr>
              <p:cNvPr id="32" name="Oval 32"/>
              <p:cNvSpPr>
                <a:spLocks noChangeArrowheads="1"/>
              </p:cNvSpPr>
              <p:nvPr/>
            </p:nvSpPr>
            <p:spPr bwMode="auto">
              <a:xfrm>
                <a:off x="4816125" y="2060848"/>
                <a:ext cx="172117" cy="11150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3" name="Rectangle 33"/>
              <p:cNvSpPr>
                <a:spLocks noChangeArrowheads="1"/>
              </p:cNvSpPr>
              <p:nvPr/>
            </p:nvSpPr>
            <p:spPr bwMode="auto">
              <a:xfrm>
                <a:off x="4816125" y="2172356"/>
                <a:ext cx="172117" cy="22301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4" name="Line 34"/>
              <p:cNvSpPr>
                <a:spLocks noChangeShapeType="1"/>
              </p:cNvSpPr>
              <p:nvPr/>
            </p:nvSpPr>
            <p:spPr bwMode="auto">
              <a:xfrm flipH="1">
                <a:off x="4860031" y="2395372"/>
                <a:ext cx="13465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5" name="Line 35"/>
              <p:cNvSpPr>
                <a:spLocks noChangeShapeType="1"/>
              </p:cNvSpPr>
              <p:nvPr/>
            </p:nvSpPr>
            <p:spPr bwMode="auto">
              <a:xfrm>
                <a:off x="4930869" y="2395372"/>
                <a:ext cx="1171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31" name="Rectangle 30"/>
            <p:cNvSpPr/>
            <p:nvPr/>
          </p:nvSpPr>
          <p:spPr>
            <a:xfrm>
              <a:off x="4644008" y="1700808"/>
              <a:ext cx="61810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0" dirty="0" err="1" smtClean="0">
                  <a:latin typeface="Calibri"/>
                  <a:cs typeface="Calibri"/>
                </a:rPr>
                <a:t>zzz</a:t>
              </a:r>
              <a:r>
                <a:rPr lang="en-US" b="0" dirty="0" smtClean="0">
                  <a:latin typeface="Calibri"/>
                  <a:cs typeface="Calibri"/>
                </a:rPr>
                <a:t>..</a:t>
              </a:r>
              <a:endParaRPr lang="en-US" dirty="0"/>
            </a:p>
          </p:txBody>
        </p:sp>
      </p:grpSp>
      <p:sp>
        <p:nvSpPr>
          <p:cNvPr id="44" name="Line 29"/>
          <p:cNvSpPr>
            <a:spLocks noChangeShapeType="1"/>
          </p:cNvSpPr>
          <p:nvPr/>
        </p:nvSpPr>
        <p:spPr bwMode="auto">
          <a:xfrm flipH="1">
            <a:off x="5076056" y="2348880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6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0" name="Text Box 40"/>
          <p:cNvSpPr txBox="1">
            <a:spLocks noChangeArrowheads="1"/>
          </p:cNvSpPr>
          <p:nvPr/>
        </p:nvSpPr>
        <p:spPr bwMode="auto">
          <a:xfrm>
            <a:off x="539552" y="3645024"/>
            <a:ext cx="7632848" cy="1015663"/>
          </a:xfrm>
          <a:prstGeom prst="rect">
            <a:avLst/>
          </a:prstGeom>
          <a:solidFill>
            <a:srgbClr val="FFD8FE"/>
          </a:solidFill>
          <a:ln w="38100" cmpd="sng">
            <a:solidFill>
              <a:srgbClr val="3366FF"/>
            </a:solidFill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ET</a:t>
            </a:r>
            <a:r>
              <a:rPr lang="en-US" b="0" dirty="0" smtClean="0">
                <a:latin typeface="Calibri"/>
                <a:cs typeface="Calibri"/>
              </a:rPr>
              <a:t>- Eventual Transport: the agent will be eventually active at a time when the link is present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2730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340768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348880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276872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276872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564904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492896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4644008" y="1412776"/>
            <a:ext cx="618103" cy="698126"/>
            <a:chOff x="4644008" y="1700808"/>
            <a:chExt cx="618103" cy="698126"/>
          </a:xfrm>
        </p:grpSpPr>
        <p:grpSp>
          <p:nvGrpSpPr>
            <p:cNvPr id="30" name="Group 29"/>
            <p:cNvGrpSpPr/>
            <p:nvPr/>
          </p:nvGrpSpPr>
          <p:grpSpPr>
            <a:xfrm rot="16200000">
              <a:off x="4816125" y="2060848"/>
              <a:ext cx="172117" cy="504056"/>
              <a:chOff x="4816125" y="2060848"/>
              <a:chExt cx="172117" cy="504056"/>
            </a:xfrm>
          </p:grpSpPr>
          <p:sp>
            <p:nvSpPr>
              <p:cNvPr id="32" name="Oval 32"/>
              <p:cNvSpPr>
                <a:spLocks noChangeArrowheads="1"/>
              </p:cNvSpPr>
              <p:nvPr/>
            </p:nvSpPr>
            <p:spPr bwMode="auto">
              <a:xfrm>
                <a:off x="4816125" y="2060848"/>
                <a:ext cx="172117" cy="11150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3" name="Rectangle 33"/>
              <p:cNvSpPr>
                <a:spLocks noChangeArrowheads="1"/>
              </p:cNvSpPr>
              <p:nvPr/>
            </p:nvSpPr>
            <p:spPr bwMode="auto">
              <a:xfrm>
                <a:off x="4816125" y="2172356"/>
                <a:ext cx="172117" cy="22301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4" name="Line 34"/>
              <p:cNvSpPr>
                <a:spLocks noChangeShapeType="1"/>
              </p:cNvSpPr>
              <p:nvPr/>
            </p:nvSpPr>
            <p:spPr bwMode="auto">
              <a:xfrm flipH="1">
                <a:off x="4860031" y="2395372"/>
                <a:ext cx="13465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5" name="Line 35"/>
              <p:cNvSpPr>
                <a:spLocks noChangeShapeType="1"/>
              </p:cNvSpPr>
              <p:nvPr/>
            </p:nvSpPr>
            <p:spPr bwMode="auto">
              <a:xfrm>
                <a:off x="4930869" y="2395372"/>
                <a:ext cx="1171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31" name="Rectangle 30"/>
            <p:cNvSpPr/>
            <p:nvPr/>
          </p:nvSpPr>
          <p:spPr>
            <a:xfrm>
              <a:off x="4644008" y="1700808"/>
              <a:ext cx="61810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0" dirty="0" err="1" smtClean="0">
                  <a:latin typeface="Calibri"/>
                  <a:cs typeface="Calibri"/>
                </a:rPr>
                <a:t>zzz</a:t>
              </a:r>
              <a:r>
                <a:rPr lang="en-US" b="0" dirty="0" smtClean="0">
                  <a:latin typeface="Calibri"/>
                  <a:cs typeface="Calibri"/>
                </a:rPr>
                <a:t>..</a:t>
              </a:r>
              <a:endParaRPr lang="en-US" dirty="0"/>
            </a:p>
          </p:txBody>
        </p:sp>
      </p:grpSp>
      <p:sp>
        <p:nvSpPr>
          <p:cNvPr id="26" name="Line 29"/>
          <p:cNvSpPr>
            <a:spLocks noChangeShapeType="1"/>
          </p:cNvSpPr>
          <p:nvPr/>
        </p:nvSpPr>
        <p:spPr bwMode="auto">
          <a:xfrm flipH="1">
            <a:off x="5076056" y="2348880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7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0" name="Text Box 40"/>
          <p:cNvSpPr txBox="1">
            <a:spLocks noChangeArrowheads="1"/>
          </p:cNvSpPr>
          <p:nvPr/>
        </p:nvSpPr>
        <p:spPr bwMode="auto">
          <a:xfrm>
            <a:off x="539552" y="3645024"/>
            <a:ext cx="7632848" cy="1015663"/>
          </a:xfrm>
          <a:prstGeom prst="rect">
            <a:avLst/>
          </a:prstGeom>
          <a:solidFill>
            <a:srgbClr val="FFD8FE"/>
          </a:solidFill>
          <a:ln w="38100" cmpd="sng">
            <a:solidFill>
              <a:srgbClr val="3366FF"/>
            </a:solidFill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ET</a:t>
            </a:r>
            <a:r>
              <a:rPr lang="en-US" b="0" dirty="0" smtClean="0">
                <a:latin typeface="Calibri"/>
                <a:cs typeface="Calibri"/>
              </a:rPr>
              <a:t>- Eventual Transport: the agent will be eventually active at a time when the link is present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1207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980728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341115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349227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565251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493243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6" name="Line 29"/>
          <p:cNvSpPr>
            <a:spLocks noChangeShapeType="1"/>
          </p:cNvSpPr>
          <p:nvPr/>
        </p:nvSpPr>
        <p:spPr bwMode="auto">
          <a:xfrm flipH="1">
            <a:off x="5076056" y="2349227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>
            <a:off x="4644008" y="1773163"/>
            <a:ext cx="430292" cy="570921"/>
            <a:chOff x="4740019" y="2924944"/>
            <a:chExt cx="840093" cy="1063503"/>
          </a:xfrm>
        </p:grpSpPr>
        <p:sp>
          <p:nvSpPr>
            <p:cNvPr id="37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5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9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3" name="Text Box 40"/>
          <p:cNvSpPr txBox="1">
            <a:spLocks noChangeArrowheads="1"/>
          </p:cNvSpPr>
          <p:nvPr/>
        </p:nvSpPr>
        <p:spPr bwMode="auto">
          <a:xfrm>
            <a:off x="539552" y="3645024"/>
            <a:ext cx="7632848" cy="1015663"/>
          </a:xfrm>
          <a:prstGeom prst="rect">
            <a:avLst/>
          </a:prstGeom>
          <a:solidFill>
            <a:srgbClr val="FFD8FE"/>
          </a:solidFill>
          <a:ln w="38100" cmpd="sng">
            <a:solidFill>
              <a:srgbClr val="3366FF"/>
            </a:solidFill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ET</a:t>
            </a:r>
            <a:r>
              <a:rPr lang="en-US" b="0" dirty="0" smtClean="0">
                <a:latin typeface="Calibri"/>
                <a:cs typeface="Calibri"/>
              </a:rPr>
              <a:t>- Eventual Transport: the agent will be eventually active at a time when the link is present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2575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45423E-7 4.72004E-7 L 0.30728 4.72004E-7 " pathEditMode="relative" ptsTypes="AA">
                                      <p:cBhvr>
                                        <p:cTn id="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980728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467544" y="3861048"/>
            <a:ext cx="7632848" cy="1015663"/>
          </a:xfrm>
          <a:prstGeom prst="rect">
            <a:avLst/>
          </a:prstGeom>
          <a:solidFill>
            <a:srgbClr val="FFD8FE"/>
          </a:solidFill>
          <a:ln w="38100" cmpd="sng">
            <a:solidFill>
              <a:srgbClr val="3366FF"/>
            </a:solidFill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PT</a:t>
            </a:r>
            <a:r>
              <a:rPr lang="en-US" b="0" dirty="0" smtClean="0">
                <a:latin typeface="Calibri"/>
                <a:cs typeface="Calibri"/>
              </a:rPr>
              <a:t>- Passive Transport: as </a:t>
            </a:r>
            <a:r>
              <a:rPr lang="en-US" b="0" dirty="0">
                <a:latin typeface="Calibri"/>
                <a:cs typeface="Calibri"/>
              </a:rPr>
              <a:t>soon as the edge is present the agent moves </a:t>
            </a:r>
            <a:r>
              <a:rPr lang="en-US" b="0" dirty="0" smtClean="0">
                <a:latin typeface="Calibri"/>
                <a:cs typeface="Calibri"/>
              </a:rPr>
              <a:t>(even if not active).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341115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349227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565251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493243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644008" y="1773163"/>
            <a:ext cx="430292" cy="570921"/>
            <a:chOff x="4740019" y="2924944"/>
            <a:chExt cx="840093" cy="1063503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0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215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124744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341115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349227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277219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565251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493243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4644008" y="1413123"/>
            <a:ext cx="618103" cy="698126"/>
            <a:chOff x="4644008" y="1700808"/>
            <a:chExt cx="618103" cy="698126"/>
          </a:xfrm>
        </p:grpSpPr>
        <p:grpSp>
          <p:nvGrpSpPr>
            <p:cNvPr id="29" name="Group 28"/>
            <p:cNvGrpSpPr/>
            <p:nvPr/>
          </p:nvGrpSpPr>
          <p:grpSpPr>
            <a:xfrm rot="16200000">
              <a:off x="4816125" y="2060848"/>
              <a:ext cx="172117" cy="504056"/>
              <a:chOff x="4816125" y="2060848"/>
              <a:chExt cx="172117" cy="504056"/>
            </a:xfrm>
          </p:grpSpPr>
          <p:sp>
            <p:nvSpPr>
              <p:cNvPr id="30" name="Oval 32"/>
              <p:cNvSpPr>
                <a:spLocks noChangeArrowheads="1"/>
              </p:cNvSpPr>
              <p:nvPr/>
            </p:nvSpPr>
            <p:spPr bwMode="auto">
              <a:xfrm>
                <a:off x="4816125" y="2060848"/>
                <a:ext cx="172117" cy="111508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1" name="Rectangle 33"/>
              <p:cNvSpPr>
                <a:spLocks noChangeArrowheads="1"/>
              </p:cNvSpPr>
              <p:nvPr/>
            </p:nvSpPr>
            <p:spPr bwMode="auto">
              <a:xfrm>
                <a:off x="4816125" y="2172356"/>
                <a:ext cx="172117" cy="223016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2" name="Line 34"/>
              <p:cNvSpPr>
                <a:spLocks noChangeShapeType="1"/>
              </p:cNvSpPr>
              <p:nvPr/>
            </p:nvSpPr>
            <p:spPr bwMode="auto">
              <a:xfrm flipH="1">
                <a:off x="4860031" y="2395372"/>
                <a:ext cx="13465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3" name="Line 35"/>
              <p:cNvSpPr>
                <a:spLocks noChangeShapeType="1"/>
              </p:cNvSpPr>
              <p:nvPr/>
            </p:nvSpPr>
            <p:spPr bwMode="auto">
              <a:xfrm>
                <a:off x="4930869" y="2395372"/>
                <a:ext cx="1171" cy="169532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34" name="Rectangle 33"/>
            <p:cNvSpPr/>
            <p:nvPr/>
          </p:nvSpPr>
          <p:spPr>
            <a:xfrm>
              <a:off x="4644008" y="1700808"/>
              <a:ext cx="61810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0" dirty="0" err="1" smtClean="0">
                  <a:latin typeface="Calibri"/>
                  <a:cs typeface="Calibri"/>
                </a:rPr>
                <a:t>zzz</a:t>
              </a:r>
              <a:r>
                <a:rPr lang="en-US" b="0" dirty="0" smtClean="0">
                  <a:latin typeface="Calibri"/>
                  <a:cs typeface="Calibri"/>
                </a:rPr>
                <a:t>..</a:t>
              </a:r>
              <a:endParaRPr lang="en-US" dirty="0"/>
            </a:p>
          </p:txBody>
        </p:sp>
      </p:grpSp>
      <p:sp>
        <p:nvSpPr>
          <p:cNvPr id="35" name="Line 29"/>
          <p:cNvSpPr>
            <a:spLocks noChangeShapeType="1"/>
          </p:cNvSpPr>
          <p:nvPr/>
        </p:nvSpPr>
        <p:spPr bwMode="auto">
          <a:xfrm flipH="1">
            <a:off x="5076056" y="2349227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6" name="Text Box 2"/>
          <p:cNvSpPr txBox="1">
            <a:spLocks noChangeArrowheads="1"/>
          </p:cNvSpPr>
          <p:nvPr/>
        </p:nvSpPr>
        <p:spPr bwMode="auto">
          <a:xfrm>
            <a:off x="179512" y="260648"/>
            <a:ext cx="127330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3200" dirty="0" smtClean="0">
                <a:solidFill>
                  <a:srgbClr val="800000"/>
                </a:solidFill>
                <a:latin typeface="Calibri"/>
                <a:cs typeface="Calibri"/>
              </a:rPr>
              <a:t>SSYNC</a:t>
            </a:r>
            <a:endParaRPr lang="fr-CA" sz="32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6" name="Text Box 40"/>
          <p:cNvSpPr txBox="1">
            <a:spLocks noChangeArrowheads="1"/>
          </p:cNvSpPr>
          <p:nvPr/>
        </p:nvSpPr>
        <p:spPr bwMode="auto">
          <a:xfrm>
            <a:off x="467544" y="3861048"/>
            <a:ext cx="7632848" cy="1015663"/>
          </a:xfrm>
          <a:prstGeom prst="rect">
            <a:avLst/>
          </a:prstGeom>
          <a:solidFill>
            <a:srgbClr val="FFD8FE"/>
          </a:solidFill>
          <a:ln w="38100" cmpd="sng">
            <a:solidFill>
              <a:srgbClr val="3366FF"/>
            </a:solidFill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PT</a:t>
            </a:r>
            <a:r>
              <a:rPr lang="en-US" b="0" dirty="0" smtClean="0">
                <a:latin typeface="Calibri"/>
                <a:cs typeface="Calibri"/>
              </a:rPr>
              <a:t>- Passive Transport: as </a:t>
            </a:r>
            <a:r>
              <a:rPr lang="en-US" b="0" dirty="0">
                <a:latin typeface="Calibri"/>
                <a:cs typeface="Calibri"/>
              </a:rPr>
              <a:t>soon as the edge is present the agent moves </a:t>
            </a:r>
            <a:r>
              <a:rPr lang="en-US" b="0" dirty="0" smtClean="0">
                <a:latin typeface="Calibri"/>
                <a:cs typeface="Calibri"/>
              </a:rPr>
              <a:t>(even if not active).</a:t>
            </a:r>
            <a:endParaRPr lang="en-US" b="0" dirty="0">
              <a:latin typeface="Calibri"/>
              <a:cs typeface="Calibri"/>
            </a:endParaRPr>
          </a:p>
          <a:p>
            <a:pPr algn="ctr" eaLnBrk="0" hangingPunct="0">
              <a:defRPr/>
            </a:pP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7068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29442E-6 3.46599E-6 L 0.28365 3.46599E-6 " pathEditMode="relative" ptsTypes="AA">
                                      <p:cBhvr>
                                        <p:cTn id="10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2" name="TextBox 1"/>
          <p:cNvSpPr txBox="1"/>
          <p:nvPr/>
        </p:nvSpPr>
        <p:spPr>
          <a:xfrm>
            <a:off x="2295667" y="6186445"/>
            <a:ext cx="184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2" name="Line 13"/>
          <p:cNvSpPr>
            <a:spLocks noChangeShapeType="1"/>
          </p:cNvSpPr>
          <p:nvPr/>
        </p:nvSpPr>
        <p:spPr bwMode="auto">
          <a:xfrm>
            <a:off x="179512" y="90872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239837" y="345158"/>
            <a:ext cx="395688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CC0000"/>
                </a:solidFill>
                <a:latin typeface="Calibri"/>
                <a:cs typeface="Calibri"/>
              </a:rPr>
              <a:t>Exploration/Map </a:t>
            </a:r>
            <a:r>
              <a:rPr lang="en-US" sz="2400" dirty="0" err="1" smtClean="0">
                <a:solidFill>
                  <a:srgbClr val="CC0000"/>
                </a:solidFill>
                <a:latin typeface="Calibri"/>
                <a:cs typeface="Calibri"/>
              </a:rPr>
              <a:t>Contruction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  <p:sp>
        <p:nvSpPr>
          <p:cNvPr id="8" name="Text Box 3"/>
          <p:cNvSpPr txBox="1">
            <a:spLocks noChangeArrowheads="1"/>
          </p:cNvSpPr>
          <p:nvPr/>
        </p:nvSpPr>
        <p:spPr bwMode="auto">
          <a:xfrm>
            <a:off x="179512" y="1484784"/>
            <a:ext cx="8640960" cy="3785652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lvl="1"/>
            <a:r>
              <a:rPr lang="en-US" b="0" dirty="0">
                <a:latin typeface="Calibri"/>
              </a:rPr>
              <a:t>Shannon [</a:t>
            </a:r>
            <a:r>
              <a:rPr lang="en-US" b="0" dirty="0" smtClean="0">
                <a:latin typeface="Calibri"/>
              </a:rPr>
              <a:t>JMF 51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>
                <a:latin typeface="Calibri"/>
              </a:rPr>
              <a:t>Blum, </a:t>
            </a:r>
            <a:r>
              <a:rPr lang="en-US" b="0" dirty="0" err="1">
                <a:latin typeface="Calibri"/>
              </a:rPr>
              <a:t>Kozen</a:t>
            </a:r>
            <a:r>
              <a:rPr lang="en-US" b="0" dirty="0">
                <a:latin typeface="Calibri"/>
              </a:rPr>
              <a:t> [</a:t>
            </a:r>
            <a:r>
              <a:rPr lang="en-US" b="0" dirty="0" smtClean="0">
                <a:latin typeface="Calibri"/>
              </a:rPr>
              <a:t>FOCS 78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 err="1">
                <a:latin typeface="Calibri"/>
              </a:rPr>
              <a:t>Dudek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Jenkin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Milios</a:t>
            </a:r>
            <a:r>
              <a:rPr lang="en-US" b="0" dirty="0">
                <a:latin typeface="Calibri"/>
              </a:rPr>
              <a:t>, Wilkes [Robotics and Automation </a:t>
            </a:r>
            <a:r>
              <a:rPr lang="en-US" b="0" dirty="0" smtClean="0">
                <a:latin typeface="Calibri"/>
              </a:rPr>
              <a:t> 91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>
                <a:latin typeface="Calibri"/>
              </a:rPr>
              <a:t>Bender, </a:t>
            </a:r>
            <a:r>
              <a:rPr lang="en-US" b="0" dirty="0" err="1">
                <a:latin typeface="Calibri"/>
              </a:rPr>
              <a:t>Slonim</a:t>
            </a:r>
            <a:r>
              <a:rPr lang="en-US" b="0" dirty="0">
                <a:latin typeface="Calibri"/>
              </a:rPr>
              <a:t> [FOCS </a:t>
            </a:r>
            <a:r>
              <a:rPr lang="en-US" b="0" dirty="0" smtClean="0">
                <a:latin typeface="Calibri"/>
              </a:rPr>
              <a:t>94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 err="1">
                <a:latin typeface="Calibri"/>
              </a:rPr>
              <a:t>Betke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Rivest</a:t>
            </a:r>
            <a:r>
              <a:rPr lang="en-US" b="0" dirty="0">
                <a:latin typeface="Calibri"/>
              </a:rPr>
              <a:t>, Singh [Machine Learning </a:t>
            </a:r>
            <a:r>
              <a:rPr lang="en-US" b="0" dirty="0" smtClean="0">
                <a:latin typeface="Calibri"/>
              </a:rPr>
              <a:t>95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>
                <a:latin typeface="Calibri"/>
              </a:rPr>
              <a:t>Bender, Fernandez, Ron, </a:t>
            </a:r>
            <a:r>
              <a:rPr lang="en-US" b="0" dirty="0" err="1">
                <a:latin typeface="Calibri"/>
              </a:rPr>
              <a:t>Sahai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Vadhan</a:t>
            </a:r>
            <a:r>
              <a:rPr lang="en-US" b="0" dirty="0">
                <a:latin typeface="Calibri"/>
              </a:rPr>
              <a:t> [STOC </a:t>
            </a:r>
            <a:r>
              <a:rPr lang="en-US" b="0" dirty="0" smtClean="0">
                <a:latin typeface="Calibri"/>
              </a:rPr>
              <a:t>98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>
                <a:latin typeface="Calibri"/>
              </a:rPr>
              <a:t>Deng, Papadimitriou [J. Graph Theory </a:t>
            </a:r>
            <a:r>
              <a:rPr lang="en-US" b="0" dirty="0" smtClean="0">
                <a:latin typeface="Calibri"/>
              </a:rPr>
              <a:t>99</a:t>
            </a:r>
            <a:r>
              <a:rPr lang="en-US" b="0" dirty="0">
                <a:latin typeface="Calibri"/>
              </a:rPr>
              <a:t>] </a:t>
            </a:r>
          </a:p>
          <a:p>
            <a:pPr lvl="1"/>
            <a:r>
              <a:rPr lang="en-US" b="0" dirty="0" err="1">
                <a:latin typeface="Calibri"/>
              </a:rPr>
              <a:t>Panaite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Pelc</a:t>
            </a:r>
            <a:r>
              <a:rPr lang="en-US" b="0" dirty="0">
                <a:latin typeface="Calibri"/>
              </a:rPr>
              <a:t> [J. Algorithms </a:t>
            </a:r>
            <a:r>
              <a:rPr lang="en-US" b="0" dirty="0" smtClean="0">
                <a:latin typeface="Calibri"/>
              </a:rPr>
              <a:t>99</a:t>
            </a:r>
            <a:r>
              <a:rPr lang="en-US" b="0" dirty="0">
                <a:latin typeface="Calibri"/>
              </a:rPr>
              <a:t>] </a:t>
            </a:r>
          </a:p>
          <a:p>
            <a:pPr lvl="1"/>
            <a:r>
              <a:rPr lang="en-US" b="0" dirty="0" err="1">
                <a:latin typeface="Calibri"/>
              </a:rPr>
              <a:t>Awerbuch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Betke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Rivest</a:t>
            </a:r>
            <a:r>
              <a:rPr lang="en-US" b="0" dirty="0">
                <a:latin typeface="Calibri"/>
              </a:rPr>
              <a:t>, Singh [Information and Comp. </a:t>
            </a:r>
            <a:r>
              <a:rPr lang="en-US" b="0" dirty="0" smtClean="0">
                <a:latin typeface="Calibri"/>
              </a:rPr>
              <a:t>99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 err="1">
                <a:latin typeface="Calibri"/>
              </a:rPr>
              <a:t>Panaite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Pelc</a:t>
            </a:r>
            <a:r>
              <a:rPr lang="en-US" b="0" dirty="0">
                <a:latin typeface="Calibri"/>
              </a:rPr>
              <a:t> [Networks </a:t>
            </a:r>
            <a:r>
              <a:rPr lang="en-US" b="0" dirty="0" smtClean="0">
                <a:latin typeface="Calibri"/>
              </a:rPr>
              <a:t>00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>
                <a:latin typeface="Calibri"/>
              </a:rPr>
              <a:t>Albers, </a:t>
            </a:r>
            <a:r>
              <a:rPr lang="en-US" b="0" dirty="0" err="1">
                <a:latin typeface="Calibri"/>
              </a:rPr>
              <a:t>Henzinger</a:t>
            </a:r>
            <a:r>
              <a:rPr lang="en-US" b="0" dirty="0">
                <a:latin typeface="Calibri"/>
              </a:rPr>
              <a:t> [SIAMJC  </a:t>
            </a:r>
            <a:r>
              <a:rPr lang="en-US" b="0" dirty="0" smtClean="0">
                <a:latin typeface="Calibri"/>
              </a:rPr>
              <a:t>00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>
                <a:latin typeface="Calibri"/>
              </a:rPr>
              <a:t>Duncan, </a:t>
            </a:r>
            <a:r>
              <a:rPr lang="en-US" b="0" dirty="0" err="1">
                <a:latin typeface="Calibri"/>
              </a:rPr>
              <a:t>Kobourov</a:t>
            </a:r>
            <a:r>
              <a:rPr lang="en-US" b="0" dirty="0">
                <a:latin typeface="Calibri"/>
              </a:rPr>
              <a:t>, Kumar [SODA </a:t>
            </a:r>
            <a:r>
              <a:rPr lang="en-US" b="0" dirty="0" smtClean="0">
                <a:latin typeface="Calibri"/>
              </a:rPr>
              <a:t>01</a:t>
            </a:r>
            <a:r>
              <a:rPr lang="en-US" b="0" dirty="0">
                <a:latin typeface="Calibri"/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29649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23528" y="188640"/>
            <a:ext cx="88204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Passive Transport (PT) - Impossibilities</a:t>
            </a:r>
            <a:endParaRPr lang="en-US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56" name="Line 13"/>
          <p:cNvSpPr>
            <a:spLocks noChangeShapeType="1"/>
          </p:cNvSpPr>
          <p:nvPr/>
        </p:nvSpPr>
        <p:spPr bwMode="auto">
          <a:xfrm>
            <a:off x="323528" y="90872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424409" y="1196752"/>
            <a:ext cx="6928098" cy="830997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  <a:latin typeface="Calibri"/>
                <a:cs typeface="Calibri"/>
              </a:rPr>
              <a:t>Explicit Termination of 2 agents is impossible </a:t>
            </a:r>
          </a:p>
          <a:p>
            <a:r>
              <a:rPr lang="en-US" sz="2400" dirty="0" smtClean="0">
                <a:solidFill>
                  <a:srgbClr val="FFFF00"/>
                </a:solidFill>
                <a:latin typeface="Calibri"/>
                <a:cs typeface="Calibri"/>
              </a:rPr>
              <a:t>(even with chirality, knowledge of n and a landmark)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545" y="2276872"/>
            <a:ext cx="7989879" cy="83099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Without chirality, exploration with 2</a:t>
            </a:r>
            <a:r>
              <a:rPr lang="en-US" sz="2400" dirty="0">
                <a:solidFill>
                  <a:srgbClr val="F5FF45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agents is impossible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(even if n is known and there is a landmark)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9399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51520" y="4437112"/>
            <a:ext cx="8352928" cy="83099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Without an Upper </a:t>
            </a:r>
            <a:r>
              <a:rPr lang="en-US" sz="2400" dirty="0">
                <a:solidFill>
                  <a:srgbClr val="F5FF45"/>
                </a:solidFill>
                <a:latin typeface="Calibri"/>
                <a:cs typeface="Calibri"/>
              </a:rPr>
              <a:t>Bound and  without </a:t>
            </a:r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landmark, exploration with 2 </a:t>
            </a:r>
            <a:r>
              <a:rPr lang="en-US" sz="2400" dirty="0">
                <a:solidFill>
                  <a:srgbClr val="F5FF45"/>
                </a:solidFill>
                <a:latin typeface="Calibri"/>
                <a:cs typeface="Calibri"/>
              </a:rPr>
              <a:t>agents is impossible </a:t>
            </a:r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(even if there is chirality)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23528" y="4005064"/>
            <a:ext cx="3887352" cy="400110"/>
          </a:xfrm>
          <a:prstGeom prst="rect">
            <a:avLst/>
          </a:prstGeom>
          <a:solidFill>
            <a:srgbClr val="F5FF45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Note that, even without dynamics:</a:t>
            </a:r>
            <a:endParaRPr lang="en-US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23528" y="188640"/>
            <a:ext cx="88204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Passive Transport (PT) - Impossibilities</a:t>
            </a:r>
            <a:endParaRPr lang="en-US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6" name="Line 13"/>
          <p:cNvSpPr>
            <a:spLocks noChangeShapeType="1"/>
          </p:cNvSpPr>
          <p:nvPr/>
        </p:nvSpPr>
        <p:spPr bwMode="auto">
          <a:xfrm>
            <a:off x="323528" y="90872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4409" y="1196752"/>
            <a:ext cx="6928098" cy="830997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  <a:latin typeface="Calibri"/>
                <a:cs typeface="Calibri"/>
              </a:rPr>
              <a:t>Explicit Termination of 2 agents is impossible </a:t>
            </a:r>
          </a:p>
          <a:p>
            <a:r>
              <a:rPr lang="en-US" sz="2400" dirty="0" smtClean="0">
                <a:solidFill>
                  <a:srgbClr val="FFFF00"/>
                </a:solidFill>
                <a:latin typeface="Calibri"/>
                <a:cs typeface="Calibri"/>
              </a:rPr>
              <a:t>(even with chirality, knowledge of n and a landmark)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545" y="2276872"/>
            <a:ext cx="7989879" cy="83099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Without chirality, exploration with 2</a:t>
            </a:r>
            <a:r>
              <a:rPr lang="en-US" sz="2400" dirty="0">
                <a:solidFill>
                  <a:srgbClr val="F5FF45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agents is impossible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(even if n is known and there is a landmark)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8963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/>
          <p:cNvSpPr/>
          <p:nvPr/>
        </p:nvSpPr>
        <p:spPr bwMode="auto">
          <a:xfrm>
            <a:off x="323528" y="1916832"/>
            <a:ext cx="6264696" cy="1728192"/>
          </a:xfrm>
          <a:prstGeom prst="rect">
            <a:avLst/>
          </a:prstGeom>
          <a:solidFill>
            <a:srgbClr val="FDFFC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187624" y="1916832"/>
            <a:ext cx="19086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Chirality</a:t>
            </a:r>
          </a:p>
          <a:p>
            <a:pPr algn="ctr"/>
            <a:r>
              <a:rPr lang="en-US" dirty="0" smtClean="0">
                <a:latin typeface="Calibri"/>
                <a:cs typeface="Calibri"/>
              </a:rPr>
              <a:t>Known Bound 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89517" y="198884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39552" y="2132856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851920" y="2276872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39552" y="2780928"/>
            <a:ext cx="5520950" cy="720080"/>
            <a:chOff x="1763688" y="2420888"/>
            <a:chExt cx="5520950" cy="720080"/>
          </a:xfrm>
        </p:grpSpPr>
        <p:sp>
          <p:nvSpPr>
            <p:cNvPr id="32" name="TextBox 31"/>
            <p:cNvSpPr txBox="1"/>
            <p:nvPr/>
          </p:nvSpPr>
          <p:spPr>
            <a:xfrm>
              <a:off x="2483768" y="2636912"/>
              <a:ext cx="24317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Chirality &amp; Landmark</a:t>
              </a:r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774006" y="2420888"/>
              <a:ext cx="7422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O(n</a:t>
              </a:r>
              <a:r>
                <a:rPr lang="en-US" baseline="30000" dirty="0" smtClean="0">
                  <a:latin typeface="Calibri"/>
                  <a:cs typeface="Calibri"/>
                </a:rPr>
                <a:t>2</a:t>
              </a:r>
              <a:r>
                <a:rPr lang="en-US" dirty="0" smtClean="0">
                  <a:latin typeface="Calibri"/>
                  <a:cs typeface="Calibri"/>
                </a:rPr>
                <a:t>)</a:t>
              </a:r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763688" y="2564904"/>
              <a:ext cx="3146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2</a:t>
              </a:r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076056" y="2740858"/>
              <a:ext cx="22085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Partial termination</a:t>
              </a:r>
            </a:p>
          </p:txBody>
        </p:sp>
      </p:grpSp>
      <p:cxnSp>
        <p:nvCxnSpPr>
          <p:cNvPr id="65" name="Straight Connector 64"/>
          <p:cNvCxnSpPr/>
          <p:nvPr/>
        </p:nvCxnSpPr>
        <p:spPr bwMode="auto">
          <a:xfrm>
            <a:off x="323528" y="2780928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2" name="Straight Connector 71"/>
          <p:cNvCxnSpPr/>
          <p:nvPr/>
        </p:nvCxnSpPr>
        <p:spPr bwMode="auto">
          <a:xfrm>
            <a:off x="323528" y="3573016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Line 13"/>
          <p:cNvSpPr>
            <a:spLocks noChangeShapeType="1"/>
          </p:cNvSpPr>
          <p:nvPr/>
        </p:nvSpPr>
        <p:spPr bwMode="auto">
          <a:xfrm>
            <a:off x="323528" y="90872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3779912" y="1916832"/>
            <a:ext cx="0" cy="172819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Connector 51"/>
          <p:cNvCxnSpPr/>
          <p:nvPr/>
        </p:nvCxnSpPr>
        <p:spPr bwMode="auto">
          <a:xfrm>
            <a:off x="1115616" y="1916832"/>
            <a:ext cx="0" cy="172819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6" name="Rectangle 55"/>
          <p:cNvSpPr/>
          <p:nvPr/>
        </p:nvSpPr>
        <p:spPr>
          <a:xfrm>
            <a:off x="323528" y="188640"/>
            <a:ext cx="88204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Passive Transport (PT) – Possibility results</a:t>
            </a:r>
            <a:endParaRPr lang="en-US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323528" y="3645024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7" name="Action Button: Forward or Next 86">
            <a:hlinkClick r:id="rId2" action="ppaction://hlinksldjump" highlightClick="1"/>
          </p:cNvPr>
          <p:cNvSpPr/>
          <p:nvPr/>
        </p:nvSpPr>
        <p:spPr bwMode="auto">
          <a:xfrm>
            <a:off x="8388424" y="6093296"/>
            <a:ext cx="466352" cy="466352"/>
          </a:xfrm>
          <a:prstGeom prst="actionButtonForwardNex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250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Rectangle 87"/>
          <p:cNvSpPr/>
          <p:nvPr/>
        </p:nvSpPr>
        <p:spPr bwMode="auto">
          <a:xfrm>
            <a:off x="323528" y="1916832"/>
            <a:ext cx="6264696" cy="1728192"/>
          </a:xfrm>
          <a:prstGeom prst="rect">
            <a:avLst/>
          </a:prstGeom>
          <a:solidFill>
            <a:srgbClr val="FDFFC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187624" y="1916832"/>
            <a:ext cx="19086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Chirality</a:t>
            </a:r>
          </a:p>
          <a:p>
            <a:pPr algn="ctr"/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Known Bound 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89517" y="198884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39552" y="2132856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851920" y="2276872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Partial termination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39552" y="2780928"/>
            <a:ext cx="5520950" cy="720080"/>
            <a:chOff x="1763688" y="2420888"/>
            <a:chExt cx="5520950" cy="720080"/>
          </a:xfrm>
        </p:grpSpPr>
        <p:sp>
          <p:nvSpPr>
            <p:cNvPr id="32" name="TextBox 31"/>
            <p:cNvSpPr txBox="1"/>
            <p:nvPr/>
          </p:nvSpPr>
          <p:spPr>
            <a:xfrm>
              <a:off x="2483768" y="2636912"/>
              <a:ext cx="24317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  <a:latin typeface="Calibri"/>
                  <a:cs typeface="Calibri"/>
                </a:rPr>
                <a:t>Chirality</a:t>
              </a:r>
              <a:r>
                <a:rPr lang="en-US" dirty="0" smtClean="0">
                  <a:latin typeface="Calibri"/>
                  <a:cs typeface="Calibri"/>
                </a:rPr>
                <a:t> &amp; Landmark</a:t>
              </a:r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774006" y="2420888"/>
              <a:ext cx="7422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O(n</a:t>
              </a:r>
              <a:r>
                <a:rPr lang="en-US" baseline="30000" dirty="0" smtClean="0">
                  <a:latin typeface="Calibri"/>
                  <a:cs typeface="Calibri"/>
                </a:rPr>
                <a:t>2</a:t>
              </a:r>
              <a:r>
                <a:rPr lang="en-US" dirty="0" smtClean="0">
                  <a:latin typeface="Calibri"/>
                  <a:cs typeface="Calibri"/>
                </a:rPr>
                <a:t>)</a:t>
              </a:r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763688" y="2564904"/>
              <a:ext cx="3146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2</a:t>
              </a:r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076056" y="2740858"/>
              <a:ext cx="22085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  <a:latin typeface="Calibri"/>
                  <a:cs typeface="Calibri"/>
                </a:rPr>
                <a:t>Partial termination</a:t>
              </a:r>
            </a:p>
          </p:txBody>
        </p:sp>
      </p:grpSp>
      <p:cxnSp>
        <p:nvCxnSpPr>
          <p:cNvPr id="65" name="Straight Connector 64"/>
          <p:cNvCxnSpPr/>
          <p:nvPr/>
        </p:nvCxnSpPr>
        <p:spPr bwMode="auto">
          <a:xfrm>
            <a:off x="323528" y="2780928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2" name="Straight Connector 71"/>
          <p:cNvCxnSpPr/>
          <p:nvPr/>
        </p:nvCxnSpPr>
        <p:spPr bwMode="auto">
          <a:xfrm>
            <a:off x="323528" y="3573016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Line 13"/>
          <p:cNvSpPr>
            <a:spLocks noChangeShapeType="1"/>
          </p:cNvSpPr>
          <p:nvPr/>
        </p:nvSpPr>
        <p:spPr bwMode="auto">
          <a:xfrm>
            <a:off x="323528" y="90872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3779912" y="1916832"/>
            <a:ext cx="0" cy="172819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Connector 51"/>
          <p:cNvCxnSpPr/>
          <p:nvPr/>
        </p:nvCxnSpPr>
        <p:spPr bwMode="auto">
          <a:xfrm>
            <a:off x="1115616" y="1916832"/>
            <a:ext cx="0" cy="172819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6" name="Rectangle 55"/>
          <p:cNvSpPr/>
          <p:nvPr/>
        </p:nvSpPr>
        <p:spPr>
          <a:xfrm>
            <a:off x="323528" y="188640"/>
            <a:ext cx="88204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Passive Transport (PT) – Possibility results</a:t>
            </a:r>
            <a:endParaRPr lang="en-US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323528" y="3645024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7" name="Action Button: Forward or Next 86">
            <a:hlinkClick r:id="rId2" action="ppaction://hlinksldjump" highlightClick="1"/>
          </p:cNvPr>
          <p:cNvSpPr/>
          <p:nvPr/>
        </p:nvSpPr>
        <p:spPr bwMode="auto">
          <a:xfrm>
            <a:off x="8388424" y="6093296"/>
            <a:ext cx="466352" cy="466352"/>
          </a:xfrm>
          <a:prstGeom prst="actionButtonForwardNex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6804248" y="2492896"/>
            <a:ext cx="2104024" cy="646331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00"/>
                </a:solidFill>
                <a:latin typeface="Calibri"/>
                <a:cs typeface="Calibri"/>
              </a:rPr>
              <a:t>Explicit Termination</a:t>
            </a:r>
          </a:p>
          <a:p>
            <a:r>
              <a:rPr lang="en-US" sz="1800" dirty="0" smtClean="0">
                <a:solidFill>
                  <a:srgbClr val="FFFF00"/>
                </a:solidFill>
                <a:latin typeface="Calibri"/>
                <a:cs typeface="Calibri"/>
              </a:rPr>
              <a:t> impossible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395536" y="1124744"/>
            <a:ext cx="1159292" cy="369332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00"/>
                </a:solidFill>
                <a:latin typeface="Calibri"/>
                <a:cs typeface="Calibri"/>
              </a:rPr>
              <a:t>Necessary</a:t>
            </a:r>
          </a:p>
        </p:txBody>
      </p:sp>
      <p:cxnSp>
        <p:nvCxnSpPr>
          <p:cNvPr id="24" name="Straight Arrow Connector 23"/>
          <p:cNvCxnSpPr/>
          <p:nvPr/>
        </p:nvCxnSpPr>
        <p:spPr bwMode="auto">
          <a:xfrm>
            <a:off x="1259632" y="1484784"/>
            <a:ext cx="792088" cy="504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1" name="Straight Arrow Connector 90"/>
          <p:cNvCxnSpPr/>
          <p:nvPr/>
        </p:nvCxnSpPr>
        <p:spPr bwMode="auto">
          <a:xfrm flipH="1">
            <a:off x="2843808" y="1412776"/>
            <a:ext cx="504056" cy="9361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2" name="Straight Arrow Connector 91"/>
          <p:cNvCxnSpPr/>
          <p:nvPr/>
        </p:nvCxnSpPr>
        <p:spPr bwMode="auto">
          <a:xfrm>
            <a:off x="683568" y="1484784"/>
            <a:ext cx="792088" cy="158417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3" name="Straight Arrow Connector 92"/>
          <p:cNvCxnSpPr>
            <a:endCxn id="53" idx="3"/>
          </p:cNvCxnSpPr>
          <p:nvPr/>
        </p:nvCxnSpPr>
        <p:spPr bwMode="auto">
          <a:xfrm flipH="1" flipV="1">
            <a:off x="6059375" y="2476927"/>
            <a:ext cx="744873" cy="3760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4" name="Straight Arrow Connector 93"/>
          <p:cNvCxnSpPr/>
          <p:nvPr/>
        </p:nvCxnSpPr>
        <p:spPr bwMode="auto">
          <a:xfrm flipH="1">
            <a:off x="6156176" y="2924944"/>
            <a:ext cx="872481" cy="35165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TextBox 28"/>
          <p:cNvSpPr txBox="1"/>
          <p:nvPr/>
        </p:nvSpPr>
        <p:spPr>
          <a:xfrm>
            <a:off x="3131840" y="1124744"/>
            <a:ext cx="2974041" cy="369332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00"/>
                </a:solidFill>
                <a:latin typeface="Calibri"/>
                <a:cs typeface="Calibri"/>
              </a:rPr>
              <a:t>Necessary without Landmark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5436096" y="1340768"/>
            <a:ext cx="2146392" cy="864096"/>
            <a:chOff x="5436096" y="1340768"/>
            <a:chExt cx="2146392" cy="864096"/>
          </a:xfrm>
        </p:grpSpPr>
        <p:sp>
          <p:nvSpPr>
            <p:cNvPr id="5" name="Rectangle 4"/>
            <p:cNvSpPr/>
            <p:nvPr/>
          </p:nvSpPr>
          <p:spPr>
            <a:xfrm>
              <a:off x="6660232" y="1340768"/>
              <a:ext cx="922256" cy="4001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dirty="0" err="1">
                  <a:latin typeface="Calibri"/>
                  <a:cs typeface="Calibri"/>
                </a:rPr>
                <a:t>Ω</a:t>
              </a:r>
              <a:r>
                <a:rPr lang="en-US" dirty="0">
                  <a:latin typeface="Calibri"/>
                  <a:cs typeface="Calibri"/>
                </a:rPr>
                <a:t>(n N</a:t>
              </a:r>
              <a:r>
                <a:rPr lang="en-US" baseline="30000" dirty="0">
                  <a:latin typeface="Calibri"/>
                  <a:cs typeface="Calibri"/>
                </a:rPr>
                <a:t> </a:t>
              </a:r>
              <a:r>
                <a:rPr lang="en-US" dirty="0">
                  <a:latin typeface="Calibri"/>
                  <a:cs typeface="Calibri"/>
                </a:rPr>
                <a:t>) </a:t>
              </a:r>
              <a:endParaRPr lang="en-US" dirty="0"/>
            </a:p>
          </p:txBody>
        </p:sp>
        <p:cxnSp>
          <p:nvCxnSpPr>
            <p:cNvPr id="33" name="Straight Arrow Connector 32"/>
            <p:cNvCxnSpPr/>
            <p:nvPr/>
          </p:nvCxnSpPr>
          <p:spPr bwMode="auto">
            <a:xfrm flipH="1">
              <a:off x="5436096" y="1788786"/>
              <a:ext cx="1320938" cy="41607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0" name="Group 9"/>
          <p:cNvGrpSpPr/>
          <p:nvPr/>
        </p:nvGrpSpPr>
        <p:grpSpPr>
          <a:xfrm>
            <a:off x="5292080" y="3052990"/>
            <a:ext cx="1574081" cy="1640216"/>
            <a:chOff x="5292080" y="3052990"/>
            <a:chExt cx="1574081" cy="1640216"/>
          </a:xfrm>
        </p:grpSpPr>
        <p:sp>
          <p:nvSpPr>
            <p:cNvPr id="34" name="Rectangle 33"/>
            <p:cNvSpPr/>
            <p:nvPr/>
          </p:nvSpPr>
          <p:spPr>
            <a:xfrm>
              <a:off x="6084168" y="4293096"/>
              <a:ext cx="781993" cy="40011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none">
              <a:spAutoFit/>
            </a:bodyPr>
            <a:lstStyle/>
            <a:p>
              <a:r>
                <a:rPr lang="en-US" dirty="0" err="1">
                  <a:latin typeface="Calibri"/>
                  <a:cs typeface="Calibri"/>
                </a:rPr>
                <a:t>Ω</a:t>
              </a:r>
              <a:r>
                <a:rPr lang="en-US" dirty="0" smtClean="0">
                  <a:latin typeface="Calibri"/>
                  <a:cs typeface="Calibri"/>
                </a:rPr>
                <a:t>(n</a:t>
              </a:r>
              <a:r>
                <a:rPr lang="en-US" baseline="30000" dirty="0" smtClean="0">
                  <a:latin typeface="Calibri"/>
                  <a:cs typeface="Calibri"/>
                </a:rPr>
                <a:t>2 </a:t>
              </a:r>
              <a:r>
                <a:rPr lang="en-US" dirty="0">
                  <a:latin typeface="Calibri"/>
                  <a:cs typeface="Calibri"/>
                </a:rPr>
                <a:t>) </a:t>
              </a:r>
              <a:endParaRPr lang="en-US" dirty="0"/>
            </a:p>
          </p:txBody>
        </p:sp>
        <p:cxnSp>
          <p:nvCxnSpPr>
            <p:cNvPr id="37" name="Straight Arrow Connector 36"/>
            <p:cNvCxnSpPr/>
            <p:nvPr/>
          </p:nvCxnSpPr>
          <p:spPr bwMode="auto">
            <a:xfrm flipH="1" flipV="1">
              <a:off x="5292080" y="3052990"/>
              <a:ext cx="1008112" cy="131211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296539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/>
          <p:cNvSpPr/>
          <p:nvPr/>
        </p:nvSpPr>
        <p:spPr bwMode="auto">
          <a:xfrm>
            <a:off x="323528" y="1916832"/>
            <a:ext cx="6264696" cy="3240360"/>
          </a:xfrm>
          <a:prstGeom prst="rect">
            <a:avLst/>
          </a:prstGeom>
          <a:solidFill>
            <a:srgbClr val="FDFFC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1187624" y="1916832"/>
            <a:ext cx="19086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Chirality</a:t>
            </a:r>
          </a:p>
          <a:p>
            <a:pPr algn="ctr"/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Known Bound 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589517" y="198884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39552" y="3717032"/>
            <a:ext cx="366657" cy="523220"/>
          </a:xfrm>
          <a:prstGeom prst="rect">
            <a:avLst/>
          </a:prstGeom>
          <a:noFill/>
          <a:ln w="38100" cmpd="sng">
            <a:solidFill>
              <a:srgbClr val="FF66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C807D"/>
                </a:solidFill>
                <a:latin typeface="Calibri"/>
                <a:cs typeface="Calibri"/>
              </a:rPr>
              <a:t>3</a:t>
            </a:r>
            <a:endParaRPr lang="en-US" sz="2800" dirty="0">
              <a:solidFill>
                <a:srgbClr val="0C807D"/>
              </a:solidFill>
              <a:latin typeface="Calibri"/>
              <a:cs typeface="Calibri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39552" y="2132856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851920" y="2276872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Partial termination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539552" y="2780928"/>
            <a:ext cx="5520950" cy="720080"/>
            <a:chOff x="1763688" y="2420888"/>
            <a:chExt cx="5520950" cy="720080"/>
          </a:xfrm>
        </p:grpSpPr>
        <p:sp>
          <p:nvSpPr>
            <p:cNvPr id="32" name="TextBox 31"/>
            <p:cNvSpPr txBox="1"/>
            <p:nvPr/>
          </p:nvSpPr>
          <p:spPr>
            <a:xfrm>
              <a:off x="2483768" y="2636912"/>
              <a:ext cx="243175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  <a:latin typeface="Calibri"/>
                  <a:cs typeface="Calibri"/>
                </a:rPr>
                <a:t>Chirality</a:t>
              </a:r>
              <a:r>
                <a:rPr lang="en-US" dirty="0" smtClean="0">
                  <a:latin typeface="Calibri"/>
                  <a:cs typeface="Calibri"/>
                </a:rPr>
                <a:t> &amp; Landmark</a:t>
              </a:r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774006" y="2420888"/>
              <a:ext cx="7422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O(n</a:t>
              </a:r>
              <a:r>
                <a:rPr lang="en-US" baseline="30000" dirty="0" smtClean="0">
                  <a:latin typeface="Calibri"/>
                  <a:cs typeface="Calibri"/>
                </a:rPr>
                <a:t>2</a:t>
              </a:r>
              <a:r>
                <a:rPr lang="en-US" dirty="0" smtClean="0">
                  <a:latin typeface="Calibri"/>
                  <a:cs typeface="Calibri"/>
                </a:rPr>
                <a:t>)</a:t>
              </a:r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1763688" y="2564904"/>
              <a:ext cx="31465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2</a:t>
              </a:r>
              <a:endParaRPr lang="en-US" dirty="0">
                <a:latin typeface="Calibri"/>
                <a:cs typeface="Calibri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076056" y="2740858"/>
              <a:ext cx="220858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rgbClr val="0000FF"/>
                  </a:solidFill>
                  <a:latin typeface="Calibri"/>
                  <a:cs typeface="Calibri"/>
                </a:rPr>
                <a:t>Partial termination</a:t>
              </a:r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4499992" y="3604954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C807D"/>
                </a:solidFill>
                <a:latin typeface="Calibri"/>
                <a:cs typeface="Calibri"/>
              </a:rPr>
              <a:t>O(N</a:t>
            </a:r>
            <a:r>
              <a:rPr lang="en-US" baseline="30000" dirty="0" smtClean="0">
                <a:solidFill>
                  <a:srgbClr val="0C807D"/>
                </a:solidFill>
                <a:latin typeface="Calibri"/>
                <a:cs typeface="Calibri"/>
              </a:rPr>
              <a:t>2</a:t>
            </a:r>
            <a:r>
              <a:rPr lang="en-US" dirty="0" smtClean="0">
                <a:solidFill>
                  <a:srgbClr val="0C807D"/>
                </a:solidFill>
                <a:latin typeface="Calibri"/>
                <a:cs typeface="Calibri"/>
              </a:rPr>
              <a:t>)</a:t>
            </a:r>
            <a:endParaRPr lang="en-US" dirty="0">
              <a:solidFill>
                <a:srgbClr val="0C807D"/>
              </a:solidFill>
              <a:latin typeface="Calibri"/>
              <a:cs typeface="Calibri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851920" y="3892986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C807D"/>
                </a:solidFill>
                <a:latin typeface="Calibri"/>
                <a:cs typeface="Calibri"/>
              </a:rPr>
              <a:t>Partial termination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1331640" y="3748970"/>
            <a:ext cx="19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C807D"/>
                </a:solidFill>
                <a:latin typeface="Calibri"/>
                <a:cs typeface="Calibri"/>
              </a:rPr>
              <a:t>Known Bound N</a:t>
            </a:r>
            <a:endParaRPr lang="en-US" dirty="0">
              <a:solidFill>
                <a:srgbClr val="0C807D"/>
              </a:solidFill>
              <a:latin typeface="Calibri"/>
              <a:cs typeface="Calibri"/>
            </a:endParaRPr>
          </a:p>
        </p:txBody>
      </p:sp>
      <p:cxnSp>
        <p:nvCxnSpPr>
          <p:cNvPr id="63" name="Straight Connector 62"/>
          <p:cNvCxnSpPr/>
          <p:nvPr/>
        </p:nvCxnSpPr>
        <p:spPr bwMode="auto">
          <a:xfrm>
            <a:off x="323528" y="4293096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5" name="Straight Connector 64"/>
          <p:cNvCxnSpPr/>
          <p:nvPr/>
        </p:nvCxnSpPr>
        <p:spPr bwMode="auto">
          <a:xfrm>
            <a:off x="323528" y="2780928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7" name="TextBox 66"/>
          <p:cNvSpPr txBox="1"/>
          <p:nvPr/>
        </p:nvSpPr>
        <p:spPr>
          <a:xfrm>
            <a:off x="1527274" y="4509120"/>
            <a:ext cx="1244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C807D"/>
                </a:solidFill>
                <a:latin typeface="Calibri"/>
                <a:cs typeface="Calibri"/>
              </a:rPr>
              <a:t>Landmark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4572000" y="4325034"/>
            <a:ext cx="7422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C807D"/>
                </a:solidFill>
                <a:latin typeface="Calibri"/>
                <a:cs typeface="Calibri"/>
              </a:rPr>
              <a:t>O(n</a:t>
            </a:r>
            <a:r>
              <a:rPr lang="en-US" baseline="30000" dirty="0" smtClean="0">
                <a:solidFill>
                  <a:srgbClr val="0C807D"/>
                </a:solidFill>
                <a:latin typeface="Calibri"/>
                <a:cs typeface="Calibri"/>
              </a:rPr>
              <a:t>2</a:t>
            </a:r>
            <a:r>
              <a:rPr lang="en-US" dirty="0" smtClean="0">
                <a:solidFill>
                  <a:srgbClr val="0C807D"/>
                </a:solidFill>
                <a:latin typeface="Calibri"/>
                <a:cs typeface="Calibri"/>
              </a:rPr>
              <a:t>)</a:t>
            </a:r>
            <a:endParaRPr lang="en-US" dirty="0">
              <a:solidFill>
                <a:srgbClr val="0C807D"/>
              </a:solidFill>
              <a:latin typeface="Calibri"/>
              <a:cs typeface="Calibri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3851920" y="4581128"/>
            <a:ext cx="2208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C807D"/>
                </a:solidFill>
                <a:latin typeface="Calibri"/>
                <a:cs typeface="Calibri"/>
              </a:rPr>
              <a:t>Partial termination</a:t>
            </a:r>
          </a:p>
        </p:txBody>
      </p:sp>
      <p:cxnSp>
        <p:nvCxnSpPr>
          <p:cNvPr id="72" name="Straight Connector 71"/>
          <p:cNvCxnSpPr/>
          <p:nvPr/>
        </p:nvCxnSpPr>
        <p:spPr bwMode="auto">
          <a:xfrm>
            <a:off x="323528" y="3573016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4" name="TextBox 73"/>
          <p:cNvSpPr txBox="1"/>
          <p:nvPr/>
        </p:nvSpPr>
        <p:spPr>
          <a:xfrm>
            <a:off x="539552" y="4405174"/>
            <a:ext cx="366657" cy="523220"/>
          </a:xfrm>
          <a:prstGeom prst="rect">
            <a:avLst/>
          </a:prstGeom>
          <a:noFill/>
          <a:ln w="38100" cmpd="sng">
            <a:solidFill>
              <a:srgbClr val="FF6600"/>
            </a:solidFill>
          </a:ln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0C807D"/>
                </a:solidFill>
                <a:latin typeface="Calibri"/>
                <a:cs typeface="Calibri"/>
              </a:rPr>
              <a:t>3</a:t>
            </a:r>
            <a:endParaRPr lang="en-US" sz="2800" dirty="0">
              <a:solidFill>
                <a:srgbClr val="0C807D"/>
              </a:solidFill>
              <a:latin typeface="Calibri"/>
              <a:cs typeface="Calibri"/>
            </a:endParaRPr>
          </a:p>
        </p:txBody>
      </p:sp>
      <p:sp>
        <p:nvSpPr>
          <p:cNvPr id="50" name="Line 13"/>
          <p:cNvSpPr>
            <a:spLocks noChangeShapeType="1"/>
          </p:cNvSpPr>
          <p:nvPr/>
        </p:nvSpPr>
        <p:spPr bwMode="auto">
          <a:xfrm>
            <a:off x="323528" y="90872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3779912" y="1916832"/>
            <a:ext cx="0" cy="32403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Connector 51"/>
          <p:cNvCxnSpPr/>
          <p:nvPr/>
        </p:nvCxnSpPr>
        <p:spPr bwMode="auto">
          <a:xfrm>
            <a:off x="1115616" y="1916832"/>
            <a:ext cx="0" cy="32403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6" name="Rectangle 55"/>
          <p:cNvSpPr/>
          <p:nvPr/>
        </p:nvSpPr>
        <p:spPr>
          <a:xfrm>
            <a:off x="323528" y="188640"/>
            <a:ext cx="882047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Passive Transport (PT) – Possibility results</a:t>
            </a:r>
            <a:endParaRPr lang="en-US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cxnSp>
        <p:nvCxnSpPr>
          <p:cNvPr id="86" name="Straight Connector 85"/>
          <p:cNvCxnSpPr/>
          <p:nvPr/>
        </p:nvCxnSpPr>
        <p:spPr bwMode="auto">
          <a:xfrm>
            <a:off x="323528" y="3645024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7" name="Action Button: Forward or Next 86">
            <a:hlinkClick r:id="rId2" action="ppaction://hlinksldjump" highlightClick="1"/>
          </p:cNvPr>
          <p:cNvSpPr/>
          <p:nvPr/>
        </p:nvSpPr>
        <p:spPr bwMode="auto">
          <a:xfrm>
            <a:off x="8388424" y="6093296"/>
            <a:ext cx="466352" cy="466352"/>
          </a:xfrm>
          <a:prstGeom prst="actionButtonForwardNex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804248" y="2492896"/>
            <a:ext cx="2104024" cy="646331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00"/>
                </a:solidFill>
                <a:latin typeface="Calibri"/>
                <a:cs typeface="Calibri"/>
              </a:rPr>
              <a:t>Explicit Termination</a:t>
            </a:r>
          </a:p>
          <a:p>
            <a:r>
              <a:rPr lang="en-US" sz="1800" dirty="0" smtClean="0">
                <a:solidFill>
                  <a:srgbClr val="FFFF00"/>
                </a:solidFill>
                <a:latin typeface="Calibri"/>
                <a:cs typeface="Calibri"/>
              </a:rPr>
              <a:t> impossible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95536" y="1124744"/>
            <a:ext cx="1159292" cy="369332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00"/>
                </a:solidFill>
                <a:latin typeface="Calibri"/>
                <a:cs typeface="Calibri"/>
              </a:rPr>
              <a:t>Necessary</a:t>
            </a:r>
          </a:p>
        </p:txBody>
      </p:sp>
      <p:cxnSp>
        <p:nvCxnSpPr>
          <p:cNvPr id="34" name="Straight Arrow Connector 33"/>
          <p:cNvCxnSpPr/>
          <p:nvPr/>
        </p:nvCxnSpPr>
        <p:spPr bwMode="auto">
          <a:xfrm>
            <a:off x="1259632" y="1484784"/>
            <a:ext cx="792088" cy="504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Straight Arrow Connector 36"/>
          <p:cNvCxnSpPr/>
          <p:nvPr/>
        </p:nvCxnSpPr>
        <p:spPr bwMode="auto">
          <a:xfrm flipH="1">
            <a:off x="2843808" y="1412776"/>
            <a:ext cx="504056" cy="93610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Arrow Connector 37"/>
          <p:cNvCxnSpPr/>
          <p:nvPr/>
        </p:nvCxnSpPr>
        <p:spPr bwMode="auto">
          <a:xfrm>
            <a:off x="683568" y="1484784"/>
            <a:ext cx="792088" cy="158417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Arrow Connector 38"/>
          <p:cNvCxnSpPr/>
          <p:nvPr/>
        </p:nvCxnSpPr>
        <p:spPr bwMode="auto">
          <a:xfrm flipH="1" flipV="1">
            <a:off x="6059375" y="2476927"/>
            <a:ext cx="744873" cy="37600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0" name="Straight Arrow Connector 39"/>
          <p:cNvCxnSpPr/>
          <p:nvPr/>
        </p:nvCxnSpPr>
        <p:spPr bwMode="auto">
          <a:xfrm flipH="1">
            <a:off x="6156176" y="2924944"/>
            <a:ext cx="872481" cy="35165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TextBox 40"/>
          <p:cNvSpPr txBox="1"/>
          <p:nvPr/>
        </p:nvSpPr>
        <p:spPr>
          <a:xfrm>
            <a:off x="3131840" y="1124744"/>
            <a:ext cx="2974041" cy="369332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rgbClr val="FFFF00"/>
                </a:solidFill>
                <a:latin typeface="Calibri"/>
                <a:cs typeface="Calibri"/>
              </a:rPr>
              <a:t>Necessary without Landmark</a:t>
            </a:r>
          </a:p>
        </p:txBody>
      </p:sp>
    </p:spTree>
    <p:extLst>
      <p:ext uri="{BB962C8B-B14F-4D97-AF65-F5344CB8AC3E}">
        <p14:creationId xmlns:p14="http://schemas.microsoft.com/office/powerpoint/2010/main" val="247790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5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323528" y="1412776"/>
            <a:ext cx="7272808" cy="108012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Calibri"/>
              </a:rPr>
              <a:t>  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83768" y="2060848"/>
            <a:ext cx="1075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Chirality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3528" y="1412776"/>
            <a:ext cx="14323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 agents</a:t>
            </a:r>
          </a:p>
          <a:p>
            <a:r>
              <a:rPr lang="en-US" dirty="0" smtClean="0">
                <a:latin typeface="Calibri"/>
                <a:cs typeface="Calibri"/>
              </a:rPr>
              <a:t>SSYNC- PT</a:t>
            </a:r>
          </a:p>
          <a:p>
            <a:r>
              <a:rPr lang="en-US" dirty="0" err="1" smtClean="0">
                <a:latin typeface="Calibri"/>
                <a:cs typeface="Calibri"/>
              </a:rPr>
              <a:t>anynomous</a:t>
            </a:r>
            <a:endParaRPr lang="en-US" dirty="0" smtClean="0">
              <a:latin typeface="Calibri"/>
              <a:cs typeface="Calibri"/>
            </a:endParaRPr>
          </a:p>
          <a:p>
            <a:endParaRPr lang="en-US" dirty="0">
              <a:latin typeface="Calibri"/>
              <a:cs typeface="Calibri"/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1907704" y="1412776"/>
            <a:ext cx="0" cy="10801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>
            <a:off x="4211960" y="1412776"/>
            <a:ext cx="0" cy="10801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" name="Text Box 26"/>
          <p:cNvSpPr txBox="1">
            <a:spLocks noChangeArrowheads="1"/>
          </p:cNvSpPr>
          <p:nvPr/>
        </p:nvSpPr>
        <p:spPr bwMode="auto">
          <a:xfrm>
            <a:off x="899096" y="2204517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436096" y="1484784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932040" y="2492896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9512" y="5991671"/>
            <a:ext cx="4454765" cy="461665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  <a:latin typeface="Calibri"/>
                <a:cs typeface="Calibri"/>
              </a:rPr>
              <a:t>Explicit Termination is impossible</a:t>
            </a:r>
          </a:p>
        </p:txBody>
      </p:sp>
      <p:sp>
        <p:nvSpPr>
          <p:cNvPr id="3" name="Rectangle 2"/>
          <p:cNvSpPr/>
          <p:nvPr/>
        </p:nvSpPr>
        <p:spPr>
          <a:xfrm>
            <a:off x="179512" y="4686235"/>
            <a:ext cx="4392488" cy="120032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Without chirality, exploration with 2</a:t>
            </a:r>
            <a:r>
              <a:rPr lang="en-US" sz="2400" dirty="0">
                <a:solidFill>
                  <a:srgbClr val="F5FF45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agents is impossible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(even with an Upper Bound)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95736" y="1556792"/>
            <a:ext cx="18271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alibri"/>
                <a:cs typeface="Calibri"/>
              </a:rPr>
              <a:t>Upper Bound N</a:t>
            </a:r>
          </a:p>
        </p:txBody>
      </p:sp>
      <p:sp>
        <p:nvSpPr>
          <p:cNvPr id="59" name="Rectangle 58"/>
          <p:cNvSpPr/>
          <p:nvPr/>
        </p:nvSpPr>
        <p:spPr>
          <a:xfrm>
            <a:off x="179512" y="2996952"/>
            <a:ext cx="4414790" cy="1569660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Without an Upper Bound, 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exploration with 2 agents of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 an anonymous ring is impossible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(even if there is chirality)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123728" y="980728"/>
            <a:ext cx="13901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0" dirty="0" smtClean="0">
                <a:latin typeface="Calibri"/>
                <a:cs typeface="Calibri"/>
              </a:rPr>
              <a:t>Assumptions</a:t>
            </a:r>
            <a:endParaRPr lang="en-US" sz="1800" b="0" dirty="0">
              <a:latin typeface="Calibri"/>
              <a:cs typeface="Calibri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5296275" y="980728"/>
            <a:ext cx="12377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0" dirty="0" smtClean="0">
                <a:latin typeface="Calibri"/>
                <a:cs typeface="Calibri"/>
              </a:rPr>
              <a:t>Complexity</a:t>
            </a:r>
            <a:endParaRPr lang="en-US" sz="1800" b="0" dirty="0">
              <a:latin typeface="Calibri"/>
              <a:cs typeface="Calibri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4644008" y="1988840"/>
            <a:ext cx="30963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0" dirty="0" err="1" smtClean="0">
                <a:latin typeface="Calibri"/>
                <a:cs typeface="Calibri"/>
              </a:rPr>
              <a:t>Ω</a:t>
            </a:r>
            <a:r>
              <a:rPr lang="en-US" b="0" dirty="0" smtClean="0">
                <a:latin typeface="Calibri"/>
                <a:cs typeface="Calibri"/>
              </a:rPr>
              <a:t>(n N</a:t>
            </a:r>
            <a:r>
              <a:rPr lang="en-US" b="0" baseline="30000" dirty="0" smtClean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) is a Lower Bound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04048" y="3573016"/>
            <a:ext cx="2672526" cy="400110"/>
          </a:xfrm>
          <a:prstGeom prst="rect">
            <a:avLst/>
          </a:prstGeom>
          <a:solidFill>
            <a:srgbClr val="F5FF45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even without dynamics</a:t>
            </a:r>
            <a:endParaRPr lang="en-US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148064" y="4797152"/>
            <a:ext cx="2394055" cy="400110"/>
          </a:xfrm>
          <a:prstGeom prst="rect">
            <a:avLst/>
          </a:prstGeom>
          <a:solidFill>
            <a:srgbClr val="F5FF45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because of dynamics</a:t>
            </a:r>
            <a:endParaRPr lang="en-US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566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1" grpId="0"/>
      <p:bldP spid="52" grpId="0"/>
      <p:bldP spid="53" grpId="0" animBg="1"/>
      <p:bldP spid="3" grpId="0" animBg="1"/>
      <p:bldP spid="10" grpId="0"/>
      <p:bldP spid="59" grpId="0" animBg="1"/>
      <p:bldP spid="62" grpId="0"/>
      <p:bldP spid="8" grpId="0" animBg="1"/>
      <p:bldP spid="21" grpId="0" animBg="1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5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323528" y="1412776"/>
            <a:ext cx="7272808" cy="86409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Calibri"/>
              </a:rPr>
              <a:t>  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128639" y="1412776"/>
            <a:ext cx="1075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Chirality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1560" y="1484784"/>
            <a:ext cx="4667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</a:p>
          <a:p>
            <a:r>
              <a:rPr lang="en-US" dirty="0" smtClean="0">
                <a:latin typeface="Calibri"/>
                <a:cs typeface="Calibri"/>
              </a:rPr>
              <a:t>PT</a:t>
            </a:r>
            <a:endParaRPr lang="en-US" dirty="0">
              <a:latin typeface="Calibri"/>
              <a:cs typeface="Calibri"/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1187624" y="1412776"/>
            <a:ext cx="0" cy="86409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>
            <a:off x="4211960" y="1412776"/>
            <a:ext cx="0" cy="86409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" name="Text Box 26"/>
          <p:cNvSpPr txBox="1">
            <a:spLocks noChangeArrowheads="1"/>
          </p:cNvSpPr>
          <p:nvPr/>
        </p:nvSpPr>
        <p:spPr bwMode="auto">
          <a:xfrm>
            <a:off x="899096" y="2204517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436096" y="1484784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788024" y="1772816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grpSp>
        <p:nvGrpSpPr>
          <p:cNvPr id="46" name="Group 45"/>
          <p:cNvGrpSpPr/>
          <p:nvPr/>
        </p:nvGrpSpPr>
        <p:grpSpPr>
          <a:xfrm>
            <a:off x="686263" y="2408755"/>
            <a:ext cx="5016161" cy="3756549"/>
            <a:chOff x="686263" y="2408755"/>
            <a:chExt cx="5016161" cy="3756549"/>
          </a:xfrm>
        </p:grpSpPr>
        <p:grpSp>
          <p:nvGrpSpPr>
            <p:cNvPr id="48" name="Group 47"/>
            <p:cNvGrpSpPr/>
            <p:nvPr/>
          </p:nvGrpSpPr>
          <p:grpSpPr>
            <a:xfrm rot="20462865">
              <a:off x="686263" y="2408755"/>
              <a:ext cx="914400" cy="612648"/>
              <a:chOff x="4499992" y="3187824"/>
              <a:chExt cx="914400" cy="612648"/>
            </a:xfrm>
            <a:noFill/>
          </p:grpSpPr>
          <p:sp>
            <p:nvSpPr>
              <p:cNvPr id="54" name="Cloud Callout 53"/>
              <p:cNvSpPr/>
              <p:nvPr/>
            </p:nvSpPr>
            <p:spPr bwMode="auto">
              <a:xfrm>
                <a:off x="4499992" y="3187824"/>
                <a:ext cx="914400" cy="612648"/>
              </a:xfrm>
              <a:prstGeom prst="cloudCallout">
                <a:avLst/>
              </a:prstGeom>
              <a:grp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644008" y="3303107"/>
                <a:ext cx="514784" cy="338554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latin typeface="Calibri"/>
                    <a:cs typeface="Calibri"/>
                  </a:rPr>
                  <a:t>&lt;  N</a:t>
                </a:r>
                <a:r>
                  <a:rPr lang="en-US" sz="1600" b="0" dirty="0" smtClean="0">
                    <a:latin typeface="Calibri"/>
                    <a:cs typeface="Calibri"/>
                  </a:rPr>
                  <a:t>  </a:t>
                </a:r>
                <a:endParaRPr lang="en-US" sz="1600" dirty="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1043608" y="2564904"/>
              <a:ext cx="4658816" cy="3600400"/>
              <a:chOff x="1043608" y="2564904"/>
              <a:chExt cx="4658816" cy="3600400"/>
            </a:xfrm>
          </p:grpSpPr>
          <p:grpSp>
            <p:nvGrpSpPr>
              <p:cNvPr id="14" name="Group 13"/>
              <p:cNvGrpSpPr/>
              <p:nvPr/>
            </p:nvGrpSpPr>
            <p:grpSpPr>
              <a:xfrm>
                <a:off x="1043608" y="2636912"/>
                <a:ext cx="4211406" cy="3528392"/>
                <a:chOff x="4609066" y="2204864"/>
                <a:chExt cx="4211406" cy="3528392"/>
              </a:xfrm>
            </p:grpSpPr>
            <p:sp>
              <p:nvSpPr>
                <p:cNvPr id="15" name="Oval 3"/>
                <p:cNvSpPr>
                  <a:spLocks noChangeArrowheads="1"/>
                </p:cNvSpPr>
                <p:nvPr/>
              </p:nvSpPr>
              <p:spPr bwMode="auto">
                <a:xfrm>
                  <a:off x="4720425" y="2320168"/>
                  <a:ext cx="3887451" cy="3253929"/>
                </a:xfrm>
                <a:prstGeom prst="ellipse">
                  <a:avLst/>
                </a:prstGeom>
                <a:noFill/>
                <a:ln w="12700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chemeClr val="accent1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16" name="Oval 6"/>
                <p:cNvSpPr>
                  <a:spLocks noChangeArrowheads="1"/>
                </p:cNvSpPr>
                <p:nvPr/>
              </p:nvSpPr>
              <p:spPr bwMode="auto">
                <a:xfrm>
                  <a:off x="6372200" y="2204864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17" name="Oval 7"/>
                <p:cNvSpPr>
                  <a:spLocks noChangeArrowheads="1"/>
                </p:cNvSpPr>
                <p:nvPr/>
              </p:nvSpPr>
              <p:spPr bwMode="auto">
                <a:xfrm>
                  <a:off x="4609066" y="3773236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18" name="Oval 8"/>
                <p:cNvSpPr>
                  <a:spLocks noChangeArrowheads="1"/>
                </p:cNvSpPr>
                <p:nvPr/>
              </p:nvSpPr>
              <p:spPr bwMode="auto">
                <a:xfrm>
                  <a:off x="8496518" y="3838079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19" name="Oval 9"/>
                <p:cNvSpPr>
                  <a:spLocks noChangeArrowheads="1"/>
                </p:cNvSpPr>
                <p:nvPr/>
              </p:nvSpPr>
              <p:spPr bwMode="auto">
                <a:xfrm rot="17489837">
                  <a:off x="8377494" y="4322109"/>
                  <a:ext cx="282950" cy="323954"/>
                </a:xfrm>
                <a:prstGeom prst="ellipse">
                  <a:avLst/>
                </a:prstGeom>
                <a:solidFill>
                  <a:srgbClr val="FFFFFF"/>
                </a:solidFill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0" name="Oval 10"/>
                <p:cNvSpPr>
                  <a:spLocks noChangeArrowheads="1"/>
                </p:cNvSpPr>
                <p:nvPr/>
              </p:nvSpPr>
              <p:spPr bwMode="auto">
                <a:xfrm rot="1289837">
                  <a:off x="5908721" y="5350724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1" name="Oval 11"/>
                <p:cNvSpPr>
                  <a:spLocks noChangeArrowheads="1"/>
                </p:cNvSpPr>
                <p:nvPr/>
              </p:nvSpPr>
              <p:spPr bwMode="auto">
                <a:xfrm rot="12265476">
                  <a:off x="7423419" y="2408589"/>
                  <a:ext cx="323954" cy="282950"/>
                </a:xfrm>
                <a:prstGeom prst="ellipse">
                  <a:avLst/>
                </a:prstGeom>
                <a:solidFill>
                  <a:srgbClr val="FFFFFF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2" name="Oval 12"/>
                <p:cNvSpPr>
                  <a:spLocks noChangeArrowheads="1"/>
                </p:cNvSpPr>
                <p:nvPr/>
              </p:nvSpPr>
              <p:spPr bwMode="auto">
                <a:xfrm rot="7428541">
                  <a:off x="4865785" y="2874409"/>
                  <a:ext cx="282950" cy="32395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3" name="Oval 16"/>
                <p:cNvSpPr>
                  <a:spLocks noChangeArrowheads="1"/>
                </p:cNvSpPr>
                <p:nvPr/>
              </p:nvSpPr>
              <p:spPr bwMode="auto">
                <a:xfrm>
                  <a:off x="6498800" y="5450306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4" name="Oval 6"/>
                <p:cNvSpPr>
                  <a:spLocks noChangeArrowheads="1"/>
                </p:cNvSpPr>
                <p:nvPr/>
              </p:nvSpPr>
              <p:spPr bwMode="auto">
                <a:xfrm>
                  <a:off x="5796136" y="2276872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5" name="Oval 6"/>
                <p:cNvSpPr>
                  <a:spLocks noChangeArrowheads="1"/>
                </p:cNvSpPr>
                <p:nvPr/>
              </p:nvSpPr>
              <p:spPr bwMode="auto">
                <a:xfrm>
                  <a:off x="5292080" y="2492896"/>
                  <a:ext cx="323954" cy="28295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6" name="Oval 6"/>
                <p:cNvSpPr>
                  <a:spLocks noChangeArrowheads="1"/>
                </p:cNvSpPr>
                <p:nvPr/>
              </p:nvSpPr>
              <p:spPr bwMode="auto">
                <a:xfrm>
                  <a:off x="7884368" y="2708920"/>
                  <a:ext cx="323954" cy="28295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7" name="Oval 6"/>
                <p:cNvSpPr>
                  <a:spLocks noChangeArrowheads="1"/>
                </p:cNvSpPr>
                <p:nvPr/>
              </p:nvSpPr>
              <p:spPr bwMode="auto">
                <a:xfrm>
                  <a:off x="8316416" y="3212976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8" name="Oval 7"/>
                <p:cNvSpPr>
                  <a:spLocks noChangeArrowheads="1"/>
                </p:cNvSpPr>
                <p:nvPr/>
              </p:nvSpPr>
              <p:spPr bwMode="auto">
                <a:xfrm>
                  <a:off x="4644008" y="4293096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29" name="Oval 7"/>
                <p:cNvSpPr>
                  <a:spLocks noChangeArrowheads="1"/>
                </p:cNvSpPr>
                <p:nvPr/>
              </p:nvSpPr>
              <p:spPr bwMode="auto">
                <a:xfrm>
                  <a:off x="4860032" y="4725144"/>
                  <a:ext cx="323954" cy="28295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30" name="Oval 7"/>
                <p:cNvSpPr>
                  <a:spLocks noChangeArrowheads="1"/>
                </p:cNvSpPr>
                <p:nvPr/>
              </p:nvSpPr>
              <p:spPr bwMode="auto">
                <a:xfrm>
                  <a:off x="7092280" y="5373216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31" name="Oval 7"/>
                <p:cNvSpPr>
                  <a:spLocks noChangeArrowheads="1"/>
                </p:cNvSpPr>
                <p:nvPr/>
              </p:nvSpPr>
              <p:spPr bwMode="auto">
                <a:xfrm>
                  <a:off x="7596336" y="5157192"/>
                  <a:ext cx="323954" cy="282950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32" name="Oval 9"/>
                <p:cNvSpPr>
                  <a:spLocks noChangeArrowheads="1"/>
                </p:cNvSpPr>
                <p:nvPr/>
              </p:nvSpPr>
              <p:spPr bwMode="auto">
                <a:xfrm rot="17489837">
                  <a:off x="8089463" y="4754157"/>
                  <a:ext cx="282950" cy="32395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33" name="Oval 10"/>
                <p:cNvSpPr>
                  <a:spLocks noChangeArrowheads="1"/>
                </p:cNvSpPr>
                <p:nvPr/>
              </p:nvSpPr>
              <p:spPr bwMode="auto">
                <a:xfrm rot="1289837">
                  <a:off x="5404663" y="5134700"/>
                  <a:ext cx="323954" cy="28295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000000"/>
                  </a:solidFill>
                  <a:round/>
                  <a:headEnd type="none" w="sm" len="sm"/>
                  <a:tailEnd type="none" w="sm" len="sm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34" name="Oval 7"/>
                <p:cNvSpPr>
                  <a:spLocks noChangeArrowheads="1"/>
                </p:cNvSpPr>
                <p:nvPr/>
              </p:nvSpPr>
              <p:spPr bwMode="auto">
                <a:xfrm>
                  <a:off x="4644008" y="3356992"/>
                  <a:ext cx="323954" cy="28295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  <p:sp>
              <p:nvSpPr>
                <p:cNvPr id="35" name="Oval 6"/>
                <p:cNvSpPr>
                  <a:spLocks noChangeArrowheads="1"/>
                </p:cNvSpPr>
                <p:nvPr/>
              </p:nvSpPr>
              <p:spPr bwMode="auto">
                <a:xfrm>
                  <a:off x="6948264" y="2276872"/>
                  <a:ext cx="323954" cy="282950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  <a:round/>
                  <a:headEnd type="none" w="sm" len="sm"/>
                  <a:tailEnd type="none" w="sm" len="sm"/>
                </a:ln>
                <a:effectLst/>
                <a:extLst/>
              </p:spPr>
              <p:txBody>
                <a:bodyPr wrap="none" anchor="ctr"/>
                <a:lstStyle/>
                <a:p>
                  <a:pPr algn="ctr" eaLnBrk="0" hangingPunct="0">
                    <a:defRPr/>
                  </a:pPr>
                  <a:endParaRPr lang="en-US" sz="1800">
                    <a:cs typeface="+mn-cs"/>
                  </a:endParaRPr>
                </a:p>
              </p:txBody>
            </p:sp>
          </p:grpSp>
          <p:grpSp>
            <p:nvGrpSpPr>
              <p:cNvPr id="36" name="Group 15"/>
              <p:cNvGrpSpPr>
                <a:grpSpLocks/>
              </p:cNvGrpSpPr>
              <p:nvPr/>
            </p:nvGrpSpPr>
            <p:grpSpPr bwMode="auto">
              <a:xfrm>
                <a:off x="1043608" y="3212976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37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8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39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0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grpSp>
            <p:nvGrpSpPr>
              <p:cNvPr id="41" name="Group 15"/>
              <p:cNvGrpSpPr>
                <a:grpSpLocks/>
              </p:cNvGrpSpPr>
              <p:nvPr/>
            </p:nvGrpSpPr>
            <p:grpSpPr bwMode="auto">
              <a:xfrm>
                <a:off x="5004048" y="3356992"/>
                <a:ext cx="152400" cy="457200"/>
                <a:chOff x="1872" y="1200"/>
                <a:chExt cx="96" cy="288"/>
              </a:xfrm>
              <a:solidFill>
                <a:schemeClr val="accent3">
                  <a:lumMod val="75000"/>
                </a:schemeClr>
              </a:solidFill>
            </p:grpSpPr>
            <p:sp>
              <p:nvSpPr>
                <p:cNvPr id="42" name="Oval 16"/>
                <p:cNvSpPr>
                  <a:spLocks noChangeArrowheads="1"/>
                </p:cNvSpPr>
                <p:nvPr/>
              </p:nvSpPr>
              <p:spPr bwMode="auto">
                <a:xfrm>
                  <a:off x="1872" y="1200"/>
                  <a:ext cx="96" cy="75"/>
                </a:xfrm>
                <a:prstGeom prst="ellipse">
                  <a:avLst/>
                </a:prstGeom>
                <a:solidFill>
                  <a:srgbClr val="FFFFFF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3" name="Rectangle 17"/>
                <p:cNvSpPr>
                  <a:spLocks noChangeArrowheads="1"/>
                </p:cNvSpPr>
                <p:nvPr/>
              </p:nvSpPr>
              <p:spPr bwMode="auto">
                <a:xfrm>
                  <a:off x="1872" y="1275"/>
                  <a:ext cx="96" cy="150"/>
                </a:xfrm>
                <a:prstGeom prst="rect">
                  <a:avLst/>
                </a:prstGeom>
                <a:solidFill>
                  <a:srgbClr val="FFFF00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4" name="Line 18"/>
                <p:cNvSpPr>
                  <a:spLocks noChangeShapeType="1"/>
                </p:cNvSpPr>
                <p:nvPr/>
              </p:nvSpPr>
              <p:spPr bwMode="auto">
                <a:xfrm>
                  <a:off x="1904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  <p:sp>
              <p:nvSpPr>
                <p:cNvPr id="45" name="Line 19"/>
                <p:cNvSpPr>
                  <a:spLocks noChangeShapeType="1"/>
                </p:cNvSpPr>
                <p:nvPr/>
              </p:nvSpPr>
              <p:spPr bwMode="auto">
                <a:xfrm>
                  <a:off x="1936" y="1425"/>
                  <a:ext cx="0" cy="63"/>
                </a:xfrm>
                <a:prstGeom prst="line">
                  <a:avLst/>
                </a:prstGeom>
                <a:grpFill/>
                <a:ln w="9525">
                  <a:solidFill>
                    <a:schemeClr val="tx1"/>
                  </a:solidFill>
                  <a:round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/>
                <a:lstStyle/>
                <a:p>
                  <a:endParaRPr lang="en-US" dirty="0">
                    <a:latin typeface="Calibri"/>
                  </a:endParaRPr>
                </a:p>
              </p:txBody>
            </p:sp>
          </p:grpSp>
          <p:sp>
            <p:nvSpPr>
              <p:cNvPr id="49" name="TextBox 48"/>
              <p:cNvSpPr txBox="1"/>
              <p:nvPr/>
            </p:nvSpPr>
            <p:spPr>
              <a:xfrm rot="4233471">
                <a:off x="5148064" y="3729560"/>
                <a:ext cx="4769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&gt;&gt;</a:t>
                </a:r>
                <a:endParaRPr lang="en-US" dirty="0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 rot="19841508">
                <a:off x="1327034" y="2800052"/>
                <a:ext cx="4769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&gt;&gt;</a:t>
                </a:r>
                <a:endParaRPr lang="en-US" dirty="0"/>
              </a:p>
            </p:txBody>
          </p:sp>
          <p:grpSp>
            <p:nvGrpSpPr>
              <p:cNvPr id="56" name="Group 55"/>
              <p:cNvGrpSpPr/>
              <p:nvPr/>
            </p:nvGrpSpPr>
            <p:grpSpPr>
              <a:xfrm>
                <a:off x="4788024" y="2564904"/>
                <a:ext cx="914400" cy="612648"/>
                <a:chOff x="4499992" y="3187824"/>
                <a:chExt cx="914400" cy="612648"/>
              </a:xfrm>
              <a:noFill/>
            </p:grpSpPr>
            <p:sp>
              <p:nvSpPr>
                <p:cNvPr id="57" name="Cloud Callout 56"/>
                <p:cNvSpPr/>
                <p:nvPr/>
              </p:nvSpPr>
              <p:spPr bwMode="auto">
                <a:xfrm>
                  <a:off x="4499992" y="3187824"/>
                  <a:ext cx="914400" cy="612648"/>
                </a:xfrm>
                <a:prstGeom prst="cloudCallout">
                  <a:avLst/>
                </a:prstGeom>
                <a:grpFill/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charset="0"/>
                    <a:ea typeface="ＭＳ Ｐゴシック" charset="0"/>
                    <a:cs typeface="ＭＳ Ｐゴシック" charset="0"/>
                  </a:endParaRPr>
                </a:p>
              </p:txBody>
            </p:sp>
            <p:sp>
              <p:nvSpPr>
                <p:cNvPr id="58" name="Rectangle 57"/>
                <p:cNvSpPr/>
                <p:nvPr/>
              </p:nvSpPr>
              <p:spPr>
                <a:xfrm>
                  <a:off x="4644008" y="3303107"/>
                  <a:ext cx="514784" cy="338554"/>
                </a:xfrm>
                <a:prstGeom prst="rect">
                  <a:avLst/>
                </a:prstGeom>
                <a:grpFill/>
              </p:spPr>
              <p:txBody>
                <a:bodyPr wrap="none">
                  <a:spAutoFit/>
                </a:bodyPr>
                <a:lstStyle/>
                <a:p>
                  <a:r>
                    <a:rPr lang="en-US" sz="1600" dirty="0" smtClean="0">
                      <a:latin typeface="Calibri"/>
                      <a:cs typeface="Calibri"/>
                    </a:rPr>
                    <a:t>&lt;  N</a:t>
                  </a:r>
                  <a:r>
                    <a:rPr lang="en-US" sz="1600" b="0" dirty="0" smtClean="0">
                      <a:latin typeface="Calibri"/>
                      <a:cs typeface="Calibri"/>
                    </a:rPr>
                    <a:t>  </a:t>
                  </a:r>
                  <a:endParaRPr lang="en-US" sz="1600" dirty="0"/>
                </a:p>
              </p:txBody>
            </p:sp>
          </p:grpSp>
        </p:grpSp>
      </p:grpSp>
      <p:sp>
        <p:nvSpPr>
          <p:cNvPr id="10" name="Rectangle 9"/>
          <p:cNvSpPr/>
          <p:nvPr/>
        </p:nvSpPr>
        <p:spPr>
          <a:xfrm>
            <a:off x="1835696" y="1844824"/>
            <a:ext cx="18271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alibri"/>
                <a:cs typeface="Calibri"/>
              </a:rPr>
              <a:t>Upper Bound N</a:t>
            </a:r>
          </a:p>
        </p:txBody>
      </p:sp>
    </p:spTree>
    <p:extLst>
      <p:ext uri="{BB962C8B-B14F-4D97-AF65-F5344CB8AC3E}">
        <p14:creationId xmlns:p14="http://schemas.microsoft.com/office/powerpoint/2010/main" val="4005816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9512" y="1124744"/>
            <a:ext cx="1233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ZIG-ZAG</a:t>
            </a: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3923928" y="1268760"/>
            <a:ext cx="2880320" cy="2088232"/>
            <a:chOff x="6084168" y="116632"/>
            <a:chExt cx="2880320" cy="2088232"/>
          </a:xfrm>
        </p:grpSpPr>
        <p:sp>
          <p:nvSpPr>
            <p:cNvPr id="11" name="Rounded Rectangle 10"/>
            <p:cNvSpPr/>
            <p:nvPr/>
          </p:nvSpPr>
          <p:spPr bwMode="auto">
            <a:xfrm>
              <a:off x="6948264" y="116632"/>
              <a:ext cx="1008112" cy="360040"/>
            </a:xfrm>
            <a:prstGeom prst="roundRect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>
                  <a:latin typeface="Calibri"/>
                  <a:cs typeface="Calibri"/>
                </a:rPr>
                <a:t>GO-LEFT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6084168" y="908720"/>
              <a:ext cx="1080120" cy="360040"/>
            </a:xfrm>
            <a:prstGeom prst="roundRect">
              <a:avLst/>
            </a:prstGeom>
            <a:solidFill>
              <a:srgbClr val="2DA735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 smtClean="0">
                  <a:latin typeface="Calibri"/>
                  <a:cs typeface="Calibri"/>
                </a:rPr>
                <a:t>BOUNCE</a:t>
              </a:r>
              <a:endParaRPr lang="en-US" sz="1800" b="0" dirty="0">
                <a:latin typeface="Calibri"/>
                <a:cs typeface="Calibri"/>
              </a:endParaRPr>
            </a:p>
          </p:txBody>
        </p:sp>
        <p:sp>
          <p:nvSpPr>
            <p:cNvPr id="16" name="Rounded Rectangle 15"/>
            <p:cNvSpPr/>
            <p:nvPr/>
          </p:nvSpPr>
          <p:spPr bwMode="auto">
            <a:xfrm>
              <a:off x="7884368" y="836712"/>
              <a:ext cx="1080120" cy="360040"/>
            </a:xfrm>
            <a:prstGeom prst="roundRect">
              <a:avLst/>
            </a:prstGeom>
            <a:solidFill>
              <a:srgbClr val="AFCFF6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 smtClean="0">
                  <a:latin typeface="Calibri"/>
                  <a:cs typeface="Calibri"/>
                </a:rPr>
                <a:t>REVERSE</a:t>
              </a:r>
              <a:endParaRPr lang="en-US" sz="1800" b="0" dirty="0">
                <a:latin typeface="Calibri"/>
                <a:cs typeface="Calibri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 bwMode="auto">
            <a:xfrm flipH="1">
              <a:off x="6804248" y="476672"/>
              <a:ext cx="504056" cy="4320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9" name="Freeform 28"/>
            <p:cNvSpPr/>
            <p:nvPr/>
          </p:nvSpPr>
          <p:spPr>
            <a:xfrm>
              <a:off x="7164288" y="692696"/>
              <a:ext cx="759535" cy="262291"/>
            </a:xfrm>
            <a:custGeom>
              <a:avLst/>
              <a:gdLst>
                <a:gd name="connsiteX0" fmla="*/ 0 w 759535"/>
                <a:gd name="connsiteY0" fmla="*/ 262291 h 262291"/>
                <a:gd name="connsiteX1" fmla="*/ 435799 w 759535"/>
                <a:gd name="connsiteY1" fmla="*/ 797 h 262291"/>
                <a:gd name="connsiteX2" fmla="*/ 759535 w 759535"/>
                <a:gd name="connsiteY2" fmla="*/ 175126 h 26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9535" h="262291">
                  <a:moveTo>
                    <a:pt x="0" y="262291"/>
                  </a:moveTo>
                  <a:cubicBezTo>
                    <a:pt x="154605" y="138808"/>
                    <a:pt x="309210" y="15325"/>
                    <a:pt x="435799" y="797"/>
                  </a:cubicBezTo>
                  <a:cubicBezTo>
                    <a:pt x="562388" y="-13731"/>
                    <a:pt x="759535" y="175126"/>
                    <a:pt x="759535" y="175126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/>
              <a:tailEnd type="arrow"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>
              <a:off x="7164288" y="1052736"/>
              <a:ext cx="759535" cy="262291"/>
            </a:xfrm>
            <a:custGeom>
              <a:avLst/>
              <a:gdLst>
                <a:gd name="connsiteX0" fmla="*/ 0 w 759535"/>
                <a:gd name="connsiteY0" fmla="*/ 262291 h 262291"/>
                <a:gd name="connsiteX1" fmla="*/ 435799 w 759535"/>
                <a:gd name="connsiteY1" fmla="*/ 797 h 262291"/>
                <a:gd name="connsiteX2" fmla="*/ 759535 w 759535"/>
                <a:gd name="connsiteY2" fmla="*/ 175126 h 26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9535" h="262291">
                  <a:moveTo>
                    <a:pt x="0" y="262291"/>
                  </a:moveTo>
                  <a:cubicBezTo>
                    <a:pt x="154605" y="138808"/>
                    <a:pt x="309210" y="15325"/>
                    <a:pt x="435799" y="797"/>
                  </a:cubicBezTo>
                  <a:cubicBezTo>
                    <a:pt x="562388" y="-13731"/>
                    <a:pt x="759535" y="175126"/>
                    <a:pt x="759535" y="175126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/>
              <a:tailEnd type="arrow"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6876256" y="1844824"/>
              <a:ext cx="1368152" cy="360040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 smtClean="0">
                  <a:latin typeface="Calibri"/>
                  <a:cs typeface="Calibri"/>
                </a:rPr>
                <a:t>TERMINATE</a:t>
              </a:r>
              <a:endParaRPr lang="en-US" sz="1800" b="0" dirty="0">
                <a:latin typeface="Calibri"/>
                <a:cs typeface="Calibri"/>
              </a:endParaRPr>
            </a:p>
          </p:txBody>
        </p:sp>
        <p:cxnSp>
          <p:nvCxnSpPr>
            <p:cNvPr id="32" name="Straight Arrow Connector 31"/>
            <p:cNvCxnSpPr/>
            <p:nvPr/>
          </p:nvCxnSpPr>
          <p:spPr bwMode="auto">
            <a:xfrm>
              <a:off x="6588224" y="1268760"/>
              <a:ext cx="648072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4" name="Straight Arrow Connector 33"/>
            <p:cNvCxnSpPr>
              <a:stCxn id="16" idx="2"/>
            </p:cNvCxnSpPr>
            <p:nvPr/>
          </p:nvCxnSpPr>
          <p:spPr bwMode="auto">
            <a:xfrm flipH="1">
              <a:off x="7740352" y="1196752"/>
              <a:ext cx="684076" cy="6564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7" name="Rectangle 6"/>
          <p:cNvSpPr/>
          <p:nvPr/>
        </p:nvSpPr>
        <p:spPr>
          <a:xfrm>
            <a:off x="4995917" y="1988840"/>
            <a:ext cx="8002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Calibri"/>
                <a:cs typeface="Calibri"/>
              </a:rPr>
              <a:t>ZIG-ZAG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0" y="4005064"/>
            <a:ext cx="6868888" cy="504056"/>
            <a:chOff x="0" y="4005064"/>
            <a:chExt cx="6868888" cy="504056"/>
          </a:xfrm>
        </p:grpSpPr>
        <p:sp>
          <p:nvSpPr>
            <p:cNvPr id="35" name="Rounded Rectangle 34"/>
            <p:cNvSpPr/>
            <p:nvPr/>
          </p:nvSpPr>
          <p:spPr bwMode="auto">
            <a:xfrm>
              <a:off x="5580112" y="4077072"/>
              <a:ext cx="1152128" cy="432048"/>
            </a:xfrm>
            <a:prstGeom prst="roundRect">
              <a:avLst/>
            </a:prstGeom>
            <a:solidFill>
              <a:srgbClr val="AFCFF6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 smtClean="0">
                  <a:latin typeface="Calibri"/>
                  <a:cs typeface="Calibri"/>
                </a:rPr>
                <a:t> </a:t>
              </a:r>
              <a:endParaRPr lang="en-US" sz="1800" b="0" dirty="0">
                <a:latin typeface="Calibri"/>
                <a:cs typeface="Calibri"/>
              </a:endParaRPr>
            </a:p>
          </p:txBody>
        </p:sp>
        <p:sp>
          <p:nvSpPr>
            <p:cNvPr id="18" name="Rounded Rectangle 17"/>
            <p:cNvSpPr/>
            <p:nvPr/>
          </p:nvSpPr>
          <p:spPr bwMode="auto">
            <a:xfrm>
              <a:off x="3419872" y="4005064"/>
              <a:ext cx="720080" cy="432048"/>
            </a:xfrm>
            <a:prstGeom prst="roundRect">
              <a:avLst/>
            </a:prstGeom>
            <a:solidFill>
              <a:srgbClr val="F5FF45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0" y="4005064"/>
              <a:ext cx="686888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Moving left: either in state  INIT    or in state REVERSE</a:t>
              </a:r>
              <a:endParaRPr lang="en-US" sz="24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0" y="5085184"/>
            <a:ext cx="5004048" cy="461665"/>
            <a:chOff x="0" y="5301208"/>
            <a:chExt cx="5004048" cy="461665"/>
          </a:xfrm>
        </p:grpSpPr>
        <p:sp>
          <p:nvSpPr>
            <p:cNvPr id="36" name="Rounded Rectangle 35"/>
            <p:cNvSpPr/>
            <p:nvPr/>
          </p:nvSpPr>
          <p:spPr bwMode="auto">
            <a:xfrm>
              <a:off x="3779912" y="5301208"/>
              <a:ext cx="1224136" cy="432048"/>
            </a:xfrm>
            <a:prstGeom prst="roundRect">
              <a:avLst/>
            </a:prstGeom>
            <a:solidFill>
              <a:srgbClr val="2DA735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 smtClean="0">
                  <a:latin typeface="Calibri"/>
                  <a:cs typeface="Calibri"/>
                </a:rPr>
                <a:t> </a:t>
              </a:r>
              <a:endParaRPr lang="en-US" sz="1800" b="0" dirty="0">
                <a:latin typeface="Calibri"/>
                <a:cs typeface="Calibri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0" y="5301208"/>
              <a:ext cx="5000137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Moving right: always in state  BOUNCE</a:t>
              </a:r>
              <a:endParaRPr lang="en-US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925104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619672" y="1628800"/>
            <a:ext cx="741682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when catching</a:t>
            </a:r>
            <a:r>
              <a:rPr lang="en-US" sz="2400" b="0" dirty="0"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the other agent waiting  at a missing link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3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79512" y="980728"/>
            <a:ext cx="1233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ZIG-ZAG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51720" y="2276872"/>
            <a:ext cx="2943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  <a:latin typeface="Calibri"/>
                <a:cs typeface="Calibri"/>
              </a:rPr>
              <a:t>Left-to-right direction</a:t>
            </a:r>
            <a:endParaRPr lang="en-US" sz="24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  <p:grpSp>
        <p:nvGrpSpPr>
          <p:cNvPr id="17" name="Group 15"/>
          <p:cNvGrpSpPr>
            <a:grpSpLocks/>
          </p:cNvGrpSpPr>
          <p:nvPr/>
        </p:nvGrpSpPr>
        <p:grpSpPr bwMode="auto">
          <a:xfrm>
            <a:off x="5796136" y="2708920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19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0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1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grpSp>
        <p:nvGrpSpPr>
          <p:cNvPr id="22" name="Group 15"/>
          <p:cNvGrpSpPr>
            <a:grpSpLocks/>
          </p:cNvGrpSpPr>
          <p:nvPr/>
        </p:nvGrpSpPr>
        <p:grpSpPr bwMode="auto">
          <a:xfrm>
            <a:off x="1403648" y="2852936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23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4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5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6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cxnSp>
        <p:nvCxnSpPr>
          <p:cNvPr id="38" name="Straight Connector 37"/>
          <p:cNvCxnSpPr/>
          <p:nvPr/>
        </p:nvCxnSpPr>
        <p:spPr bwMode="auto">
          <a:xfrm flipV="1">
            <a:off x="-180528" y="3091062"/>
            <a:ext cx="1584176" cy="49906"/>
          </a:xfrm>
          <a:prstGeom prst="line">
            <a:avLst/>
          </a:prstGeom>
          <a:ln>
            <a:solidFill>
              <a:srgbClr val="800000"/>
            </a:solidFill>
            <a:prstDash val="sysDash"/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 bwMode="auto">
          <a:xfrm>
            <a:off x="107504" y="1556792"/>
            <a:ext cx="1440160" cy="576064"/>
          </a:xfrm>
          <a:prstGeom prst="roundRect">
            <a:avLst/>
          </a:prstGeom>
          <a:solidFill>
            <a:srgbClr val="2DA73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BOUNCE</a:t>
            </a:r>
            <a:endParaRPr lang="en-US" sz="2400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7347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615 -0.00185 L -0.46534 0.01921 " pathEditMode="relative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3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79512" y="980728"/>
            <a:ext cx="1233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ZIG-ZAG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051720" y="2276872"/>
            <a:ext cx="2943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  <a:latin typeface="Calibri"/>
                <a:cs typeface="Calibri"/>
              </a:rPr>
              <a:t>Left-to-right direction</a:t>
            </a:r>
            <a:endParaRPr lang="en-US" sz="24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  <p:grpSp>
        <p:nvGrpSpPr>
          <p:cNvPr id="17" name="Group 15"/>
          <p:cNvGrpSpPr>
            <a:grpSpLocks/>
          </p:cNvGrpSpPr>
          <p:nvPr/>
        </p:nvGrpSpPr>
        <p:grpSpPr bwMode="auto">
          <a:xfrm>
            <a:off x="1547664" y="2852936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19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2DA735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0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1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grpSp>
        <p:nvGrpSpPr>
          <p:cNvPr id="22" name="Group 15"/>
          <p:cNvGrpSpPr>
            <a:grpSpLocks/>
          </p:cNvGrpSpPr>
          <p:nvPr/>
        </p:nvGrpSpPr>
        <p:grpSpPr bwMode="auto">
          <a:xfrm>
            <a:off x="1403648" y="2852936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23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4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5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26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cxnSp>
        <p:nvCxnSpPr>
          <p:cNvPr id="38" name="Straight Connector 37"/>
          <p:cNvCxnSpPr/>
          <p:nvPr/>
        </p:nvCxnSpPr>
        <p:spPr bwMode="auto">
          <a:xfrm flipV="1">
            <a:off x="-180528" y="3091062"/>
            <a:ext cx="1584176" cy="49906"/>
          </a:xfrm>
          <a:prstGeom prst="line">
            <a:avLst/>
          </a:prstGeom>
          <a:ln>
            <a:solidFill>
              <a:srgbClr val="800000"/>
            </a:solidFill>
            <a:prstDash val="sysDash"/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619672" y="1628800"/>
            <a:ext cx="741682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when catching</a:t>
            </a:r>
            <a:r>
              <a:rPr lang="en-US" sz="2400" b="0" dirty="0"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the other agent waiting  at a missing link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28" name="Rounded Rectangle 27"/>
          <p:cNvSpPr/>
          <p:nvPr/>
        </p:nvSpPr>
        <p:spPr bwMode="auto">
          <a:xfrm>
            <a:off x="107504" y="1556792"/>
            <a:ext cx="1440160" cy="576064"/>
          </a:xfrm>
          <a:prstGeom prst="roundRect">
            <a:avLst/>
          </a:prstGeom>
          <a:solidFill>
            <a:srgbClr val="2DA73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BOUNCE</a:t>
            </a:r>
            <a:endParaRPr lang="en-US" sz="2400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4437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2031E-7 9.9491E-7 L 0.4412 9.9491E-7 " pathEditMode="relative" ptsTypes="AA">
                                      <p:cBhvr>
                                        <p:cTn id="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2286000" y="1536174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US" b="0" dirty="0" err="1">
                <a:latin typeface="Calibri"/>
              </a:rPr>
              <a:t>Dessmarc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Pelc</a:t>
            </a:r>
            <a:r>
              <a:rPr lang="en-US" b="0" dirty="0">
                <a:latin typeface="Calibri"/>
              </a:rPr>
              <a:t> [ESA’02</a:t>
            </a:r>
            <a:r>
              <a:rPr lang="en-US" b="0" dirty="0" smtClean="0">
                <a:latin typeface="Calibri"/>
              </a:rPr>
              <a:t>]</a:t>
            </a:r>
            <a:endParaRPr lang="en-US" b="0" dirty="0">
              <a:latin typeface="Calibri"/>
            </a:endParaRPr>
          </a:p>
        </p:txBody>
      </p:sp>
      <p:sp>
        <p:nvSpPr>
          <p:cNvPr id="4" name="Text Box 3"/>
          <p:cNvSpPr txBox="1">
            <a:spLocks noChangeArrowheads="1"/>
          </p:cNvSpPr>
          <p:nvPr/>
        </p:nvSpPr>
        <p:spPr bwMode="auto">
          <a:xfrm>
            <a:off x="179512" y="1484784"/>
            <a:ext cx="8640960" cy="2246769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lvl="1"/>
            <a:r>
              <a:rPr lang="en-US" b="0" dirty="0" err="1">
                <a:latin typeface="Calibri"/>
              </a:rPr>
              <a:t>Diks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Fraigniaud,Kranakis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Pelc</a:t>
            </a:r>
            <a:r>
              <a:rPr lang="en-US" b="0" dirty="0">
                <a:latin typeface="Calibri"/>
              </a:rPr>
              <a:t> [J Algorithms </a:t>
            </a:r>
            <a:r>
              <a:rPr lang="en-US" b="0" dirty="0" smtClean="0">
                <a:latin typeface="Calibri"/>
              </a:rPr>
              <a:t>02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 err="1">
                <a:latin typeface="Calibri"/>
              </a:rPr>
              <a:t>Fraigniaud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Ilcinkas</a:t>
            </a:r>
            <a:r>
              <a:rPr lang="en-US" b="0" dirty="0">
                <a:latin typeface="Calibri"/>
              </a:rPr>
              <a:t> [</a:t>
            </a:r>
            <a:r>
              <a:rPr lang="en-US" b="0" dirty="0" smtClean="0">
                <a:latin typeface="Calibri"/>
              </a:rPr>
              <a:t>STACS 04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 err="1">
                <a:latin typeface="Calibri"/>
              </a:rPr>
              <a:t>Fraigniaud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Ilcinkas</a:t>
            </a:r>
            <a:r>
              <a:rPr lang="en-US" b="0" dirty="0">
                <a:latin typeface="Calibri"/>
              </a:rPr>
              <a:t>, Peer, </a:t>
            </a:r>
            <a:r>
              <a:rPr lang="en-US" b="0" dirty="0" err="1">
                <a:latin typeface="Calibri"/>
              </a:rPr>
              <a:t>Pelc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Peleg</a:t>
            </a:r>
            <a:r>
              <a:rPr lang="en-US" b="0" dirty="0">
                <a:latin typeface="Calibri"/>
              </a:rPr>
              <a:t> [</a:t>
            </a:r>
            <a:r>
              <a:rPr lang="en-US" b="0" dirty="0" smtClean="0">
                <a:latin typeface="Calibri"/>
              </a:rPr>
              <a:t>MFC S04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>
                <a:latin typeface="Calibri"/>
              </a:rPr>
              <a:t>Das, Flocchini, </a:t>
            </a:r>
            <a:r>
              <a:rPr lang="en-US" b="0" dirty="0" err="1">
                <a:latin typeface="Calibri"/>
              </a:rPr>
              <a:t>Nayak</a:t>
            </a:r>
            <a:r>
              <a:rPr lang="en-US" b="0" dirty="0">
                <a:latin typeface="Calibri"/>
              </a:rPr>
              <a:t>, Santoro [</a:t>
            </a:r>
            <a:r>
              <a:rPr lang="en-US" b="0" dirty="0" smtClean="0">
                <a:latin typeface="Calibri"/>
              </a:rPr>
              <a:t>ISAAC 06</a:t>
            </a:r>
            <a:r>
              <a:rPr lang="en-US" b="0" dirty="0">
                <a:latin typeface="Calibri"/>
              </a:rPr>
              <a:t>] </a:t>
            </a:r>
          </a:p>
          <a:p>
            <a:pPr lvl="1"/>
            <a:r>
              <a:rPr lang="en-US" b="0" dirty="0" err="1">
                <a:latin typeface="Calibri"/>
              </a:rPr>
              <a:t>Gasienic,Klansing,Martin,Navarra,Zhang</a:t>
            </a:r>
            <a:r>
              <a:rPr lang="en-US" b="0" dirty="0">
                <a:latin typeface="Calibri"/>
              </a:rPr>
              <a:t> [</a:t>
            </a:r>
            <a:r>
              <a:rPr lang="en-US" b="0" dirty="0" smtClean="0">
                <a:latin typeface="Calibri"/>
              </a:rPr>
              <a:t>SIROCCO 07</a:t>
            </a:r>
            <a:r>
              <a:rPr lang="en-US" b="0" dirty="0">
                <a:latin typeface="Calibri"/>
              </a:rPr>
              <a:t>]</a:t>
            </a:r>
          </a:p>
          <a:p>
            <a:pPr lvl="1"/>
            <a:r>
              <a:rPr lang="en-US" b="0" dirty="0">
                <a:latin typeface="Calibri"/>
              </a:rPr>
              <a:t>Das, Flocchini, </a:t>
            </a:r>
            <a:r>
              <a:rPr lang="en-US" b="0" dirty="0" err="1">
                <a:latin typeface="Calibri"/>
              </a:rPr>
              <a:t>Kutten</a:t>
            </a:r>
            <a:r>
              <a:rPr lang="en-US" b="0" dirty="0">
                <a:latin typeface="Calibri"/>
              </a:rPr>
              <a:t>, </a:t>
            </a:r>
            <a:r>
              <a:rPr lang="en-US" b="0" dirty="0" err="1">
                <a:latin typeface="Calibri"/>
              </a:rPr>
              <a:t>Nayak</a:t>
            </a:r>
            <a:r>
              <a:rPr lang="en-US" b="0" dirty="0">
                <a:latin typeface="Calibri"/>
              </a:rPr>
              <a:t>, Santoro [</a:t>
            </a:r>
            <a:r>
              <a:rPr lang="en-US" b="0" dirty="0" smtClean="0">
                <a:latin typeface="Calibri"/>
              </a:rPr>
              <a:t>TCS 07]</a:t>
            </a:r>
          </a:p>
          <a:p>
            <a:pPr lvl="1"/>
            <a:endParaRPr lang="en-US" b="0" dirty="0">
              <a:latin typeface="Calibri"/>
            </a:endParaRPr>
          </a:p>
        </p:txBody>
      </p:sp>
      <p:sp>
        <p:nvSpPr>
          <p:cNvPr id="5" name="Line 13"/>
          <p:cNvSpPr>
            <a:spLocks noChangeShapeType="1"/>
          </p:cNvSpPr>
          <p:nvPr/>
        </p:nvSpPr>
        <p:spPr bwMode="auto">
          <a:xfrm>
            <a:off x="179512" y="90872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239837" y="345158"/>
            <a:ext cx="395688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CC0000"/>
                </a:solidFill>
                <a:latin typeface="Calibri"/>
                <a:cs typeface="Calibri"/>
              </a:rPr>
              <a:t>Exploration/Map </a:t>
            </a:r>
            <a:r>
              <a:rPr lang="en-US" sz="2400" dirty="0" err="1" smtClean="0">
                <a:solidFill>
                  <a:srgbClr val="CC0000"/>
                </a:solidFill>
                <a:latin typeface="Calibri"/>
                <a:cs typeface="Calibri"/>
              </a:rPr>
              <a:t>Contruction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5580112" y="5229200"/>
            <a:ext cx="33083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accent2"/>
                </a:solidFill>
                <a:latin typeface="Comic Sans MS" charset="0"/>
              </a:rPr>
              <a:t>AND MANY MORE …</a:t>
            </a:r>
            <a:endParaRPr lang="en-US" sz="2400" b="0" dirty="0">
              <a:latin typeface="Comic Sans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467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195736" y="3573016"/>
            <a:ext cx="465178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chemeClr val="tx1"/>
                </a:solidFill>
                <a:latin typeface="Calibri"/>
                <a:cs typeface="Calibri"/>
              </a:rPr>
              <a:t>when finding an empty  missing link</a:t>
            </a:r>
            <a:endParaRPr lang="en-US" sz="2400" b="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3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79512" y="980728"/>
            <a:ext cx="1233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ZIG-ZAG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123728" y="4293096"/>
            <a:ext cx="29524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5A5AB0"/>
                </a:solidFill>
                <a:latin typeface="Calibri"/>
                <a:cs typeface="Calibri"/>
              </a:rPr>
              <a:t>Right-to-left direction</a:t>
            </a:r>
            <a:endParaRPr lang="en-US" sz="2400" dirty="0">
              <a:solidFill>
                <a:srgbClr val="5A5AB0"/>
              </a:solidFill>
              <a:latin typeface="Calibri"/>
              <a:cs typeface="Calibri"/>
            </a:endParaRPr>
          </a:p>
        </p:txBody>
      </p:sp>
      <p:cxnSp>
        <p:nvCxnSpPr>
          <p:cNvPr id="28" name="Straight Connector 27"/>
          <p:cNvCxnSpPr/>
          <p:nvPr/>
        </p:nvCxnSpPr>
        <p:spPr bwMode="auto">
          <a:xfrm>
            <a:off x="6084168" y="5495130"/>
            <a:ext cx="1584176" cy="22102"/>
          </a:xfrm>
          <a:prstGeom prst="line">
            <a:avLst/>
          </a:prstGeom>
          <a:ln>
            <a:solidFill>
              <a:srgbClr val="800000"/>
            </a:solidFill>
            <a:prstDash val="sysDash"/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3" name="Group 15"/>
          <p:cNvGrpSpPr>
            <a:grpSpLocks/>
          </p:cNvGrpSpPr>
          <p:nvPr/>
        </p:nvGrpSpPr>
        <p:grpSpPr bwMode="auto">
          <a:xfrm>
            <a:off x="683568" y="5157192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34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35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8C5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36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37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sp>
        <p:nvSpPr>
          <p:cNvPr id="29" name="Rectangle 28"/>
          <p:cNvSpPr/>
          <p:nvPr/>
        </p:nvSpPr>
        <p:spPr>
          <a:xfrm>
            <a:off x="2051720" y="2276872"/>
            <a:ext cx="2943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  <a:latin typeface="Calibri"/>
                <a:cs typeface="Calibri"/>
              </a:rPr>
              <a:t>Left-to-right direction</a:t>
            </a:r>
            <a:endParaRPr lang="en-US" sz="24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619672" y="1628800"/>
            <a:ext cx="741682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when catching</a:t>
            </a:r>
            <a:r>
              <a:rPr lang="en-US" sz="2400" b="0" dirty="0"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the other agent waiting  at a missing link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32" name="Rounded Rectangle 31"/>
          <p:cNvSpPr/>
          <p:nvPr/>
        </p:nvSpPr>
        <p:spPr bwMode="auto">
          <a:xfrm>
            <a:off x="107504" y="1556792"/>
            <a:ext cx="1440160" cy="576064"/>
          </a:xfrm>
          <a:prstGeom prst="roundRect">
            <a:avLst/>
          </a:prstGeom>
          <a:solidFill>
            <a:srgbClr val="2DA73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BOUNCE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40" name="Rounded Rectangle 39"/>
          <p:cNvSpPr/>
          <p:nvPr/>
        </p:nvSpPr>
        <p:spPr bwMode="auto">
          <a:xfrm>
            <a:off x="251520" y="3573016"/>
            <a:ext cx="1440160" cy="504056"/>
          </a:xfrm>
          <a:prstGeom prst="roundRect">
            <a:avLst/>
          </a:prstGeom>
          <a:solidFill>
            <a:srgbClr val="AFCFF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REVERSE</a:t>
            </a:r>
            <a:endParaRPr lang="en-US" sz="2400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64152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9 -0.00185 L 0.5588 0.01898 " pathEditMode="relative" ptsTypes="AA">
                                      <p:cBhvr>
                                        <p:cTn id="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3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79512" y="980728"/>
            <a:ext cx="1233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ZIG-ZAG</a:t>
            </a:r>
            <a:endParaRPr lang="en-US" sz="2400" dirty="0">
              <a:latin typeface="Calibri"/>
              <a:cs typeface="Calibri"/>
            </a:endParaRPr>
          </a:p>
        </p:txBody>
      </p:sp>
      <p:cxnSp>
        <p:nvCxnSpPr>
          <p:cNvPr id="28" name="Straight Connector 27"/>
          <p:cNvCxnSpPr/>
          <p:nvPr/>
        </p:nvCxnSpPr>
        <p:spPr bwMode="auto">
          <a:xfrm>
            <a:off x="6084168" y="5495130"/>
            <a:ext cx="1584176" cy="22102"/>
          </a:xfrm>
          <a:prstGeom prst="line">
            <a:avLst/>
          </a:prstGeom>
          <a:ln>
            <a:solidFill>
              <a:srgbClr val="800000"/>
            </a:solidFill>
            <a:prstDash val="sysDash"/>
            <a:headEnd type="none" w="med" len="med"/>
            <a:tailEnd type="none" w="med" len="med"/>
          </a:ln>
          <a:ex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3" name="Group 15"/>
          <p:cNvGrpSpPr>
            <a:grpSpLocks/>
          </p:cNvGrpSpPr>
          <p:nvPr/>
        </p:nvGrpSpPr>
        <p:grpSpPr bwMode="auto">
          <a:xfrm>
            <a:off x="5868144" y="5301208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34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35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3366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36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37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2195736" y="3573016"/>
            <a:ext cx="465178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chemeClr val="tx1"/>
                </a:solidFill>
                <a:latin typeface="Calibri"/>
                <a:cs typeface="Calibri"/>
              </a:rPr>
              <a:t>when finding an empty  missing link</a:t>
            </a:r>
            <a:endParaRPr lang="en-US" sz="2400" b="0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2123728" y="4293096"/>
            <a:ext cx="29524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5A5AB0"/>
                </a:solidFill>
                <a:latin typeface="Calibri"/>
                <a:cs typeface="Calibri"/>
              </a:rPr>
              <a:t>Right-to-left direction</a:t>
            </a:r>
            <a:endParaRPr lang="en-US" sz="2400" dirty="0">
              <a:solidFill>
                <a:srgbClr val="5A5AB0"/>
              </a:solidFill>
              <a:latin typeface="Calibri"/>
              <a:cs typeface="Calibri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051720" y="2276872"/>
            <a:ext cx="29430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8000"/>
                </a:solidFill>
                <a:latin typeface="Calibri"/>
                <a:cs typeface="Calibri"/>
              </a:rPr>
              <a:t>Left-to-right direction</a:t>
            </a:r>
            <a:endParaRPr lang="en-US" sz="24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  <p:sp>
        <p:nvSpPr>
          <p:cNvPr id="40" name="Rounded Rectangle 39"/>
          <p:cNvSpPr/>
          <p:nvPr/>
        </p:nvSpPr>
        <p:spPr bwMode="auto">
          <a:xfrm>
            <a:off x="107504" y="1556792"/>
            <a:ext cx="1440160" cy="576064"/>
          </a:xfrm>
          <a:prstGeom prst="roundRect">
            <a:avLst/>
          </a:prstGeom>
          <a:solidFill>
            <a:srgbClr val="2DA73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BOUNCE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41" name="Rounded Rectangle 40"/>
          <p:cNvSpPr/>
          <p:nvPr/>
        </p:nvSpPr>
        <p:spPr bwMode="auto">
          <a:xfrm>
            <a:off x="251520" y="3573016"/>
            <a:ext cx="1440160" cy="504056"/>
          </a:xfrm>
          <a:prstGeom prst="roundRect">
            <a:avLst/>
          </a:prstGeom>
          <a:solidFill>
            <a:srgbClr val="AFCFF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REVERSE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619672" y="1628800"/>
            <a:ext cx="7416824" cy="4616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when catching</a:t>
            </a:r>
            <a:r>
              <a:rPr lang="en-US" sz="2400" b="0" dirty="0"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the other agent waiting  at a missing link</a:t>
            </a:r>
            <a:endParaRPr lang="en-US" sz="2400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949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7108E-6 4.08607E-6 L -0.51207 -0.0104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04" y="-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9"/>
          <p:cNvSpPr/>
          <p:nvPr/>
        </p:nvSpPr>
        <p:spPr bwMode="auto">
          <a:xfrm>
            <a:off x="251520" y="4509120"/>
            <a:ext cx="3168352" cy="360040"/>
          </a:xfrm>
          <a:prstGeom prst="round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Rounded Rectangle 8"/>
          <p:cNvSpPr/>
          <p:nvPr/>
        </p:nvSpPr>
        <p:spPr bwMode="auto">
          <a:xfrm>
            <a:off x="3275856" y="3861048"/>
            <a:ext cx="936104" cy="360040"/>
          </a:xfrm>
          <a:prstGeom prst="roundRect">
            <a:avLst/>
          </a:prstGeom>
          <a:solidFill>
            <a:srgbClr val="AFCFF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Rounded Rectangle 7"/>
          <p:cNvSpPr/>
          <p:nvPr/>
        </p:nvSpPr>
        <p:spPr bwMode="auto">
          <a:xfrm>
            <a:off x="251520" y="2636912"/>
            <a:ext cx="936104" cy="360040"/>
          </a:xfrm>
          <a:prstGeom prst="roundRect">
            <a:avLst/>
          </a:prstGeom>
          <a:solidFill>
            <a:srgbClr val="2DA73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6" name="Rounded Rectangle 5"/>
          <p:cNvSpPr/>
          <p:nvPr/>
        </p:nvSpPr>
        <p:spPr bwMode="auto">
          <a:xfrm>
            <a:off x="179512" y="1772816"/>
            <a:ext cx="1152128" cy="360040"/>
          </a:xfrm>
          <a:prstGeom prst="round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9512" y="1701383"/>
            <a:ext cx="8352928" cy="4401205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GO-LEFT</a:t>
            </a:r>
          </a:p>
          <a:p>
            <a:endParaRPr lang="en-US" b="0" dirty="0" smtClean="0"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If  find </a:t>
            </a:r>
            <a:r>
              <a:rPr lang="en-US" b="0" dirty="0">
                <a:latin typeface="Calibri"/>
                <a:cs typeface="Calibri"/>
              </a:rPr>
              <a:t>a blocked edge with the other agent waiting in the left port, </a:t>
            </a:r>
            <a:r>
              <a:rPr lang="en-US" b="0" dirty="0" smtClean="0">
                <a:latin typeface="Calibri"/>
                <a:cs typeface="Calibri"/>
              </a:rPr>
              <a:t>become BOUNCE, switch direction </a:t>
            </a:r>
            <a:r>
              <a:rPr lang="en-US" b="0" dirty="0">
                <a:latin typeface="Calibri"/>
                <a:cs typeface="Calibri"/>
              </a:rPr>
              <a:t>and starts moving right. </a:t>
            </a:r>
            <a:endParaRPr lang="en-US" b="0" dirty="0" smtClean="0">
              <a:latin typeface="Calibri"/>
              <a:cs typeface="Calibri"/>
            </a:endParaRPr>
          </a:p>
          <a:p>
            <a:endParaRPr lang="en-US" b="0" dirty="0">
              <a:latin typeface="Calibri"/>
              <a:cs typeface="Calibri"/>
            </a:endParaRPr>
          </a:p>
          <a:p>
            <a:endParaRPr lang="en-US" b="0" dirty="0" smtClean="0"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If, in state BOUNCE,  find </a:t>
            </a:r>
            <a:r>
              <a:rPr lang="en-US" b="0" dirty="0">
                <a:latin typeface="Calibri"/>
                <a:cs typeface="Calibri"/>
              </a:rPr>
              <a:t>a missing edge before </a:t>
            </a:r>
            <a:r>
              <a:rPr lang="en-US" b="0" dirty="0" smtClean="0">
                <a:latin typeface="Calibri"/>
                <a:cs typeface="Calibri"/>
              </a:rPr>
              <a:t>having traversed N </a:t>
            </a:r>
            <a:r>
              <a:rPr lang="en-US" b="0" dirty="0">
                <a:latin typeface="Calibri"/>
                <a:cs typeface="Calibri"/>
              </a:rPr>
              <a:t>edges, </a:t>
            </a:r>
            <a:r>
              <a:rPr lang="en-US" b="0" dirty="0" smtClean="0">
                <a:latin typeface="Calibri"/>
                <a:cs typeface="Calibri"/>
              </a:rPr>
              <a:t> switch direction and become REVERSE</a:t>
            </a:r>
            <a:r>
              <a:rPr lang="en-US" b="0" dirty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and continue</a:t>
            </a:r>
          </a:p>
          <a:p>
            <a:endParaRPr lang="en-US" b="0" dirty="0"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TERMINATION CONDITIONS</a:t>
            </a:r>
          </a:p>
          <a:p>
            <a:r>
              <a:rPr lang="en-US" b="0" dirty="0" smtClean="0">
                <a:latin typeface="Calibri"/>
                <a:cs typeface="Calibri"/>
              </a:rPr>
              <a:t>1) Discovering to have traversed </a:t>
            </a:r>
            <a:r>
              <a:rPr lang="en-US" b="0" dirty="0">
                <a:latin typeface="Calibri"/>
                <a:cs typeface="Calibri"/>
              </a:rPr>
              <a:t>N consecutive edges in </a:t>
            </a:r>
            <a:r>
              <a:rPr lang="en-US" b="0" dirty="0" smtClean="0">
                <a:latin typeface="Calibri"/>
                <a:cs typeface="Calibri"/>
              </a:rPr>
              <a:t>the  same direction:</a:t>
            </a:r>
          </a:p>
          <a:p>
            <a:endParaRPr lang="en-US" b="0" dirty="0"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2) </a:t>
            </a:r>
            <a:r>
              <a:rPr lang="en-US" b="0" dirty="0">
                <a:latin typeface="Calibri"/>
                <a:cs typeface="Calibri"/>
              </a:rPr>
              <a:t>C</a:t>
            </a:r>
            <a:r>
              <a:rPr lang="en-US" b="0" dirty="0" smtClean="0">
                <a:latin typeface="Calibri"/>
                <a:cs typeface="Calibri"/>
              </a:rPr>
              <a:t>atching the </a:t>
            </a:r>
            <a:r>
              <a:rPr lang="en-US" b="0" dirty="0">
                <a:latin typeface="Calibri"/>
                <a:cs typeface="Calibri"/>
              </a:rPr>
              <a:t>other agent at a distance smaller than </a:t>
            </a:r>
            <a:r>
              <a:rPr lang="en-US" b="0" dirty="0" smtClean="0">
                <a:latin typeface="Calibri"/>
                <a:cs typeface="Calibri"/>
              </a:rPr>
              <a:t>the one of </a:t>
            </a:r>
            <a:r>
              <a:rPr lang="en-US" b="0" dirty="0">
                <a:latin typeface="Calibri"/>
                <a:cs typeface="Calibri"/>
              </a:rPr>
              <a:t>the previous </a:t>
            </a:r>
            <a:r>
              <a:rPr lang="en-US" b="0" dirty="0" smtClean="0">
                <a:latin typeface="Calibri"/>
                <a:cs typeface="Calibri"/>
              </a:rPr>
              <a:t>catch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79512" y="1124744"/>
            <a:ext cx="1233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ZIG-ZAG</a:t>
            </a: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6084168" y="116632"/>
            <a:ext cx="2880320" cy="2088232"/>
            <a:chOff x="6084168" y="116632"/>
            <a:chExt cx="2880320" cy="2088232"/>
          </a:xfrm>
        </p:grpSpPr>
        <p:sp>
          <p:nvSpPr>
            <p:cNvPr id="11" name="Rounded Rectangle 10"/>
            <p:cNvSpPr/>
            <p:nvPr/>
          </p:nvSpPr>
          <p:spPr bwMode="auto">
            <a:xfrm>
              <a:off x="6948264" y="116632"/>
              <a:ext cx="1008112" cy="360040"/>
            </a:xfrm>
            <a:prstGeom prst="roundRect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>
                  <a:latin typeface="Calibri"/>
                  <a:cs typeface="Calibri"/>
                </a:rPr>
                <a:t>GO-LEFT</a:t>
              </a:r>
            </a:p>
          </p:txBody>
        </p:sp>
        <p:sp>
          <p:nvSpPr>
            <p:cNvPr id="15" name="Rounded Rectangle 14"/>
            <p:cNvSpPr/>
            <p:nvPr/>
          </p:nvSpPr>
          <p:spPr bwMode="auto">
            <a:xfrm>
              <a:off x="6084168" y="908720"/>
              <a:ext cx="1080120" cy="360040"/>
            </a:xfrm>
            <a:prstGeom prst="roundRect">
              <a:avLst/>
            </a:prstGeom>
            <a:solidFill>
              <a:srgbClr val="2DA735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 smtClean="0">
                  <a:latin typeface="Calibri"/>
                  <a:cs typeface="Calibri"/>
                </a:rPr>
                <a:t>BOUNCE</a:t>
              </a:r>
              <a:endParaRPr lang="en-US" sz="1800" b="0" dirty="0">
                <a:latin typeface="Calibri"/>
                <a:cs typeface="Calibri"/>
              </a:endParaRPr>
            </a:p>
          </p:txBody>
        </p:sp>
        <p:sp>
          <p:nvSpPr>
            <p:cNvPr id="16" name="Rounded Rectangle 15"/>
            <p:cNvSpPr/>
            <p:nvPr/>
          </p:nvSpPr>
          <p:spPr bwMode="auto">
            <a:xfrm>
              <a:off x="7884368" y="836712"/>
              <a:ext cx="1080120" cy="360040"/>
            </a:xfrm>
            <a:prstGeom prst="roundRect">
              <a:avLst/>
            </a:prstGeom>
            <a:solidFill>
              <a:srgbClr val="AFCFF6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 smtClean="0">
                  <a:latin typeface="Calibri"/>
                  <a:cs typeface="Calibri"/>
                </a:rPr>
                <a:t>REVERSE</a:t>
              </a:r>
              <a:endParaRPr lang="en-US" sz="1800" b="0" dirty="0">
                <a:latin typeface="Calibri"/>
                <a:cs typeface="Calibri"/>
              </a:endParaRPr>
            </a:p>
          </p:txBody>
        </p:sp>
        <p:cxnSp>
          <p:nvCxnSpPr>
            <p:cNvPr id="17" name="Straight Arrow Connector 16"/>
            <p:cNvCxnSpPr/>
            <p:nvPr/>
          </p:nvCxnSpPr>
          <p:spPr bwMode="auto">
            <a:xfrm flipH="1">
              <a:off x="6804248" y="476672"/>
              <a:ext cx="504056" cy="4320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9" name="Freeform 28"/>
            <p:cNvSpPr/>
            <p:nvPr/>
          </p:nvSpPr>
          <p:spPr>
            <a:xfrm>
              <a:off x="7164288" y="692696"/>
              <a:ext cx="759535" cy="262291"/>
            </a:xfrm>
            <a:custGeom>
              <a:avLst/>
              <a:gdLst>
                <a:gd name="connsiteX0" fmla="*/ 0 w 759535"/>
                <a:gd name="connsiteY0" fmla="*/ 262291 h 262291"/>
                <a:gd name="connsiteX1" fmla="*/ 435799 w 759535"/>
                <a:gd name="connsiteY1" fmla="*/ 797 h 262291"/>
                <a:gd name="connsiteX2" fmla="*/ 759535 w 759535"/>
                <a:gd name="connsiteY2" fmla="*/ 175126 h 26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9535" h="262291">
                  <a:moveTo>
                    <a:pt x="0" y="262291"/>
                  </a:moveTo>
                  <a:cubicBezTo>
                    <a:pt x="154605" y="138808"/>
                    <a:pt x="309210" y="15325"/>
                    <a:pt x="435799" y="797"/>
                  </a:cubicBezTo>
                  <a:cubicBezTo>
                    <a:pt x="562388" y="-13731"/>
                    <a:pt x="759535" y="175126"/>
                    <a:pt x="759535" y="175126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/>
              <a:tailEnd type="arrow"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>
              <a:off x="7164288" y="1052736"/>
              <a:ext cx="759535" cy="262291"/>
            </a:xfrm>
            <a:custGeom>
              <a:avLst/>
              <a:gdLst>
                <a:gd name="connsiteX0" fmla="*/ 0 w 759535"/>
                <a:gd name="connsiteY0" fmla="*/ 262291 h 262291"/>
                <a:gd name="connsiteX1" fmla="*/ 435799 w 759535"/>
                <a:gd name="connsiteY1" fmla="*/ 797 h 262291"/>
                <a:gd name="connsiteX2" fmla="*/ 759535 w 759535"/>
                <a:gd name="connsiteY2" fmla="*/ 175126 h 262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9535" h="262291">
                  <a:moveTo>
                    <a:pt x="0" y="262291"/>
                  </a:moveTo>
                  <a:cubicBezTo>
                    <a:pt x="154605" y="138808"/>
                    <a:pt x="309210" y="15325"/>
                    <a:pt x="435799" y="797"/>
                  </a:cubicBezTo>
                  <a:cubicBezTo>
                    <a:pt x="562388" y="-13731"/>
                    <a:pt x="759535" y="175126"/>
                    <a:pt x="759535" y="175126"/>
                  </a:cubicBezTo>
                </a:path>
              </a:pathLst>
            </a:custGeom>
            <a:noFill/>
            <a:ln>
              <a:solidFill>
                <a:schemeClr val="tx1"/>
              </a:solidFill>
              <a:headEnd type="none"/>
              <a:tailEnd type="arrow"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1" name="Rounded Rectangle 30"/>
            <p:cNvSpPr/>
            <p:nvPr/>
          </p:nvSpPr>
          <p:spPr bwMode="auto">
            <a:xfrm>
              <a:off x="6876256" y="1844824"/>
              <a:ext cx="1368152" cy="360040"/>
            </a:xfrm>
            <a:prstGeom prst="roundRect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r>
                <a:rPr lang="en-US" sz="1800" b="0" dirty="0" smtClean="0">
                  <a:latin typeface="Calibri"/>
                  <a:cs typeface="Calibri"/>
                </a:rPr>
                <a:t>TERMINATE</a:t>
              </a:r>
              <a:endParaRPr lang="en-US" sz="1800" b="0" dirty="0">
                <a:latin typeface="Calibri"/>
                <a:cs typeface="Calibri"/>
              </a:endParaRPr>
            </a:p>
          </p:txBody>
        </p:sp>
        <p:cxnSp>
          <p:nvCxnSpPr>
            <p:cNvPr id="32" name="Straight Arrow Connector 31"/>
            <p:cNvCxnSpPr/>
            <p:nvPr/>
          </p:nvCxnSpPr>
          <p:spPr bwMode="auto">
            <a:xfrm>
              <a:off x="6588224" y="1268760"/>
              <a:ext cx="648072" cy="5040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34" name="Straight Arrow Connector 33"/>
            <p:cNvCxnSpPr>
              <a:stCxn id="16" idx="2"/>
            </p:cNvCxnSpPr>
            <p:nvPr/>
          </p:nvCxnSpPr>
          <p:spPr bwMode="auto">
            <a:xfrm flipH="1">
              <a:off x="7740352" y="1196752"/>
              <a:ext cx="684076" cy="6564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7" name="Rectangle 6"/>
          <p:cNvSpPr/>
          <p:nvPr/>
        </p:nvSpPr>
        <p:spPr>
          <a:xfrm>
            <a:off x="7156157" y="836712"/>
            <a:ext cx="8002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latin typeface="Calibri"/>
                <a:cs typeface="Calibri"/>
              </a:rPr>
              <a:t>ZIG-ZAG</a:t>
            </a:r>
          </a:p>
        </p:txBody>
      </p:sp>
    </p:spTree>
    <p:extLst>
      <p:ext uri="{BB962C8B-B14F-4D97-AF65-F5344CB8AC3E}">
        <p14:creationId xmlns:p14="http://schemas.microsoft.com/office/powerpoint/2010/main" val="89732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99924" y="1340768"/>
            <a:ext cx="77176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A </a:t>
            </a:r>
            <a:r>
              <a:rPr lang="en-US" sz="2400" b="0" dirty="0" smtClean="0">
                <a:solidFill>
                  <a:srgbClr val="3366FF"/>
                </a:solidFill>
                <a:latin typeface="Calibri"/>
                <a:cs typeface="Calibri"/>
              </a:rPr>
              <a:t>REVERSE </a:t>
            </a:r>
            <a:r>
              <a:rPr lang="en-US" sz="2400" b="0" dirty="0" smtClean="0">
                <a:latin typeface="Calibri"/>
                <a:cs typeface="Calibri"/>
              </a:rPr>
              <a:t>(or </a:t>
            </a:r>
            <a:r>
              <a:rPr lang="en-US" sz="2400" b="0" dirty="0" err="1" smtClean="0">
                <a:latin typeface="Calibri"/>
                <a:cs typeface="Calibri"/>
              </a:rPr>
              <a:t>Init</a:t>
            </a:r>
            <a:r>
              <a:rPr lang="en-US" sz="2400" b="0" dirty="0" smtClean="0">
                <a:latin typeface="Calibri"/>
                <a:cs typeface="Calibri"/>
              </a:rPr>
              <a:t>) agent </a:t>
            </a:r>
            <a:r>
              <a:rPr lang="en-US" sz="2400" b="0" dirty="0" smtClean="0">
                <a:solidFill>
                  <a:srgbClr val="008C52"/>
                </a:solidFill>
                <a:latin typeface="Calibri"/>
                <a:cs typeface="Calibri"/>
              </a:rPr>
              <a:t>Bounces</a:t>
            </a:r>
            <a:r>
              <a:rPr lang="en-US" sz="2400" b="0" dirty="0" smtClean="0">
                <a:latin typeface="Calibri"/>
                <a:cs typeface="Calibri"/>
              </a:rPr>
              <a:t> when it catches the other </a:t>
            </a:r>
          </a:p>
          <a:p>
            <a:r>
              <a:rPr lang="en-US" sz="2400" b="0" dirty="0"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     agent moving left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69222" y="2132856"/>
            <a:ext cx="84778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A </a:t>
            </a:r>
            <a:r>
              <a:rPr lang="en-US" sz="2400" b="0" dirty="0" smtClean="0">
                <a:solidFill>
                  <a:srgbClr val="008000"/>
                </a:solidFill>
                <a:latin typeface="Calibri"/>
                <a:cs typeface="Calibri"/>
              </a:rPr>
              <a:t>BOUNCE</a:t>
            </a:r>
            <a:r>
              <a:rPr lang="en-US" sz="2400" b="0" dirty="0" smtClean="0">
                <a:latin typeface="Calibri"/>
                <a:cs typeface="Calibri"/>
              </a:rPr>
              <a:t> agent </a:t>
            </a:r>
            <a:r>
              <a:rPr lang="en-US" sz="2400" b="0" dirty="0" smtClean="0">
                <a:solidFill>
                  <a:srgbClr val="3366FF"/>
                </a:solidFill>
                <a:latin typeface="Calibri"/>
                <a:cs typeface="Calibri"/>
              </a:rPr>
              <a:t>Reverses</a:t>
            </a:r>
            <a:r>
              <a:rPr lang="en-US" sz="2400" b="0" dirty="0" smtClean="0">
                <a:latin typeface="Calibri"/>
                <a:cs typeface="Calibri"/>
              </a:rPr>
              <a:t> when it finds a missing link moving right</a:t>
            </a:r>
            <a:endParaRPr lang="en-US" sz="2400" b="0" dirty="0">
              <a:latin typeface="Calibri"/>
              <a:cs typeface="Calibri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23528" y="5157192"/>
            <a:ext cx="8136904" cy="1569660"/>
            <a:chOff x="323528" y="4969809"/>
            <a:chExt cx="8136904" cy="1569660"/>
          </a:xfrm>
        </p:grpSpPr>
        <p:sp>
          <p:nvSpPr>
            <p:cNvPr id="5" name="Rounded Rectangle 4"/>
            <p:cNvSpPr/>
            <p:nvPr/>
          </p:nvSpPr>
          <p:spPr bwMode="auto">
            <a:xfrm>
              <a:off x="323528" y="5013176"/>
              <a:ext cx="8064896" cy="1368152"/>
            </a:xfrm>
            <a:prstGeom prst="roundRect">
              <a:avLst/>
            </a:prstGeom>
            <a:solidFill>
              <a:srgbClr val="F5FF45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539552" y="4969809"/>
              <a:ext cx="792088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An agent terminates in two ways:</a:t>
              </a:r>
            </a:p>
            <a:p>
              <a:pPr marL="457200" indent="-457200">
                <a:buAutoNum type="arabicParenR"/>
              </a:pPr>
              <a:r>
                <a:rPr lang="en-US" sz="2400" b="0" dirty="0" smtClean="0">
                  <a:latin typeface="Calibri"/>
                  <a:cs typeface="Calibri"/>
                </a:rPr>
                <a:t>after vising N nodes </a:t>
              </a:r>
              <a:r>
                <a:rPr lang="en-US" sz="2400" b="0" dirty="0">
                  <a:latin typeface="Calibri"/>
                  <a:cs typeface="Calibri"/>
                </a:rPr>
                <a:t>(either in BOUNCE or REVERSE mode</a:t>
              </a:r>
              <a:r>
                <a:rPr lang="en-US" sz="2400" b="0" dirty="0" smtClean="0">
                  <a:latin typeface="Calibri"/>
                  <a:cs typeface="Calibri"/>
                </a:rPr>
                <a:t>)</a:t>
              </a:r>
            </a:p>
            <a:p>
              <a:pPr marL="457200" indent="-457200">
                <a:buAutoNum type="arabicParenR"/>
              </a:pPr>
              <a:r>
                <a:rPr lang="en-US" sz="2400" b="0" dirty="0" smtClean="0">
                  <a:latin typeface="Calibri"/>
                  <a:cs typeface="Calibri"/>
                </a:rPr>
                <a:t>when noticing </a:t>
              </a:r>
              <a:r>
                <a:rPr lang="en-US" sz="2400" dirty="0" smtClean="0">
                  <a:solidFill>
                    <a:srgbClr val="000000"/>
                  </a:solidFill>
                  <a:latin typeface="Calibri"/>
                  <a:cs typeface="Calibri"/>
                </a:rPr>
                <a:t>such a decrease</a:t>
              </a:r>
            </a:p>
            <a:p>
              <a:pPr marL="457200" indent="-457200">
                <a:buAutoNum type="arabicParenR"/>
              </a:pPr>
              <a:endParaRPr lang="en-US" sz="2400" b="0" dirty="0">
                <a:latin typeface="Calibri"/>
                <a:cs typeface="Calibri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611560" y="2708920"/>
            <a:ext cx="7827168" cy="2016224"/>
            <a:chOff x="611560" y="2492896"/>
            <a:chExt cx="7827168" cy="2367500"/>
          </a:xfrm>
        </p:grpSpPr>
        <p:sp>
          <p:nvSpPr>
            <p:cNvPr id="10" name="Rounded Rectangle 9"/>
            <p:cNvSpPr/>
            <p:nvPr/>
          </p:nvSpPr>
          <p:spPr bwMode="auto">
            <a:xfrm>
              <a:off x="611560" y="2492896"/>
              <a:ext cx="7827168" cy="2367500"/>
            </a:xfrm>
            <a:prstGeom prst="roundRect">
              <a:avLst/>
            </a:prstGeom>
            <a:solidFill>
              <a:srgbClr val="FFD8FE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87624" y="2662003"/>
              <a:ext cx="6448850" cy="8309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0" dirty="0">
                  <a:latin typeface="Calibri"/>
                  <a:cs typeface="Calibri"/>
                </a:rPr>
                <a:t>T</a:t>
              </a:r>
              <a:r>
                <a:rPr lang="en-US" sz="2400" b="0" dirty="0" smtClean="0">
                  <a:latin typeface="Calibri"/>
                  <a:cs typeface="Calibri"/>
                </a:rPr>
                <a:t>he distance traveled left by an agent to catch the </a:t>
              </a:r>
            </a:p>
            <a:p>
              <a:pPr algn="ctr"/>
              <a:r>
                <a:rPr lang="en-US" sz="2400" b="0" dirty="0">
                  <a:latin typeface="Calibri"/>
                  <a:cs typeface="Calibri"/>
                </a:rPr>
                <a:t>o</a:t>
              </a:r>
              <a:r>
                <a:rPr lang="en-US" sz="2400" b="0" dirty="0" smtClean="0">
                  <a:latin typeface="Calibri"/>
                  <a:cs typeface="Calibri"/>
                </a:rPr>
                <a:t>ther agent </a:t>
              </a:r>
              <a:r>
                <a:rPr lang="en-US" sz="2400" dirty="0" smtClean="0">
                  <a:latin typeface="Calibri"/>
                  <a:cs typeface="Calibri"/>
                </a:rPr>
                <a:t>keeps increasing</a:t>
              </a:r>
              <a:endParaRPr lang="en-US" sz="2400" dirty="0">
                <a:latin typeface="Calibri"/>
                <a:cs typeface="Calibri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259632" y="3592092"/>
              <a:ext cx="6283992" cy="975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 smtClean="0">
                  <a:latin typeface="Calibri"/>
                  <a:cs typeface="Calibri"/>
                </a:rPr>
                <a:t>Except</a:t>
              </a:r>
              <a:r>
                <a:rPr lang="en-US" sz="2400" b="0" dirty="0" smtClean="0">
                  <a:latin typeface="Calibri"/>
                  <a:cs typeface="Calibri"/>
                </a:rPr>
                <a:t> when the ring has been already explored,</a:t>
              </a:r>
            </a:p>
            <a:p>
              <a:pPr algn="ctr"/>
              <a:r>
                <a:rPr lang="en-US" sz="2400" b="0" dirty="0">
                  <a:latin typeface="Calibri"/>
                  <a:cs typeface="Calibri"/>
                </a:rPr>
                <a:t>i</a:t>
              </a:r>
              <a:r>
                <a:rPr lang="en-US" sz="2400" b="0" dirty="0" smtClean="0">
                  <a:latin typeface="Calibri"/>
                  <a:cs typeface="Calibri"/>
                </a:rPr>
                <a:t>n which case</a:t>
              </a:r>
              <a:r>
                <a:rPr lang="en-US" sz="2400" dirty="0" smtClean="0">
                  <a:solidFill>
                    <a:srgbClr val="3366FF"/>
                  </a:solidFill>
                  <a:latin typeface="Calibri"/>
                  <a:cs typeface="Calibri"/>
                </a:rPr>
                <a:t> </a:t>
              </a:r>
              <a:r>
                <a:rPr lang="en-US" sz="2400" dirty="0" smtClean="0">
                  <a:latin typeface="Calibri"/>
                  <a:cs typeface="Calibri"/>
                </a:rPr>
                <a:t>it may decrease</a:t>
              </a:r>
              <a:endParaRPr lang="en-US" sz="2400" dirty="0">
                <a:latin typeface="Calibri"/>
                <a:cs typeface="Calibri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3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79512" y="1052736"/>
            <a:ext cx="12339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ZIG-ZAG</a:t>
            </a:r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81881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4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7504" y="1340768"/>
            <a:ext cx="32741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Number of moves: </a:t>
            </a:r>
            <a:r>
              <a:rPr lang="en-US" sz="2400" dirty="0" smtClean="0">
                <a:latin typeface="Calibri"/>
                <a:cs typeface="Calibri"/>
              </a:rPr>
              <a:t>O(N</a:t>
            </a:r>
            <a:r>
              <a:rPr lang="en-US" sz="2400" baseline="30000" dirty="0" smtClean="0">
                <a:latin typeface="Calibri"/>
                <a:cs typeface="Calibri"/>
              </a:rPr>
              <a:t>2</a:t>
            </a:r>
            <a:r>
              <a:rPr lang="en-US" sz="2400" dirty="0" smtClean="0">
                <a:latin typeface="Calibri"/>
                <a:cs typeface="Calibri"/>
              </a:rPr>
              <a:t>)</a:t>
            </a:r>
            <a:endParaRPr lang="en-US" sz="2400" dirty="0"/>
          </a:p>
        </p:txBody>
      </p:sp>
      <p:grpSp>
        <p:nvGrpSpPr>
          <p:cNvPr id="6" name="Group 15"/>
          <p:cNvGrpSpPr>
            <a:grpSpLocks/>
          </p:cNvGrpSpPr>
          <p:nvPr/>
        </p:nvGrpSpPr>
        <p:grpSpPr bwMode="auto">
          <a:xfrm>
            <a:off x="5868144" y="1700808"/>
            <a:ext cx="152400" cy="457200"/>
            <a:chOff x="1872" y="1200"/>
            <a:chExt cx="96" cy="288"/>
          </a:xfrm>
          <a:solidFill>
            <a:schemeClr val="accent3">
              <a:lumMod val="75000"/>
            </a:schemeClr>
          </a:solidFill>
        </p:grpSpPr>
        <p:sp>
          <p:nvSpPr>
            <p:cNvPr id="7" name="Oval 1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8" name="Rectangle 1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9" name="Line 1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  <p:sp>
          <p:nvSpPr>
            <p:cNvPr id="10" name="Line 1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grp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dirty="0">
                <a:latin typeface="Calibri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004320" y="2204864"/>
            <a:ext cx="4211406" cy="3528392"/>
            <a:chOff x="4609066" y="2204864"/>
            <a:chExt cx="4211406" cy="3528392"/>
          </a:xfrm>
        </p:grpSpPr>
        <p:sp>
          <p:nvSpPr>
            <p:cNvPr id="12" name="Oval 11"/>
            <p:cNvSpPr>
              <a:spLocks noChangeArrowheads="1"/>
            </p:cNvSpPr>
            <p:nvPr/>
          </p:nvSpPr>
          <p:spPr bwMode="auto">
            <a:xfrm>
              <a:off x="4720425" y="2320168"/>
              <a:ext cx="3887451" cy="325392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3" name="Oval 6"/>
            <p:cNvSpPr>
              <a:spLocks noChangeArrowheads="1"/>
            </p:cNvSpPr>
            <p:nvPr/>
          </p:nvSpPr>
          <p:spPr bwMode="auto">
            <a:xfrm>
              <a:off x="6372200" y="220486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4" name="Oval 7"/>
            <p:cNvSpPr>
              <a:spLocks noChangeArrowheads="1"/>
            </p:cNvSpPr>
            <p:nvPr/>
          </p:nvSpPr>
          <p:spPr bwMode="auto">
            <a:xfrm>
              <a:off x="4609066" y="377323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5" name="Oval 8"/>
            <p:cNvSpPr>
              <a:spLocks noChangeArrowheads="1"/>
            </p:cNvSpPr>
            <p:nvPr/>
          </p:nvSpPr>
          <p:spPr bwMode="auto">
            <a:xfrm>
              <a:off x="8496518" y="3838079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6" name="Oval 9"/>
            <p:cNvSpPr>
              <a:spLocks noChangeArrowheads="1"/>
            </p:cNvSpPr>
            <p:nvPr/>
          </p:nvSpPr>
          <p:spPr bwMode="auto">
            <a:xfrm rot="17489837">
              <a:off x="8377494" y="4322109"/>
              <a:ext cx="282950" cy="323954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7" name="Oval 10"/>
            <p:cNvSpPr>
              <a:spLocks noChangeArrowheads="1"/>
            </p:cNvSpPr>
            <p:nvPr/>
          </p:nvSpPr>
          <p:spPr bwMode="auto">
            <a:xfrm rot="1289837">
              <a:off x="5908721" y="535072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8" name="Oval 11"/>
            <p:cNvSpPr>
              <a:spLocks noChangeArrowheads="1"/>
            </p:cNvSpPr>
            <p:nvPr/>
          </p:nvSpPr>
          <p:spPr bwMode="auto">
            <a:xfrm rot="12265476">
              <a:off x="7423419" y="2408589"/>
              <a:ext cx="323954" cy="282950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9" name="Oval 12"/>
            <p:cNvSpPr>
              <a:spLocks noChangeArrowheads="1"/>
            </p:cNvSpPr>
            <p:nvPr/>
          </p:nvSpPr>
          <p:spPr bwMode="auto">
            <a:xfrm rot="7428541">
              <a:off x="4865785" y="2874409"/>
              <a:ext cx="282950" cy="323954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0" name="Oval 19"/>
            <p:cNvSpPr>
              <a:spLocks noChangeArrowheads="1"/>
            </p:cNvSpPr>
            <p:nvPr/>
          </p:nvSpPr>
          <p:spPr bwMode="auto">
            <a:xfrm>
              <a:off x="6498800" y="545030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1" name="Oval 6"/>
            <p:cNvSpPr>
              <a:spLocks noChangeArrowheads="1"/>
            </p:cNvSpPr>
            <p:nvPr/>
          </p:nvSpPr>
          <p:spPr bwMode="auto">
            <a:xfrm>
              <a:off x="5796136" y="227687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2" name="Oval 6"/>
            <p:cNvSpPr>
              <a:spLocks noChangeArrowheads="1"/>
            </p:cNvSpPr>
            <p:nvPr/>
          </p:nvSpPr>
          <p:spPr bwMode="auto">
            <a:xfrm>
              <a:off x="5292080" y="2492896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3" name="Oval 6"/>
            <p:cNvSpPr>
              <a:spLocks noChangeArrowheads="1"/>
            </p:cNvSpPr>
            <p:nvPr/>
          </p:nvSpPr>
          <p:spPr bwMode="auto">
            <a:xfrm>
              <a:off x="7884368" y="2708920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4" name="Oval 6"/>
            <p:cNvSpPr>
              <a:spLocks noChangeArrowheads="1"/>
            </p:cNvSpPr>
            <p:nvPr/>
          </p:nvSpPr>
          <p:spPr bwMode="auto">
            <a:xfrm>
              <a:off x="8316416" y="321297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5" name="Oval 7"/>
            <p:cNvSpPr>
              <a:spLocks noChangeArrowheads="1"/>
            </p:cNvSpPr>
            <p:nvPr/>
          </p:nvSpPr>
          <p:spPr bwMode="auto">
            <a:xfrm>
              <a:off x="4644008" y="429309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6" name="Oval 7"/>
            <p:cNvSpPr>
              <a:spLocks noChangeArrowheads="1"/>
            </p:cNvSpPr>
            <p:nvPr/>
          </p:nvSpPr>
          <p:spPr bwMode="auto">
            <a:xfrm>
              <a:off x="4860032" y="4725144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7" name="Oval 7"/>
            <p:cNvSpPr>
              <a:spLocks noChangeArrowheads="1"/>
            </p:cNvSpPr>
            <p:nvPr/>
          </p:nvSpPr>
          <p:spPr bwMode="auto">
            <a:xfrm>
              <a:off x="7092280" y="537321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8" name="Oval 7"/>
            <p:cNvSpPr>
              <a:spLocks noChangeArrowheads="1"/>
            </p:cNvSpPr>
            <p:nvPr/>
          </p:nvSpPr>
          <p:spPr bwMode="auto">
            <a:xfrm>
              <a:off x="7596336" y="515719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9" name="Oval 9"/>
            <p:cNvSpPr>
              <a:spLocks noChangeArrowheads="1"/>
            </p:cNvSpPr>
            <p:nvPr/>
          </p:nvSpPr>
          <p:spPr bwMode="auto">
            <a:xfrm rot="17489837">
              <a:off x="8089463" y="4754157"/>
              <a:ext cx="282950" cy="323954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0" name="Oval 10"/>
            <p:cNvSpPr>
              <a:spLocks noChangeArrowheads="1"/>
            </p:cNvSpPr>
            <p:nvPr/>
          </p:nvSpPr>
          <p:spPr bwMode="auto">
            <a:xfrm rot="1289837">
              <a:off x="5404663" y="5134700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1" name="Oval 7"/>
            <p:cNvSpPr>
              <a:spLocks noChangeArrowheads="1"/>
            </p:cNvSpPr>
            <p:nvPr/>
          </p:nvSpPr>
          <p:spPr bwMode="auto">
            <a:xfrm>
              <a:off x="4644008" y="3356992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2" name="Oval 6"/>
            <p:cNvSpPr>
              <a:spLocks noChangeArrowheads="1"/>
            </p:cNvSpPr>
            <p:nvPr/>
          </p:nvSpPr>
          <p:spPr bwMode="auto">
            <a:xfrm>
              <a:off x="6948264" y="2276872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33" name="Rectangle 32"/>
          <p:cNvSpPr/>
          <p:nvPr/>
        </p:nvSpPr>
        <p:spPr>
          <a:xfrm>
            <a:off x="5444480" y="3645024"/>
            <a:ext cx="105905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3366FF"/>
                </a:solidFill>
                <a:latin typeface="Calibri"/>
                <a:cs typeface="Calibri"/>
              </a:rPr>
              <a:t>ZIG-ZAG</a:t>
            </a:r>
          </a:p>
        </p:txBody>
      </p:sp>
      <p:sp>
        <p:nvSpPr>
          <p:cNvPr id="34" name="Rectangle 33"/>
          <p:cNvSpPr/>
          <p:nvPr/>
        </p:nvSpPr>
        <p:spPr>
          <a:xfrm>
            <a:off x="251520" y="2276872"/>
            <a:ext cx="205822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err="1" smtClean="0">
                <a:latin typeface="Calibri"/>
                <a:cs typeface="Calibri"/>
              </a:rPr>
              <a:t>Ω</a:t>
            </a:r>
            <a:r>
              <a:rPr lang="en-US" sz="2400" dirty="0" smtClean="0">
                <a:latin typeface="Calibri"/>
                <a:cs typeface="Calibri"/>
              </a:rPr>
              <a:t>(n N</a:t>
            </a:r>
            <a:r>
              <a:rPr lang="en-US" sz="2400" baseline="30000" dirty="0" smtClean="0">
                <a:latin typeface="Calibri"/>
                <a:cs typeface="Calibri"/>
              </a:rPr>
              <a:t> </a:t>
            </a:r>
            <a:r>
              <a:rPr lang="en-US" sz="2400" dirty="0" smtClean="0">
                <a:latin typeface="Calibri"/>
                <a:cs typeface="Calibri"/>
              </a:rPr>
              <a:t>) </a:t>
            </a:r>
            <a:r>
              <a:rPr lang="en-US" sz="2400" b="0" dirty="0" smtClean="0">
                <a:latin typeface="Calibri"/>
                <a:cs typeface="Calibri"/>
              </a:rPr>
              <a:t>is </a:t>
            </a:r>
          </a:p>
          <a:p>
            <a:r>
              <a:rPr lang="en-US" sz="2400" b="0" dirty="0" smtClean="0">
                <a:latin typeface="Calibri"/>
                <a:cs typeface="Calibri"/>
              </a:rPr>
              <a:t>a Lower Bound</a:t>
            </a:r>
            <a:endParaRPr lang="en-US" sz="2400" dirty="0"/>
          </a:p>
        </p:txBody>
      </p:sp>
      <p:sp>
        <p:nvSpPr>
          <p:cNvPr id="35" name="Rectangle 34"/>
          <p:cNvSpPr/>
          <p:nvPr/>
        </p:nvSpPr>
        <p:spPr>
          <a:xfrm>
            <a:off x="35466" y="3645024"/>
            <a:ext cx="25890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Partial Termination</a:t>
            </a:r>
            <a:endParaRPr lang="en-US" sz="2400" dirty="0"/>
          </a:p>
        </p:txBody>
      </p:sp>
      <p:sp>
        <p:nvSpPr>
          <p:cNvPr id="36" name="Rectangle 35"/>
          <p:cNvSpPr/>
          <p:nvPr/>
        </p:nvSpPr>
        <p:spPr>
          <a:xfrm>
            <a:off x="251520" y="5445224"/>
            <a:ext cx="7880458" cy="1015663"/>
          </a:xfrm>
          <a:prstGeom prst="rect">
            <a:avLst/>
          </a:prstGeom>
          <a:solidFill>
            <a:schemeClr val="accent1"/>
          </a:soli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Calibri"/>
                <a:cs typeface="Calibri"/>
              </a:rPr>
              <a:t>Theorem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</a:p>
          <a:p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In SSYNC, with chirality and knowledge of an upper bound on the ring size, </a:t>
            </a:r>
          </a:p>
          <a:p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the ring can be explored with partial termination  in O(N</a:t>
            </a:r>
            <a:r>
              <a:rPr lang="en-US" b="0" i="1" baseline="30000" dirty="0" smtClean="0">
                <a:solidFill>
                  <a:srgbClr val="000000"/>
                </a:solidFill>
                <a:latin typeface="Calibri"/>
                <a:cs typeface="Calibri"/>
              </a:rPr>
              <a:t>2</a:t>
            </a:r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) rounds.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031634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307 -0.01225 C -0.04546 -0.0141 -0.06784 -0.01572 -0.10203 0.00879 C -0.13604 0.03307 -0.20423 0.08395 -0.228 0.1346 C -0.2516 0.18525 -0.24865 0.24815 -0.24362 0.31291 C -0.23824 0.37766 -0.22384 0.47896 -0.19625 0.52267 C -0.16883 0.56615 -0.07062 0.568 -0.07825 0.57516 C -0.08624 0.5821 -0.21065 0.61009 -0.24362 0.56453 C -0.27624 0.51943 -0.27364 0.38992 -0.27503 0.3025 C -0.27641 0.21508 -0.29481 0.09968 -0.2516 0.04001 C -0.20805 -0.01942 -0.08884 -0.0562 -0.01527 -0.05435 C 0.05813 -0.05249 0.17352 0.05412 0.18914 0.05065 C 0.20511 0.04718 0.14871 -0.05249 0.07896 -0.07516 C 0.00937 -0.09782 -0.16241 -0.13483 -0.228 -0.0858 C -0.29342 -0.03677 -0.3132 0.11517 -0.31442 0.21832 C -0.31563 0.3217 -0.29863 0.46693 -0.23581 0.53331 C -0.17282 0.59968 0.04894 0.60315 0.06351 0.61679 C 0.07774 0.6309 -0.08485 0.6642 -0.14905 0.61679 C -0.21325 0.56985 -0.30001 0.42484 -0.3224 0.33395 C -0.34443 0.24306 -0.31962 0.14131 -0.28283 0.0717 C -0.24605 0.00185 -0.18584 -0.07724 -0.10203 -0.0858 C -0.01787 -0.09459 0.15374 -0.03145 0.22072 0.01897 C 0.2877 0.06985 0.29933 0.2322 0.29933 0.21832 C 0.29933 0.20444 0.31789 -0.01572 0.22072 -0.06475 C 0.1239 -0.11378 -0.19226 -0.15379 -0.28283 -0.07516 C -0.37341 0.00347 -0.36283 0.28839 -0.3224 0.40703 C -0.28162 0.52614 -0.13222 0.62211 -0.03886 0.63807 C 0.05414 0.6538 0.23755 0.49977 0.23634 0.50162 C 0.2353 0.50347 0.04894 0.67831 -0.04667 0.64848 C -0.14246 0.61887 -0.30782 0.44057 -0.33801 0.32331 C -0.36821 0.20583 -0.30661 0.01203 -0.228 -0.05435 C -0.14905 -0.12072 0.04633 -0.12419 0.13414 -0.07516 C 0.22194 -0.02636 0.28892 0.1272 0.29933 0.23936 C 0.30991 0.3513 0.25352 0.47364 0.19712 0.59621 " pathEditMode="relative" ptsTypes="aaaaaaaaaaaaaaaaaaaaaaaaaaaaaaaaA">
                                      <p:cBhvr>
                                        <p:cTn id="6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5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323528" y="1412776"/>
            <a:ext cx="7272808" cy="108012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Calibri"/>
              </a:rPr>
              <a:t>  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83768" y="2060848"/>
            <a:ext cx="1075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Chirality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3528" y="1412776"/>
            <a:ext cx="14323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 agents</a:t>
            </a:r>
          </a:p>
          <a:p>
            <a:r>
              <a:rPr lang="en-US" dirty="0" smtClean="0">
                <a:latin typeface="Calibri"/>
                <a:cs typeface="Calibri"/>
              </a:rPr>
              <a:t>SSYNC- PT</a:t>
            </a:r>
          </a:p>
          <a:p>
            <a:r>
              <a:rPr lang="en-US" dirty="0" err="1" smtClean="0">
                <a:latin typeface="Calibri"/>
                <a:cs typeface="Calibri"/>
              </a:rPr>
              <a:t>anynomous</a:t>
            </a:r>
            <a:endParaRPr lang="en-US" dirty="0" smtClean="0">
              <a:latin typeface="Calibri"/>
              <a:cs typeface="Calibri"/>
            </a:endParaRPr>
          </a:p>
          <a:p>
            <a:endParaRPr lang="en-US" dirty="0">
              <a:latin typeface="Calibri"/>
              <a:cs typeface="Calibri"/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1907704" y="1412776"/>
            <a:ext cx="0" cy="10801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>
            <a:off x="4211960" y="1412776"/>
            <a:ext cx="0" cy="10801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" name="Text Box 26"/>
          <p:cNvSpPr txBox="1">
            <a:spLocks noChangeArrowheads="1"/>
          </p:cNvSpPr>
          <p:nvPr/>
        </p:nvSpPr>
        <p:spPr bwMode="auto">
          <a:xfrm>
            <a:off x="899096" y="2204517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436096" y="1484784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788024" y="1772816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9512" y="5991671"/>
            <a:ext cx="4454765" cy="461665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  <a:latin typeface="Calibri"/>
                <a:cs typeface="Calibri"/>
              </a:rPr>
              <a:t>Explicit Termination is impossible</a:t>
            </a:r>
          </a:p>
        </p:txBody>
      </p:sp>
      <p:sp>
        <p:nvSpPr>
          <p:cNvPr id="3" name="Rectangle 2"/>
          <p:cNvSpPr/>
          <p:nvPr/>
        </p:nvSpPr>
        <p:spPr>
          <a:xfrm>
            <a:off x="179512" y="4686235"/>
            <a:ext cx="4392488" cy="120032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Without chirality, exploration with 2</a:t>
            </a:r>
            <a:r>
              <a:rPr lang="en-US" sz="2400" dirty="0">
                <a:solidFill>
                  <a:srgbClr val="F5FF45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agents is impossible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(even with an Upper Bound)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95736" y="1556792"/>
            <a:ext cx="18271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alibri"/>
                <a:cs typeface="Calibri"/>
              </a:rPr>
              <a:t>Upper Bound N</a:t>
            </a:r>
          </a:p>
        </p:txBody>
      </p:sp>
      <p:sp>
        <p:nvSpPr>
          <p:cNvPr id="59" name="Rectangle 58"/>
          <p:cNvSpPr/>
          <p:nvPr/>
        </p:nvSpPr>
        <p:spPr>
          <a:xfrm>
            <a:off x="179512" y="2996952"/>
            <a:ext cx="4414790" cy="1569660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Without an Upper Bound, 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exploration with 2 agents of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 an anonymous ring is impossible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(even if there is chirality)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123728" y="980728"/>
            <a:ext cx="13901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0" dirty="0" smtClean="0">
                <a:latin typeface="Calibri"/>
                <a:cs typeface="Calibri"/>
              </a:rPr>
              <a:t>Assumptions</a:t>
            </a:r>
            <a:endParaRPr lang="en-US" sz="1800" b="0" dirty="0">
              <a:latin typeface="Calibri"/>
              <a:cs typeface="Calibri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5296275" y="980728"/>
            <a:ext cx="12377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0" dirty="0" smtClean="0">
                <a:latin typeface="Calibri"/>
                <a:cs typeface="Calibri"/>
              </a:rPr>
              <a:t>Complexity</a:t>
            </a:r>
            <a:endParaRPr lang="en-US" sz="1800" b="0" dirty="0">
              <a:latin typeface="Calibri"/>
              <a:cs typeface="Calibri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5148064" y="2420888"/>
            <a:ext cx="174596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 err="1" smtClean="0">
                <a:latin typeface="Calibri"/>
                <a:cs typeface="Calibri"/>
              </a:rPr>
              <a:t>Ω</a:t>
            </a:r>
            <a:r>
              <a:rPr lang="en-US" b="0" dirty="0" smtClean="0">
                <a:latin typeface="Calibri"/>
                <a:cs typeface="Calibri"/>
              </a:rPr>
              <a:t>(n N</a:t>
            </a:r>
            <a:r>
              <a:rPr lang="en-US" b="0" baseline="30000" dirty="0" smtClean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) is </a:t>
            </a:r>
          </a:p>
          <a:p>
            <a:r>
              <a:rPr lang="en-US" b="0" dirty="0" smtClean="0">
                <a:latin typeface="Calibri"/>
                <a:cs typeface="Calibri"/>
              </a:rPr>
              <a:t>a Lower Bound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004048" y="3573016"/>
            <a:ext cx="2663560" cy="400110"/>
          </a:xfrm>
          <a:prstGeom prst="rect">
            <a:avLst/>
          </a:prstGeom>
          <a:solidFill>
            <a:srgbClr val="F5FF45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Even without dynamics</a:t>
            </a:r>
            <a:endParaRPr lang="en-US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148064" y="4797152"/>
            <a:ext cx="2403222" cy="400110"/>
          </a:xfrm>
          <a:prstGeom prst="rect">
            <a:avLst/>
          </a:prstGeom>
          <a:solidFill>
            <a:srgbClr val="F5FF45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Because of dynamics</a:t>
            </a:r>
            <a:endParaRPr lang="en-US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5475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251520" y="332656"/>
            <a:ext cx="65639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with Chirality and Known Upper Bound N</a:t>
            </a:r>
          </a:p>
          <a:p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5" name="Line 13"/>
          <p:cNvSpPr>
            <a:spLocks noChangeShapeType="1"/>
          </p:cNvSpPr>
          <p:nvPr/>
        </p:nvSpPr>
        <p:spPr bwMode="auto">
          <a:xfrm flipV="1">
            <a:off x="179512" y="908720"/>
            <a:ext cx="4608512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323528" y="1412776"/>
            <a:ext cx="7272808" cy="108012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Calibri"/>
              </a:rPr>
              <a:t>  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83768" y="2060848"/>
            <a:ext cx="1075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Chirality 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3528" y="1412776"/>
            <a:ext cx="143237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 agents</a:t>
            </a:r>
          </a:p>
          <a:p>
            <a:r>
              <a:rPr lang="en-US" dirty="0" smtClean="0">
                <a:latin typeface="Calibri"/>
                <a:cs typeface="Calibri"/>
              </a:rPr>
              <a:t>SSYNC- PT</a:t>
            </a:r>
          </a:p>
          <a:p>
            <a:r>
              <a:rPr lang="en-US" dirty="0" err="1" smtClean="0">
                <a:latin typeface="Calibri"/>
                <a:cs typeface="Calibri"/>
              </a:rPr>
              <a:t>anynomous</a:t>
            </a:r>
            <a:endParaRPr lang="en-US" dirty="0" smtClean="0">
              <a:latin typeface="Calibri"/>
              <a:cs typeface="Calibri"/>
            </a:endParaRPr>
          </a:p>
          <a:p>
            <a:endParaRPr lang="en-US" dirty="0">
              <a:latin typeface="Calibri"/>
              <a:cs typeface="Calibri"/>
            </a:endParaRPr>
          </a:p>
        </p:txBody>
      </p:sp>
      <p:cxnSp>
        <p:nvCxnSpPr>
          <p:cNvPr id="11" name="Straight Connector 10"/>
          <p:cNvCxnSpPr/>
          <p:nvPr/>
        </p:nvCxnSpPr>
        <p:spPr bwMode="auto">
          <a:xfrm>
            <a:off x="1907704" y="1412776"/>
            <a:ext cx="0" cy="10801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2" name="Straight Connector 11"/>
          <p:cNvCxnSpPr/>
          <p:nvPr/>
        </p:nvCxnSpPr>
        <p:spPr bwMode="auto">
          <a:xfrm>
            <a:off x="4211960" y="1412776"/>
            <a:ext cx="0" cy="10801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" name="Text Box 26"/>
          <p:cNvSpPr txBox="1">
            <a:spLocks noChangeArrowheads="1"/>
          </p:cNvSpPr>
          <p:nvPr/>
        </p:nvSpPr>
        <p:spPr bwMode="auto">
          <a:xfrm>
            <a:off x="899096" y="2204517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436096" y="1484784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932040" y="2492896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79512" y="5991671"/>
            <a:ext cx="4454765" cy="461665"/>
          </a:xfrm>
          <a:prstGeom prst="rect">
            <a:avLst/>
          </a:prstGeom>
          <a:solidFill>
            <a:srgbClr val="333399"/>
          </a:solidFill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FF00"/>
                </a:solidFill>
                <a:latin typeface="Calibri"/>
                <a:cs typeface="Calibri"/>
              </a:rPr>
              <a:t>Explicit Termination is impossible</a:t>
            </a:r>
          </a:p>
        </p:txBody>
      </p:sp>
      <p:sp>
        <p:nvSpPr>
          <p:cNvPr id="3" name="Rectangle 2"/>
          <p:cNvSpPr/>
          <p:nvPr/>
        </p:nvSpPr>
        <p:spPr>
          <a:xfrm>
            <a:off x="179512" y="4686235"/>
            <a:ext cx="4392488" cy="1200328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Without chirality, exploration with 2</a:t>
            </a:r>
            <a:r>
              <a:rPr lang="en-US" sz="2400" dirty="0">
                <a:solidFill>
                  <a:srgbClr val="F5FF45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agents is impossible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(even with an Upper Bound)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95736" y="1556792"/>
            <a:ext cx="182711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latin typeface="Calibri"/>
                <a:cs typeface="Calibri"/>
              </a:rPr>
              <a:t>Upper Bound N</a:t>
            </a:r>
          </a:p>
        </p:txBody>
      </p:sp>
      <p:sp>
        <p:nvSpPr>
          <p:cNvPr id="59" name="Rectangle 58"/>
          <p:cNvSpPr/>
          <p:nvPr/>
        </p:nvSpPr>
        <p:spPr>
          <a:xfrm>
            <a:off x="179512" y="2996952"/>
            <a:ext cx="4414790" cy="1569660"/>
          </a:xfrm>
          <a:prstGeom prst="rect">
            <a:avLst/>
          </a:prstGeom>
          <a:solidFill>
            <a:schemeClr val="accent2"/>
          </a:solidFill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Without an Upper Bound, 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exploration with 2 agents of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 an anonymous ring is impossible</a:t>
            </a:r>
          </a:p>
          <a:p>
            <a:r>
              <a:rPr lang="en-US" sz="2400" dirty="0" smtClean="0">
                <a:solidFill>
                  <a:srgbClr val="F5FF45"/>
                </a:solidFill>
                <a:latin typeface="Calibri"/>
                <a:cs typeface="Calibri"/>
              </a:rPr>
              <a:t>(even if there is chirality)</a:t>
            </a:r>
            <a:endParaRPr lang="en-US" sz="2400" dirty="0">
              <a:solidFill>
                <a:srgbClr val="F5FF45"/>
              </a:solidFill>
              <a:latin typeface="Calibri"/>
              <a:cs typeface="Calibri"/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2123728" y="980728"/>
            <a:ext cx="13901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0" dirty="0" smtClean="0">
                <a:latin typeface="Calibri"/>
                <a:cs typeface="Calibri"/>
              </a:rPr>
              <a:t>Assumptions</a:t>
            </a:r>
            <a:endParaRPr lang="en-US" sz="1800" b="0" dirty="0">
              <a:latin typeface="Calibri"/>
              <a:cs typeface="Calibri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5296275" y="980728"/>
            <a:ext cx="12377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800" b="0" dirty="0" smtClean="0">
                <a:latin typeface="Calibri"/>
                <a:cs typeface="Calibri"/>
              </a:rPr>
              <a:t>Complexity</a:t>
            </a:r>
            <a:endParaRPr lang="en-US" sz="1800" b="0" dirty="0">
              <a:latin typeface="Calibri"/>
              <a:cs typeface="Calibri"/>
            </a:endParaRPr>
          </a:p>
        </p:txBody>
      </p:sp>
      <p:cxnSp>
        <p:nvCxnSpPr>
          <p:cNvPr id="15" name="Straight Connector 14"/>
          <p:cNvCxnSpPr/>
          <p:nvPr/>
        </p:nvCxnSpPr>
        <p:spPr bwMode="auto">
          <a:xfrm flipV="1">
            <a:off x="2123728" y="1628800"/>
            <a:ext cx="1944216" cy="28803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4" name="Straight Connector 23"/>
          <p:cNvCxnSpPr/>
          <p:nvPr/>
        </p:nvCxnSpPr>
        <p:spPr bwMode="auto">
          <a:xfrm flipV="1">
            <a:off x="0" y="2132856"/>
            <a:ext cx="1944216" cy="28803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Rectangle 15"/>
          <p:cNvSpPr/>
          <p:nvPr/>
        </p:nvSpPr>
        <p:spPr>
          <a:xfrm>
            <a:off x="2391370" y="1804754"/>
            <a:ext cx="124452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800000"/>
                </a:solidFill>
                <a:latin typeface="Calibri"/>
                <a:cs typeface="Calibri"/>
              </a:rPr>
              <a:t>Landmark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5580112" y="1844824"/>
            <a:ext cx="7422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800000"/>
                </a:solidFill>
                <a:latin typeface="Calibri"/>
                <a:cs typeface="Calibri"/>
              </a:rPr>
              <a:t>O(n</a:t>
            </a:r>
            <a:r>
              <a:rPr lang="en-US" baseline="30000" dirty="0" smtClean="0">
                <a:solidFill>
                  <a:srgbClr val="800000"/>
                </a:solidFill>
                <a:latin typeface="Calibri"/>
                <a:cs typeface="Calibri"/>
              </a:rPr>
              <a:t>2</a:t>
            </a:r>
            <a:r>
              <a:rPr lang="en-US" dirty="0" smtClean="0">
                <a:solidFill>
                  <a:srgbClr val="800000"/>
                </a:solidFill>
                <a:latin typeface="Calibri"/>
                <a:cs typeface="Calibri"/>
              </a:rPr>
              <a:t>)</a:t>
            </a:r>
            <a:endParaRPr lang="en-US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 flipV="1">
            <a:off x="5436096" y="1556792"/>
            <a:ext cx="936104" cy="21602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4" name="Rectangle 33"/>
          <p:cNvSpPr/>
          <p:nvPr/>
        </p:nvSpPr>
        <p:spPr>
          <a:xfrm>
            <a:off x="4283968" y="2132856"/>
            <a:ext cx="33291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err="1" smtClean="0">
                <a:solidFill>
                  <a:srgbClr val="800000"/>
                </a:solidFill>
                <a:latin typeface="Calibri"/>
                <a:cs typeface="Calibri"/>
              </a:rPr>
              <a:t>Ω</a:t>
            </a:r>
            <a:r>
              <a:rPr lang="en-US" dirty="0" smtClean="0">
                <a:solidFill>
                  <a:srgbClr val="800000"/>
                </a:solidFill>
                <a:latin typeface="Calibri"/>
                <a:cs typeface="Calibri"/>
              </a:rPr>
              <a:t>(n</a:t>
            </a:r>
            <a:r>
              <a:rPr lang="en-US" baseline="30000" dirty="0" smtClean="0">
                <a:solidFill>
                  <a:srgbClr val="800000"/>
                </a:solidFill>
                <a:latin typeface="Calibri"/>
                <a:cs typeface="Calibri"/>
              </a:rPr>
              <a:t>2</a:t>
            </a:r>
            <a:r>
              <a:rPr lang="en-US" dirty="0" smtClean="0">
                <a:solidFill>
                  <a:srgbClr val="800000"/>
                </a:solidFill>
                <a:latin typeface="Calibri"/>
                <a:cs typeface="Calibri"/>
              </a:rPr>
              <a:t>) is a Lower Bound</a:t>
            </a:r>
            <a:endParaRPr lang="en-US" dirty="0">
              <a:solidFill>
                <a:srgbClr val="800000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004048" y="3573016"/>
            <a:ext cx="2663560" cy="400110"/>
          </a:xfrm>
          <a:prstGeom prst="rect">
            <a:avLst/>
          </a:prstGeom>
          <a:solidFill>
            <a:srgbClr val="F5FF45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Even without dynamics</a:t>
            </a:r>
            <a:endParaRPr lang="en-US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148064" y="4797152"/>
            <a:ext cx="2403222" cy="400110"/>
          </a:xfrm>
          <a:prstGeom prst="rect">
            <a:avLst/>
          </a:prstGeom>
          <a:solidFill>
            <a:srgbClr val="F5FF45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Because of dynamics</a:t>
            </a:r>
            <a:endParaRPr lang="en-US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27678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/>
          <p:cNvSpPr/>
          <p:nvPr/>
        </p:nvSpPr>
        <p:spPr bwMode="auto">
          <a:xfrm>
            <a:off x="1547664" y="3140968"/>
            <a:ext cx="6264696" cy="3096344"/>
          </a:xfrm>
          <a:prstGeom prst="rect">
            <a:avLst/>
          </a:prstGeom>
          <a:solidFill>
            <a:srgbClr val="FDFFC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25" name="Rectangle 24"/>
          <p:cNvSpPr/>
          <p:nvPr/>
        </p:nvSpPr>
        <p:spPr bwMode="auto">
          <a:xfrm>
            <a:off x="1547664" y="1556792"/>
            <a:ext cx="792088" cy="165618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2339752" y="1556792"/>
            <a:ext cx="3888432" cy="165618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5004048" y="1556792"/>
            <a:ext cx="2808312" cy="165618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411760" y="1556792"/>
            <a:ext cx="19086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Chirality</a:t>
            </a:r>
          </a:p>
          <a:p>
            <a:pPr algn="ctr"/>
            <a:r>
              <a:rPr lang="en-US" dirty="0" smtClean="0">
                <a:latin typeface="Calibri"/>
                <a:cs typeface="Calibri"/>
              </a:rPr>
              <a:t>Known Bound 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483768" y="2636912"/>
            <a:ext cx="24317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Chirality &amp; Landmark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652120" y="1628800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5724128" y="2420888"/>
            <a:ext cx="7422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843808" y="4869160"/>
            <a:ext cx="1075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Chirality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763688" y="2564904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763688" y="3460938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3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763688" y="1772816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843808" y="1084674"/>
            <a:ext cx="1569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Assumptions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652120" y="1084674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Result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475656" y="1084674"/>
            <a:ext cx="932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Agents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076056" y="1916832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076056" y="2740858"/>
            <a:ext cx="2208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724128" y="3244914"/>
            <a:ext cx="7745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5076056" y="3532946"/>
            <a:ext cx="2207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555776" y="3388930"/>
            <a:ext cx="19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Known Bound N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5004048" y="4797152"/>
            <a:ext cx="28099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Unconscious exploration</a:t>
            </a:r>
          </a:p>
        </p:txBody>
      </p:sp>
      <p:cxnSp>
        <p:nvCxnSpPr>
          <p:cNvPr id="63" name="Straight Connector 62"/>
          <p:cNvCxnSpPr/>
          <p:nvPr/>
        </p:nvCxnSpPr>
        <p:spPr bwMode="auto">
          <a:xfrm>
            <a:off x="1547664" y="3933056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4" name="TextBox 63"/>
          <p:cNvSpPr txBox="1"/>
          <p:nvPr/>
        </p:nvSpPr>
        <p:spPr>
          <a:xfrm>
            <a:off x="2799126" y="5661248"/>
            <a:ext cx="11248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Known n      </a:t>
            </a:r>
            <a:endParaRPr lang="en-US" dirty="0">
              <a:latin typeface="Calibri"/>
              <a:cs typeface="Calibri"/>
            </a:endParaRPr>
          </a:p>
        </p:txBody>
      </p:sp>
      <p:cxnSp>
        <p:nvCxnSpPr>
          <p:cNvPr id="65" name="Straight Connector 64"/>
          <p:cNvCxnSpPr/>
          <p:nvPr/>
        </p:nvCxnSpPr>
        <p:spPr bwMode="auto">
          <a:xfrm>
            <a:off x="1547664" y="2420888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7" name="TextBox 66"/>
          <p:cNvSpPr txBox="1"/>
          <p:nvPr/>
        </p:nvSpPr>
        <p:spPr>
          <a:xfrm>
            <a:off x="2751410" y="4149080"/>
            <a:ext cx="1244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Landmark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876528" y="3964994"/>
            <a:ext cx="7422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</a:t>
            </a:r>
            <a:r>
              <a:rPr lang="en-US" baseline="30000" dirty="0" smtClean="0">
                <a:latin typeface="Calibri"/>
                <a:cs typeface="Calibri"/>
              </a:rPr>
              <a:t>2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076056" y="4221088"/>
            <a:ext cx="2208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cxnSp>
        <p:nvCxnSpPr>
          <p:cNvPr id="72" name="Straight Connector 71"/>
          <p:cNvCxnSpPr/>
          <p:nvPr/>
        </p:nvCxnSpPr>
        <p:spPr bwMode="auto">
          <a:xfrm>
            <a:off x="1547664" y="3212976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3" name="Straight Connector 72"/>
          <p:cNvCxnSpPr/>
          <p:nvPr/>
        </p:nvCxnSpPr>
        <p:spPr bwMode="auto">
          <a:xfrm>
            <a:off x="1547664" y="5445224"/>
            <a:ext cx="6264696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" name="Rectangle 4"/>
          <p:cNvSpPr/>
          <p:nvPr/>
        </p:nvSpPr>
        <p:spPr bwMode="auto">
          <a:xfrm>
            <a:off x="539552" y="1556792"/>
            <a:ext cx="1008112" cy="468052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763688" y="4149080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3</a:t>
            </a:r>
            <a:endParaRPr lang="en-US" dirty="0">
              <a:latin typeface="Calibri"/>
              <a:cs typeface="Calibri"/>
            </a:endParaRPr>
          </a:p>
        </p:txBody>
      </p:sp>
      <p:cxnSp>
        <p:nvCxnSpPr>
          <p:cNvPr id="71" name="Straight Connector 70"/>
          <p:cNvCxnSpPr/>
          <p:nvPr/>
        </p:nvCxnSpPr>
        <p:spPr bwMode="auto">
          <a:xfrm>
            <a:off x="539552" y="4581128"/>
            <a:ext cx="7272808" cy="3600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5" name="TextBox 74"/>
          <p:cNvSpPr txBox="1"/>
          <p:nvPr/>
        </p:nvSpPr>
        <p:spPr>
          <a:xfrm>
            <a:off x="755576" y="2204864"/>
            <a:ext cx="466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PT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683568" y="5085184"/>
            <a:ext cx="453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E</a:t>
            </a:r>
            <a:r>
              <a:rPr lang="en-US" dirty="0" smtClean="0">
                <a:latin typeface="Calibri"/>
                <a:cs typeface="Calibri"/>
              </a:rPr>
              <a:t>T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1763688" y="4869160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763688" y="5733256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3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5004048" y="5445224"/>
            <a:ext cx="2784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Finite number of moves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5004048" y="5805264"/>
            <a:ext cx="2208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Partial termination</a:t>
            </a:r>
          </a:p>
        </p:txBody>
      </p:sp>
      <p:cxnSp>
        <p:nvCxnSpPr>
          <p:cNvPr id="81" name="Straight Connector 80"/>
          <p:cNvCxnSpPr/>
          <p:nvPr/>
        </p:nvCxnSpPr>
        <p:spPr bwMode="auto">
          <a:xfrm>
            <a:off x="539552" y="4653136"/>
            <a:ext cx="7272808" cy="3600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9" name="Rectangle 48"/>
          <p:cNvSpPr/>
          <p:nvPr/>
        </p:nvSpPr>
        <p:spPr>
          <a:xfrm>
            <a:off x="323528" y="188640"/>
            <a:ext cx="59584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Possibility results</a:t>
            </a:r>
            <a:endParaRPr lang="en-US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50" name="Line 13"/>
          <p:cNvSpPr>
            <a:spLocks noChangeShapeType="1"/>
          </p:cNvSpPr>
          <p:nvPr/>
        </p:nvSpPr>
        <p:spPr bwMode="auto">
          <a:xfrm>
            <a:off x="323528" y="90872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5004048" y="3212976"/>
            <a:ext cx="0" cy="30243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2" name="Straight Connector 51"/>
          <p:cNvCxnSpPr/>
          <p:nvPr/>
        </p:nvCxnSpPr>
        <p:spPr bwMode="auto">
          <a:xfrm>
            <a:off x="2339752" y="3212976"/>
            <a:ext cx="0" cy="302433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259295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/>
        </p:nvSpPr>
        <p:spPr bwMode="auto">
          <a:xfrm>
            <a:off x="0" y="4365104"/>
            <a:ext cx="9144000" cy="720080"/>
          </a:xfrm>
          <a:prstGeom prst="rect">
            <a:avLst/>
          </a:prstGeom>
          <a:solidFill>
            <a:srgbClr val="FDFFC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2" name="Rectangle 81"/>
          <p:cNvSpPr/>
          <p:nvPr/>
        </p:nvSpPr>
        <p:spPr bwMode="auto">
          <a:xfrm>
            <a:off x="6948264" y="2001034"/>
            <a:ext cx="2195736" cy="236407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23528" y="188640"/>
            <a:ext cx="59584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SSYNC – Impossibility results</a:t>
            </a:r>
            <a:endParaRPr lang="en-US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1043608" y="2001034"/>
            <a:ext cx="864096" cy="236407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835696" y="2001034"/>
            <a:ext cx="3888432" cy="236407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3851920" y="2001034"/>
            <a:ext cx="3096344" cy="236407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483768" y="2145050"/>
            <a:ext cx="761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None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2195736" y="2865130"/>
            <a:ext cx="1477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No chirality,</a:t>
            </a:r>
          </a:p>
          <a:p>
            <a:r>
              <a:rPr lang="en-US" dirty="0" smtClean="0">
                <a:latin typeface="Calibri"/>
                <a:cs typeface="Calibri"/>
              </a:rPr>
              <a:t>anonymous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259632" y="3009146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259632" y="3905180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187624" y="2204864"/>
            <a:ext cx="612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Any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195736" y="1556792"/>
            <a:ext cx="1569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Assumptions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596336" y="1568986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Result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971600" y="1568986"/>
            <a:ext cx="932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Agents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3923928" y="2073042"/>
            <a:ext cx="252191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Chirality, Known n,</a:t>
            </a:r>
          </a:p>
          <a:p>
            <a:r>
              <a:rPr lang="en-US" dirty="0" smtClean="0">
                <a:latin typeface="Calibri"/>
                <a:cs typeface="Calibri"/>
              </a:rPr>
              <a:t>Landmark, distinct Ids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067944" y="3081154"/>
            <a:ext cx="23087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Known n, Landmark</a:t>
            </a:r>
          </a:p>
        </p:txBody>
      </p:sp>
      <p:sp>
        <p:nvSpPr>
          <p:cNvPr id="56" name="Line 13"/>
          <p:cNvSpPr>
            <a:spLocks noChangeShapeType="1"/>
          </p:cNvSpPr>
          <p:nvPr/>
        </p:nvSpPr>
        <p:spPr bwMode="auto">
          <a:xfrm>
            <a:off x="323528" y="90872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3995936" y="3657218"/>
            <a:ext cx="21884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Chirality, known n,</a:t>
            </a:r>
          </a:p>
          <a:p>
            <a:r>
              <a:rPr lang="en-US" dirty="0" smtClean="0">
                <a:latin typeface="Calibri"/>
                <a:cs typeface="Calibri"/>
              </a:rPr>
              <a:t>Landmark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2123728" y="3833172"/>
            <a:ext cx="7617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None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195736" y="4593322"/>
            <a:ext cx="1244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Landmark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851920" y="4377298"/>
            <a:ext cx="29832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Known bound N, Chirality,</a:t>
            </a:r>
          </a:p>
          <a:p>
            <a:r>
              <a:rPr lang="en-US" dirty="0" smtClean="0">
                <a:latin typeface="Calibri"/>
                <a:cs typeface="Calibri"/>
              </a:rPr>
              <a:t>Landmark, Distinct Ids</a:t>
            </a:r>
          </a:p>
        </p:txBody>
      </p:sp>
      <p:cxnSp>
        <p:nvCxnSpPr>
          <p:cNvPr id="72" name="Straight Connector 71"/>
          <p:cNvCxnSpPr/>
          <p:nvPr/>
        </p:nvCxnSpPr>
        <p:spPr bwMode="auto">
          <a:xfrm>
            <a:off x="1043608" y="3585210"/>
            <a:ext cx="810039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" name="Rectangle 4"/>
          <p:cNvSpPr/>
          <p:nvPr/>
        </p:nvSpPr>
        <p:spPr bwMode="auto">
          <a:xfrm>
            <a:off x="35496" y="2001034"/>
            <a:ext cx="1008112" cy="236407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259632" y="4593322"/>
            <a:ext cx="612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Any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179512" y="2289066"/>
            <a:ext cx="8640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NS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76" name="TextBox 75"/>
          <p:cNvSpPr txBox="1"/>
          <p:nvPr/>
        </p:nvSpPr>
        <p:spPr>
          <a:xfrm>
            <a:off x="179512" y="4593322"/>
            <a:ext cx="453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E</a:t>
            </a:r>
            <a:r>
              <a:rPr lang="en-US" dirty="0" smtClean="0">
                <a:latin typeface="Calibri"/>
                <a:cs typeface="Calibri"/>
              </a:rPr>
              <a:t>T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7308304" y="2217058"/>
            <a:ext cx="13388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Impossible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308304" y="3068960"/>
            <a:ext cx="13388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Impossible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6900667" y="3729226"/>
            <a:ext cx="22792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Explicit termination</a:t>
            </a:r>
          </a:p>
          <a:p>
            <a:pPr algn="ctr"/>
            <a:r>
              <a:rPr lang="en-US" dirty="0" smtClean="0">
                <a:latin typeface="Calibri"/>
                <a:cs typeface="Calibri"/>
              </a:rPr>
              <a:t>impossible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6936550" y="4449306"/>
            <a:ext cx="22074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Partial termination</a:t>
            </a:r>
          </a:p>
          <a:p>
            <a:pPr algn="ctr"/>
            <a:r>
              <a:rPr lang="en-US" dirty="0" smtClean="0">
                <a:latin typeface="Calibri"/>
                <a:cs typeface="Calibri"/>
              </a:rPr>
              <a:t>impossible</a:t>
            </a:r>
          </a:p>
        </p:txBody>
      </p:sp>
      <p:sp>
        <p:nvSpPr>
          <p:cNvPr id="96" name="TextBox 95"/>
          <p:cNvSpPr txBox="1"/>
          <p:nvPr/>
        </p:nvSpPr>
        <p:spPr>
          <a:xfrm>
            <a:off x="5148064" y="1568986"/>
            <a:ext cx="902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Even if</a:t>
            </a:r>
            <a:endParaRPr lang="en-US" dirty="0">
              <a:latin typeface="Calibri"/>
              <a:cs typeface="Calibri"/>
            </a:endParaRPr>
          </a:p>
        </p:txBody>
      </p:sp>
      <p:cxnSp>
        <p:nvCxnSpPr>
          <p:cNvPr id="97" name="Straight Connector 96"/>
          <p:cNvCxnSpPr/>
          <p:nvPr/>
        </p:nvCxnSpPr>
        <p:spPr bwMode="auto">
          <a:xfrm>
            <a:off x="0" y="4377298"/>
            <a:ext cx="9144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8" name="TextBox 97"/>
          <p:cNvSpPr txBox="1"/>
          <p:nvPr/>
        </p:nvSpPr>
        <p:spPr>
          <a:xfrm>
            <a:off x="179512" y="3441194"/>
            <a:ext cx="4667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PT</a:t>
            </a:r>
            <a:endParaRPr lang="en-US" dirty="0">
              <a:latin typeface="Calibri"/>
              <a:cs typeface="Calibri"/>
            </a:endParaRPr>
          </a:p>
        </p:txBody>
      </p:sp>
      <p:cxnSp>
        <p:nvCxnSpPr>
          <p:cNvPr id="65" name="Straight Connector 64"/>
          <p:cNvCxnSpPr/>
          <p:nvPr/>
        </p:nvCxnSpPr>
        <p:spPr bwMode="auto">
          <a:xfrm>
            <a:off x="0" y="2865130"/>
            <a:ext cx="9144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" name="Straight Connector 5"/>
          <p:cNvCxnSpPr/>
          <p:nvPr/>
        </p:nvCxnSpPr>
        <p:spPr bwMode="auto">
          <a:xfrm>
            <a:off x="6948264" y="4365104"/>
            <a:ext cx="0" cy="72008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0" name="Straight Connector 39"/>
          <p:cNvCxnSpPr/>
          <p:nvPr/>
        </p:nvCxnSpPr>
        <p:spPr bwMode="auto">
          <a:xfrm>
            <a:off x="3851920" y="4365104"/>
            <a:ext cx="0" cy="72008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1" name="Straight Connector 40"/>
          <p:cNvCxnSpPr/>
          <p:nvPr/>
        </p:nvCxnSpPr>
        <p:spPr bwMode="auto">
          <a:xfrm>
            <a:off x="1835696" y="4365104"/>
            <a:ext cx="0" cy="72008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2" name="Straight Connector 41"/>
          <p:cNvCxnSpPr/>
          <p:nvPr/>
        </p:nvCxnSpPr>
        <p:spPr bwMode="auto">
          <a:xfrm>
            <a:off x="1043608" y="4365104"/>
            <a:ext cx="0" cy="72008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56392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/>
          <p:cNvSpPr/>
          <p:nvPr/>
        </p:nvSpPr>
        <p:spPr bwMode="auto">
          <a:xfrm>
            <a:off x="611560" y="4653136"/>
            <a:ext cx="7488832" cy="1584176"/>
          </a:xfrm>
          <a:prstGeom prst="rect">
            <a:avLst/>
          </a:prstGeom>
          <a:solidFill>
            <a:srgbClr val="FDFFC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11560" y="2132856"/>
            <a:ext cx="7416824" cy="1008112"/>
          </a:xfrm>
          <a:prstGeom prst="rect">
            <a:avLst/>
          </a:prstGeom>
          <a:solidFill>
            <a:srgbClr val="FDFFC8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23528" y="188640"/>
            <a:ext cx="59584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800000"/>
                </a:solidFill>
                <a:latin typeface="Calibri"/>
                <a:cs typeface="Calibri"/>
              </a:rPr>
              <a:t>FSYNC</a:t>
            </a:r>
            <a:endParaRPr lang="en-US" sz="240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611560" y="1196752"/>
            <a:ext cx="864096" cy="93610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Calibri"/>
              </a:rPr>
              <a:t>  2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331640" y="1196752"/>
            <a:ext cx="2232248" cy="93610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3563888" y="1196752"/>
            <a:ext cx="2232248" cy="93610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796136" y="1196752"/>
            <a:ext cx="2232248" cy="93610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568" y="2060848"/>
            <a:ext cx="6120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Any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619672" y="1196752"/>
            <a:ext cx="16605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S</a:t>
            </a:r>
            <a:r>
              <a:rPr lang="en-US" dirty="0" smtClean="0">
                <a:latin typeface="Calibri"/>
                <a:cs typeface="Calibri"/>
              </a:rPr>
              <a:t>ize unknown</a:t>
            </a:r>
          </a:p>
          <a:p>
            <a:r>
              <a:rPr lang="en-US" dirty="0" smtClean="0">
                <a:latin typeface="Calibri"/>
                <a:cs typeface="Calibri"/>
              </a:rPr>
              <a:t>No landmark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619672" y="2132856"/>
            <a:ext cx="16605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Size unknown</a:t>
            </a:r>
          </a:p>
          <a:p>
            <a:r>
              <a:rPr lang="en-US" dirty="0" smtClean="0">
                <a:latin typeface="Calibri"/>
                <a:cs typeface="Calibri"/>
              </a:rPr>
              <a:t>No landmark</a:t>
            </a:r>
          </a:p>
          <a:p>
            <a:r>
              <a:rPr lang="en-US" dirty="0" smtClean="0">
                <a:latin typeface="Calibri"/>
                <a:cs typeface="Calibri"/>
              </a:rPr>
              <a:t>Anonymous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707904" y="1268760"/>
            <a:ext cx="19553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Non-anonymous</a:t>
            </a:r>
          </a:p>
          <a:p>
            <a:r>
              <a:rPr lang="en-US" dirty="0" smtClean="0">
                <a:latin typeface="Calibri"/>
                <a:cs typeface="Calibri"/>
              </a:rPr>
              <a:t>Chirality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707904" y="2276872"/>
            <a:ext cx="1075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Chirality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174851" y="1268760"/>
            <a:ext cx="14934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Termination</a:t>
            </a:r>
          </a:p>
          <a:p>
            <a:r>
              <a:rPr lang="en-US" dirty="0" smtClean="0">
                <a:latin typeface="Calibri"/>
                <a:cs typeface="Calibri"/>
              </a:rPr>
              <a:t>Impossible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156176" y="2132856"/>
            <a:ext cx="14934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Termination</a:t>
            </a:r>
          </a:p>
          <a:p>
            <a:r>
              <a:rPr lang="en-US" dirty="0" smtClean="0">
                <a:latin typeface="Calibri"/>
                <a:cs typeface="Calibri"/>
              </a:rPr>
              <a:t>Impossible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611560" y="3861048"/>
            <a:ext cx="792088" cy="79208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1403648" y="3861048"/>
            <a:ext cx="3888432" cy="79208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5292080" y="3861048"/>
            <a:ext cx="2808312" cy="792088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29" name="Straight Connector 28"/>
          <p:cNvCxnSpPr/>
          <p:nvPr/>
        </p:nvCxnSpPr>
        <p:spPr bwMode="auto">
          <a:xfrm>
            <a:off x="611560" y="4653136"/>
            <a:ext cx="748883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TextBox 30"/>
          <p:cNvSpPr txBox="1"/>
          <p:nvPr/>
        </p:nvSpPr>
        <p:spPr>
          <a:xfrm>
            <a:off x="1619672" y="4077072"/>
            <a:ext cx="19086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Known Bound N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691680" y="4797152"/>
            <a:ext cx="27108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Chirality  and Landmark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6300192" y="3933056"/>
            <a:ext cx="69211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3N-6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372200" y="4725144"/>
            <a:ext cx="6555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O(n)</a:t>
            </a:r>
            <a:endParaRPr lang="en-US" dirty="0">
              <a:latin typeface="Calibri"/>
              <a:cs typeface="Calibri"/>
            </a:endParaRPr>
          </a:p>
        </p:txBody>
      </p:sp>
      <p:cxnSp>
        <p:nvCxnSpPr>
          <p:cNvPr id="40" name="Straight Connector 39"/>
          <p:cNvCxnSpPr/>
          <p:nvPr/>
        </p:nvCxnSpPr>
        <p:spPr bwMode="auto">
          <a:xfrm>
            <a:off x="611560" y="5445224"/>
            <a:ext cx="7488832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1" name="TextBox 40"/>
          <p:cNvSpPr txBox="1"/>
          <p:nvPr/>
        </p:nvSpPr>
        <p:spPr>
          <a:xfrm>
            <a:off x="6156176" y="5517232"/>
            <a:ext cx="12316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O(n log n)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763688" y="5589240"/>
            <a:ext cx="12445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Landmark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27584" y="4869160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827584" y="5661248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827584" y="4077072"/>
            <a:ext cx="3146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2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483768" y="3429000"/>
            <a:ext cx="1569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Assumptions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5868144" y="3356992"/>
            <a:ext cx="13879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Complexity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39552" y="3429000"/>
            <a:ext cx="932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Agents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619672" y="764704"/>
            <a:ext cx="15696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Assumptions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779912" y="764704"/>
            <a:ext cx="902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Even if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372200" y="764704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Result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39552" y="764704"/>
            <a:ext cx="1935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Agents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292080" y="4293096"/>
            <a:ext cx="2279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E</a:t>
            </a:r>
            <a:r>
              <a:rPr lang="en-US" dirty="0" smtClean="0">
                <a:latin typeface="Calibri"/>
                <a:cs typeface="Calibri"/>
              </a:rPr>
              <a:t>xplicit termination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292080" y="5045114"/>
            <a:ext cx="2279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E</a:t>
            </a:r>
            <a:r>
              <a:rPr lang="en-US" dirty="0" smtClean="0">
                <a:latin typeface="Calibri"/>
                <a:cs typeface="Calibri"/>
              </a:rPr>
              <a:t>xplicit termination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5292080" y="5837202"/>
            <a:ext cx="2279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E</a:t>
            </a:r>
            <a:r>
              <a:rPr lang="en-US" dirty="0" smtClean="0">
                <a:latin typeface="Calibri"/>
                <a:cs typeface="Calibri"/>
              </a:rPr>
              <a:t>xplicit termination</a:t>
            </a:r>
          </a:p>
        </p:txBody>
      </p:sp>
      <p:sp>
        <p:nvSpPr>
          <p:cNvPr id="56" name="Line 13"/>
          <p:cNvSpPr>
            <a:spLocks noChangeShapeType="1"/>
          </p:cNvSpPr>
          <p:nvPr/>
        </p:nvSpPr>
        <p:spPr bwMode="auto">
          <a:xfrm>
            <a:off x="304800" y="692696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5796136" y="1196752"/>
            <a:ext cx="0" cy="194421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3563888" y="1196752"/>
            <a:ext cx="0" cy="194421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Connector 57"/>
          <p:cNvCxnSpPr/>
          <p:nvPr/>
        </p:nvCxnSpPr>
        <p:spPr bwMode="auto">
          <a:xfrm>
            <a:off x="1331640" y="1268760"/>
            <a:ext cx="0" cy="194421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Straight Connector 59"/>
          <p:cNvCxnSpPr/>
          <p:nvPr/>
        </p:nvCxnSpPr>
        <p:spPr bwMode="auto">
          <a:xfrm>
            <a:off x="5292080" y="4221088"/>
            <a:ext cx="0" cy="201622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Straight Connector 60"/>
          <p:cNvCxnSpPr/>
          <p:nvPr/>
        </p:nvCxnSpPr>
        <p:spPr bwMode="auto">
          <a:xfrm>
            <a:off x="1403648" y="3861048"/>
            <a:ext cx="0" cy="237626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06092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427" name="Text Box 3"/>
          <p:cNvSpPr txBox="1">
            <a:spLocks noChangeArrowheads="1"/>
          </p:cNvSpPr>
          <p:nvPr/>
        </p:nvSpPr>
        <p:spPr bwMode="auto">
          <a:xfrm>
            <a:off x="179512" y="1196752"/>
            <a:ext cx="8640960" cy="4770537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lvl="2">
              <a:defRPr/>
            </a:pPr>
            <a:r>
              <a:rPr lang="en-CA" sz="2400" dirty="0" smtClean="0">
                <a:solidFill>
                  <a:srgbClr val="3366FF"/>
                </a:solidFill>
                <a:latin typeface="Calibri"/>
                <a:cs typeface="Calibri"/>
              </a:rPr>
              <a:t>Variety of assumptions and conditions</a:t>
            </a:r>
          </a:p>
          <a:p>
            <a:pPr lvl="2">
              <a:defRPr/>
            </a:pPr>
            <a:endParaRPr lang="en-CA" b="0" dirty="0">
              <a:latin typeface="Calibri"/>
              <a:cs typeface="Calibri"/>
            </a:endParaRPr>
          </a:p>
          <a:p>
            <a:pPr marL="1257300" lvl="2" indent="-342900">
              <a:buFontTx/>
              <a:buChar char="-"/>
              <a:defRPr/>
            </a:pPr>
            <a:r>
              <a:rPr lang="en-CA" b="0" dirty="0" smtClean="0">
                <a:latin typeface="Calibri"/>
                <a:cs typeface="Calibri"/>
              </a:rPr>
              <a:t>Agents with/without ids</a:t>
            </a:r>
          </a:p>
          <a:p>
            <a:pPr marL="1257300" lvl="2" indent="-342900">
              <a:buFontTx/>
              <a:buChar char="-"/>
              <a:defRPr/>
            </a:pPr>
            <a:r>
              <a:rPr lang="en-CA" b="0" dirty="0" smtClean="0">
                <a:latin typeface="Calibri"/>
                <a:cs typeface="Calibri"/>
              </a:rPr>
              <a:t>Nodes with/without ids</a:t>
            </a:r>
          </a:p>
          <a:p>
            <a:pPr marL="1257300" lvl="2" indent="-342900">
              <a:buFontTx/>
              <a:buChar char="-"/>
              <a:defRPr/>
            </a:pPr>
            <a:endParaRPr lang="en-CA" b="0" dirty="0" smtClean="0">
              <a:latin typeface="Calibri"/>
              <a:cs typeface="Calibri"/>
            </a:endParaRPr>
          </a:p>
          <a:p>
            <a:pPr marL="1257300" lvl="2" indent="-342900">
              <a:buFontTx/>
              <a:buChar char="-"/>
              <a:defRPr/>
            </a:pPr>
            <a:r>
              <a:rPr lang="en-CA" b="0" dirty="0" smtClean="0">
                <a:latin typeface="Calibri"/>
                <a:cs typeface="Calibri"/>
              </a:rPr>
              <a:t>With/without orientation</a:t>
            </a:r>
          </a:p>
          <a:p>
            <a:pPr marL="1257300" lvl="2" indent="-342900">
              <a:buFontTx/>
              <a:buChar char="-"/>
              <a:defRPr/>
            </a:pPr>
            <a:endParaRPr lang="en-CA" b="0" dirty="0" smtClean="0">
              <a:latin typeface="Calibri"/>
              <a:cs typeface="Calibri"/>
            </a:endParaRPr>
          </a:p>
          <a:p>
            <a:pPr marL="1257300" lvl="2" indent="-342900">
              <a:buFontTx/>
              <a:buChar char="-"/>
              <a:defRPr/>
            </a:pPr>
            <a:r>
              <a:rPr lang="en-CA" b="0" dirty="0" smtClean="0">
                <a:latin typeface="Calibri"/>
                <a:cs typeface="Calibri"/>
              </a:rPr>
              <a:t>With/without tokens</a:t>
            </a:r>
          </a:p>
          <a:p>
            <a:pPr marL="1257300" lvl="2" indent="-342900">
              <a:buFontTx/>
              <a:buChar char="-"/>
              <a:defRPr/>
            </a:pPr>
            <a:endParaRPr lang="en-CA" b="0" dirty="0" smtClean="0">
              <a:latin typeface="Calibri"/>
              <a:cs typeface="Calibri"/>
            </a:endParaRPr>
          </a:p>
          <a:p>
            <a:pPr marL="1257300" lvl="2" indent="-342900">
              <a:buFontTx/>
              <a:buChar char="-"/>
              <a:defRPr/>
            </a:pPr>
            <a:r>
              <a:rPr lang="en-CA" b="0" dirty="0" smtClean="0">
                <a:latin typeface="Calibri"/>
                <a:cs typeface="Calibri"/>
              </a:rPr>
              <a:t>With/without faults</a:t>
            </a:r>
          </a:p>
          <a:p>
            <a:pPr marL="1257300" lvl="2" indent="-342900">
              <a:buFontTx/>
              <a:buChar char="-"/>
              <a:defRPr/>
            </a:pPr>
            <a:endParaRPr lang="en-CA" b="0" dirty="0" smtClean="0">
              <a:latin typeface="Calibri"/>
              <a:cs typeface="Calibri"/>
            </a:endParaRPr>
          </a:p>
          <a:p>
            <a:pPr marL="1257300" lvl="2" indent="-342900">
              <a:buFontTx/>
              <a:buChar char="-"/>
              <a:defRPr/>
            </a:pPr>
            <a:r>
              <a:rPr lang="en-CA" b="0" dirty="0" smtClean="0">
                <a:latin typeface="Calibri"/>
                <a:cs typeface="Calibri"/>
              </a:rPr>
              <a:t>A-priori knowledge of number of agents  k</a:t>
            </a:r>
          </a:p>
          <a:p>
            <a:pPr marL="1257300" lvl="2" indent="-342900">
              <a:buFontTx/>
              <a:buChar char="-"/>
              <a:defRPr/>
            </a:pPr>
            <a:r>
              <a:rPr lang="en-CA" b="0" dirty="0" smtClean="0">
                <a:latin typeface="Calibri"/>
                <a:cs typeface="Calibri"/>
              </a:rPr>
              <a:t>A-priori knowledge of number of nodes  n</a:t>
            </a:r>
          </a:p>
          <a:p>
            <a:pPr marL="1257300" lvl="2" indent="-342900">
              <a:buFontTx/>
              <a:buChar char="-"/>
              <a:defRPr/>
            </a:pPr>
            <a:r>
              <a:rPr lang="en-CA" b="0" dirty="0" smtClean="0">
                <a:latin typeface="Calibri"/>
                <a:cs typeface="Calibri"/>
              </a:rPr>
              <a:t>A-priori knowledge of network topology</a:t>
            </a:r>
          </a:p>
          <a:p>
            <a:pPr marL="1257300" lvl="2" indent="-342900">
              <a:buFontTx/>
              <a:buChar char="-"/>
              <a:defRPr/>
            </a:pPr>
            <a:r>
              <a:rPr lang="en-CA" b="0" dirty="0" smtClean="0">
                <a:latin typeface="Calibri"/>
                <a:cs typeface="Calibri"/>
              </a:rPr>
              <a:t>…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7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578986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CC0000"/>
                </a:solidFill>
                <a:latin typeface="Calibri"/>
                <a:cs typeface="Calibri"/>
              </a:rPr>
              <a:t>Gathering and Exploration in Discrete Space 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8423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611560" y="2492896"/>
            <a:ext cx="7200800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sz="2400" b="0" dirty="0" smtClean="0">
                <a:latin typeface="Calibri"/>
                <a:cs typeface="Calibri"/>
              </a:rPr>
              <a:t>Improve the time bounds </a:t>
            </a:r>
            <a:r>
              <a:rPr lang="en-US" sz="2400" dirty="0" smtClean="0">
                <a:latin typeface="Calibri"/>
                <a:cs typeface="Calibri"/>
              </a:rPr>
              <a:t>without cross detection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563888" y="1772816"/>
            <a:ext cx="1944216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772816"/>
            <a:ext cx="1728192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3779912" y="3140968"/>
            <a:ext cx="1728192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O(n log n)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588224" y="3140968"/>
            <a:ext cx="1080120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O(n</a:t>
            </a:r>
            <a:r>
              <a:rPr lang="en-US" baseline="30000" dirty="0" smtClean="0"/>
              <a:t>2</a:t>
            </a:r>
            <a:r>
              <a:rPr lang="en-US" dirty="0" smtClean="0"/>
              <a:t>)</a:t>
            </a:r>
          </a:p>
        </p:txBody>
      </p:sp>
      <p:sp>
        <p:nvSpPr>
          <p:cNvPr id="3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23915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OPEN PROBLEMS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41" name="Text Box 2"/>
          <p:cNvSpPr txBox="1">
            <a:spLocks noChangeArrowheads="1"/>
          </p:cNvSpPr>
          <p:nvPr/>
        </p:nvSpPr>
        <p:spPr bwMode="auto">
          <a:xfrm>
            <a:off x="683568" y="3861048"/>
            <a:ext cx="7200800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sz="2400" b="0" dirty="0" smtClean="0">
                <a:latin typeface="Calibri"/>
                <a:cs typeface="Calibri"/>
              </a:rPr>
              <a:t>Gathering in </a:t>
            </a:r>
            <a:r>
              <a:rPr lang="en-US" sz="2400" dirty="0" smtClean="0">
                <a:latin typeface="Calibri"/>
                <a:cs typeface="Calibri"/>
              </a:rPr>
              <a:t>other dynamic graphs</a:t>
            </a:r>
          </a:p>
        </p:txBody>
      </p:sp>
      <p:sp>
        <p:nvSpPr>
          <p:cNvPr id="42" name="Text Box 2"/>
          <p:cNvSpPr txBox="1">
            <a:spLocks noChangeArrowheads="1"/>
          </p:cNvSpPr>
          <p:nvPr/>
        </p:nvSpPr>
        <p:spPr bwMode="auto">
          <a:xfrm>
            <a:off x="683568" y="4653136"/>
            <a:ext cx="7200800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sz="2400" b="0" dirty="0" smtClean="0">
                <a:latin typeface="Calibri"/>
                <a:cs typeface="Calibri"/>
              </a:rPr>
              <a:t>Gathering with </a:t>
            </a:r>
            <a:r>
              <a:rPr lang="en-US" sz="2400" dirty="0" smtClean="0">
                <a:latin typeface="Calibri"/>
                <a:cs typeface="Calibri"/>
              </a:rPr>
              <a:t>different dynamics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3275856" y="427038"/>
            <a:ext cx="145559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Gathering</a:t>
            </a:r>
            <a:endParaRPr lang="fr-CA" sz="2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97113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11" grpId="0" animBg="1"/>
      <p:bldP spid="11" grpId="1" animBg="1"/>
      <p:bldP spid="39" grpId="0" animBg="1"/>
      <p:bldP spid="39" grpId="1" animBg="1"/>
      <p:bldP spid="23" grpId="0" animBg="1"/>
      <p:bldP spid="23" grpId="1" animBg="1"/>
      <p:bldP spid="27" grpId="0" animBg="1"/>
      <p:bldP spid="27" grpId="1" animBg="1"/>
      <p:bldP spid="41" grpId="0" animBg="1"/>
      <p:bldP spid="42" grpId="0" animBg="1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3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23915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OPEN PROBLEMS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41" name="Text Box 2"/>
          <p:cNvSpPr txBox="1">
            <a:spLocks noChangeArrowheads="1"/>
          </p:cNvSpPr>
          <p:nvPr/>
        </p:nvSpPr>
        <p:spPr bwMode="auto">
          <a:xfrm>
            <a:off x="611560" y="2564904"/>
            <a:ext cx="7200800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sz="2400" b="0" dirty="0" smtClean="0">
                <a:latin typeface="Calibri"/>
                <a:cs typeface="Calibri"/>
              </a:rPr>
              <a:t>Exploration of  </a:t>
            </a:r>
            <a:r>
              <a:rPr lang="en-US" sz="2400" dirty="0" smtClean="0">
                <a:latin typeface="Calibri"/>
                <a:cs typeface="Calibri"/>
              </a:rPr>
              <a:t>other dynamic graphs</a:t>
            </a:r>
          </a:p>
        </p:txBody>
      </p:sp>
      <p:sp>
        <p:nvSpPr>
          <p:cNvPr id="42" name="Text Box 2"/>
          <p:cNvSpPr txBox="1">
            <a:spLocks noChangeArrowheads="1"/>
          </p:cNvSpPr>
          <p:nvPr/>
        </p:nvSpPr>
        <p:spPr bwMode="auto">
          <a:xfrm>
            <a:off x="611560" y="3429000"/>
            <a:ext cx="7200800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sz="2400" b="0" dirty="0" smtClean="0">
                <a:latin typeface="Calibri"/>
                <a:cs typeface="Calibri"/>
              </a:rPr>
              <a:t>Exploration with </a:t>
            </a:r>
            <a:r>
              <a:rPr lang="en-US" sz="2400" dirty="0" smtClean="0">
                <a:latin typeface="Calibri"/>
                <a:cs typeface="Calibri"/>
              </a:rPr>
              <a:t>different dynamics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3275856" y="427038"/>
            <a:ext cx="165457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Exploration</a:t>
            </a:r>
            <a:endParaRPr lang="fr-CA" sz="2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611560" y="1772816"/>
            <a:ext cx="7200800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sz="2400" b="0" dirty="0" smtClean="0">
                <a:latin typeface="Calibri"/>
                <a:cs typeface="Calibri"/>
              </a:rPr>
              <a:t>Small gaps between </a:t>
            </a:r>
            <a:r>
              <a:rPr lang="en-US" sz="2400" dirty="0" smtClean="0">
                <a:latin typeface="Calibri"/>
                <a:cs typeface="Calibri"/>
              </a:rPr>
              <a:t>upper</a:t>
            </a:r>
            <a:r>
              <a:rPr lang="en-US" sz="2400" b="0" dirty="0" smtClean="0">
                <a:latin typeface="Calibri"/>
                <a:cs typeface="Calibri"/>
              </a:rPr>
              <a:t> and </a:t>
            </a:r>
            <a:r>
              <a:rPr lang="en-US" sz="2400" dirty="0" smtClean="0">
                <a:latin typeface="Calibri"/>
                <a:cs typeface="Calibri"/>
              </a:rPr>
              <a:t>lower</a:t>
            </a:r>
            <a:r>
              <a:rPr lang="en-US" sz="2400" b="0" dirty="0" smtClean="0">
                <a:latin typeface="Calibri"/>
                <a:cs typeface="Calibri"/>
              </a:rPr>
              <a:t> </a:t>
            </a:r>
            <a:r>
              <a:rPr lang="en-US" sz="2400" dirty="0" smtClean="0">
                <a:latin typeface="Calibri"/>
                <a:cs typeface="Calibri"/>
              </a:rPr>
              <a:t>bounds</a:t>
            </a:r>
          </a:p>
        </p:txBody>
      </p:sp>
    </p:spTree>
    <p:extLst>
      <p:ext uri="{BB962C8B-B14F-4D97-AF65-F5344CB8AC3E}">
        <p14:creationId xmlns:p14="http://schemas.microsoft.com/office/powerpoint/2010/main" val="117782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9" grpId="0" animBg="1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3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526433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GENERAL CONCLUDING OBSERVATIONS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41" name="Text Box 2"/>
          <p:cNvSpPr txBox="1">
            <a:spLocks noChangeArrowheads="1"/>
          </p:cNvSpPr>
          <p:nvPr/>
        </p:nvSpPr>
        <p:spPr bwMode="auto">
          <a:xfrm>
            <a:off x="611560" y="2564904"/>
            <a:ext cx="7200800" cy="461665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sz="2400" b="0" dirty="0" smtClean="0">
                <a:latin typeface="Calibri"/>
                <a:cs typeface="Calibri"/>
              </a:rPr>
              <a:t>More general topologies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611560" y="1628800"/>
            <a:ext cx="7200800" cy="461665"/>
          </a:xfrm>
          <a:prstGeom prst="rect">
            <a:avLst/>
          </a:prstGeom>
          <a:solidFill>
            <a:srgbClr val="0080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Calibri"/>
                <a:cs typeface="Calibri"/>
              </a:rPr>
              <a:t>Other problems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11560" y="3543399"/>
            <a:ext cx="7200800" cy="2049427"/>
            <a:chOff x="611560" y="3543399"/>
            <a:chExt cx="7200800" cy="2049427"/>
          </a:xfrm>
        </p:grpSpPr>
        <p:pic>
          <p:nvPicPr>
            <p:cNvPr id="10" name="Picture 20" descr="p1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5616" y="3717032"/>
              <a:ext cx="6012160" cy="18757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Text Box 2"/>
            <p:cNvSpPr txBox="1">
              <a:spLocks noChangeArrowheads="1"/>
            </p:cNvSpPr>
            <p:nvPr/>
          </p:nvSpPr>
          <p:spPr bwMode="auto">
            <a:xfrm>
              <a:off x="611560" y="3543399"/>
              <a:ext cx="7200800" cy="461665"/>
            </a:xfrm>
            <a:prstGeom prst="rect">
              <a:avLst/>
            </a:prstGeom>
            <a:solidFill>
              <a:srgbClr val="333399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1"/>
                  </a:solidFill>
                  <a:latin typeface="Calibri"/>
                  <a:cs typeface="Calibri"/>
                </a:rPr>
                <a:t>In other dynamic classes</a:t>
              </a:r>
            </a:p>
          </p:txBody>
        </p:sp>
      </p:grp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683568" y="1558534"/>
            <a:ext cx="7200800" cy="3539431"/>
          </a:xfrm>
          <a:prstGeom prst="rect">
            <a:avLst/>
          </a:prstGeom>
          <a:solidFill>
            <a:srgbClr val="F5FF45"/>
          </a:solidFill>
          <a:ln w="57150" cmpd="sng">
            <a:solidFill>
              <a:srgbClr val="FF66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endParaRPr lang="en-US" sz="2800" dirty="0" smtClean="0">
              <a:latin typeface="Calibri"/>
              <a:cs typeface="Calibri"/>
            </a:endParaRPr>
          </a:p>
          <a:p>
            <a:pPr algn="ctr"/>
            <a:endParaRPr lang="en-US" sz="2800" dirty="0" smtClean="0">
              <a:latin typeface="Calibri"/>
              <a:cs typeface="Calibri"/>
            </a:endParaRPr>
          </a:p>
          <a:p>
            <a:pPr algn="ctr"/>
            <a:endParaRPr lang="en-US" sz="2800" dirty="0">
              <a:latin typeface="Calibri"/>
              <a:cs typeface="Calibri"/>
            </a:endParaRPr>
          </a:p>
          <a:p>
            <a:pPr algn="ctr"/>
            <a:r>
              <a:rPr lang="en-US" sz="2800" dirty="0" smtClean="0">
                <a:latin typeface="Calibri"/>
                <a:cs typeface="Calibri"/>
              </a:rPr>
              <a:t>VERY       LITTLE      IS      KNOWN</a:t>
            </a:r>
          </a:p>
          <a:p>
            <a:pPr algn="ctr"/>
            <a:r>
              <a:rPr lang="en-US" sz="2800" dirty="0" smtClean="0">
                <a:latin typeface="Calibri"/>
                <a:cs typeface="Calibri"/>
              </a:rPr>
              <a:t>There  is  still  a  lot  to  discover</a:t>
            </a:r>
          </a:p>
          <a:p>
            <a:pPr algn="ctr"/>
            <a:endParaRPr lang="en-US" sz="2800" dirty="0" smtClean="0">
              <a:latin typeface="Calibri"/>
              <a:cs typeface="Calibri"/>
            </a:endParaRPr>
          </a:p>
          <a:p>
            <a:pPr algn="ctr"/>
            <a:endParaRPr lang="en-US" sz="2800" dirty="0">
              <a:latin typeface="Calibri"/>
              <a:cs typeface="Calibri"/>
            </a:endParaRPr>
          </a:p>
          <a:p>
            <a:pPr algn="ctr"/>
            <a:endParaRPr lang="en-US" sz="2800" dirty="0" smtClean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519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8" grpId="0" animBg="1"/>
      <p:bldP spid="9" grpId="1" animBg="1"/>
    </p:bld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0"/>
              </a:rPr>
              <a:t> </a:t>
            </a:r>
          </a:p>
        </p:txBody>
      </p:sp>
      <p:grpSp>
        <p:nvGrpSpPr>
          <p:cNvPr id="325634" name="Group 3"/>
          <p:cNvGrpSpPr>
            <a:grpSpLocks/>
          </p:cNvGrpSpPr>
          <p:nvPr/>
        </p:nvGrpSpPr>
        <p:grpSpPr bwMode="auto">
          <a:xfrm>
            <a:off x="2627313" y="3644900"/>
            <a:ext cx="152400" cy="457200"/>
            <a:chOff x="1552" y="1440"/>
            <a:chExt cx="96" cy="288"/>
          </a:xfrm>
        </p:grpSpPr>
        <p:sp>
          <p:nvSpPr>
            <p:cNvPr id="1065988" name="Oval 4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89" name="Rectangle 5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0" name="Line 6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1" name="Line 7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325635" name="Group 8"/>
          <p:cNvGrpSpPr>
            <a:grpSpLocks/>
          </p:cNvGrpSpPr>
          <p:nvPr/>
        </p:nvGrpSpPr>
        <p:grpSpPr bwMode="auto">
          <a:xfrm>
            <a:off x="3132138" y="3933825"/>
            <a:ext cx="152400" cy="457200"/>
            <a:chOff x="1552" y="1440"/>
            <a:chExt cx="96" cy="288"/>
          </a:xfrm>
        </p:grpSpPr>
        <p:sp>
          <p:nvSpPr>
            <p:cNvPr id="1065993" name="Oval 9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4" name="Rectangle 10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5" name="Line 11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6" name="Line 12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325636" name="Group 13"/>
          <p:cNvGrpSpPr>
            <a:grpSpLocks/>
          </p:cNvGrpSpPr>
          <p:nvPr/>
        </p:nvGrpSpPr>
        <p:grpSpPr bwMode="auto">
          <a:xfrm>
            <a:off x="2268538" y="3933825"/>
            <a:ext cx="152400" cy="457200"/>
            <a:chOff x="1552" y="1440"/>
            <a:chExt cx="96" cy="288"/>
          </a:xfrm>
        </p:grpSpPr>
        <p:sp>
          <p:nvSpPr>
            <p:cNvPr id="1065998" name="Oval 14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9" name="Rectangle 15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0" name="Line 16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1" name="Line 17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1066002" name="AutoShape 18"/>
          <p:cNvSpPr>
            <a:spLocks noChangeArrowheads="1"/>
          </p:cNvSpPr>
          <p:nvPr/>
        </p:nvSpPr>
        <p:spPr bwMode="auto">
          <a:xfrm>
            <a:off x="3059113" y="1774825"/>
            <a:ext cx="3168650" cy="1368425"/>
          </a:xfrm>
          <a:prstGeom prst="wedgeRoundRectCallout">
            <a:avLst>
              <a:gd name="adj1" fmla="val -52056"/>
              <a:gd name="adj2" fmla="val 93736"/>
              <a:gd name="adj3" fmla="val 16667"/>
            </a:avLst>
          </a:prstGeom>
          <a:solidFill>
            <a:srgbClr val="CCFF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/>
          <a:lstStyle/>
          <a:p>
            <a:pPr algn="ctr">
              <a:defRPr/>
            </a:pPr>
            <a:endParaRPr lang="en-US">
              <a:cs typeface="+mn-cs"/>
            </a:endParaRPr>
          </a:p>
        </p:txBody>
      </p:sp>
      <p:sp>
        <p:nvSpPr>
          <p:cNvPr id="1066003" name="Text Box 19"/>
          <p:cNvSpPr txBox="1">
            <a:spLocks noChangeArrowheads="1"/>
          </p:cNvSpPr>
          <p:nvPr/>
        </p:nvSpPr>
        <p:spPr bwMode="auto">
          <a:xfrm>
            <a:off x="3465415" y="2060575"/>
            <a:ext cx="2270323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 dirty="0" smtClean="0">
                <a:cs typeface="+mn-cs"/>
              </a:rPr>
              <a:t>The End</a:t>
            </a:r>
            <a:endParaRPr lang="en-US" sz="4400" dirty="0">
              <a:cs typeface="+mn-cs"/>
            </a:endParaRPr>
          </a:p>
        </p:txBody>
      </p:sp>
      <p:grpSp>
        <p:nvGrpSpPr>
          <p:cNvPr id="325639" name="Group 20"/>
          <p:cNvGrpSpPr>
            <a:grpSpLocks/>
          </p:cNvGrpSpPr>
          <p:nvPr/>
        </p:nvGrpSpPr>
        <p:grpSpPr bwMode="auto">
          <a:xfrm>
            <a:off x="2700338" y="4221163"/>
            <a:ext cx="152400" cy="457200"/>
            <a:chOff x="1552" y="1440"/>
            <a:chExt cx="96" cy="288"/>
          </a:xfrm>
        </p:grpSpPr>
        <p:sp>
          <p:nvSpPr>
            <p:cNvPr id="1066005" name="Oval 21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6" name="Rectangle 22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7" name="Line 23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8" name="Line 24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325640" name="Footer Placeholder 1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4548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0"/>
              </a:rPr>
              <a:t> </a:t>
            </a:r>
          </a:p>
        </p:txBody>
      </p:sp>
      <p:grpSp>
        <p:nvGrpSpPr>
          <p:cNvPr id="325634" name="Group 3"/>
          <p:cNvGrpSpPr>
            <a:grpSpLocks/>
          </p:cNvGrpSpPr>
          <p:nvPr/>
        </p:nvGrpSpPr>
        <p:grpSpPr bwMode="auto">
          <a:xfrm>
            <a:off x="2627313" y="3644900"/>
            <a:ext cx="152400" cy="457200"/>
            <a:chOff x="1552" y="1440"/>
            <a:chExt cx="96" cy="288"/>
          </a:xfrm>
        </p:grpSpPr>
        <p:sp>
          <p:nvSpPr>
            <p:cNvPr id="1065988" name="Oval 4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89" name="Rectangle 5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0" name="Line 6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1" name="Line 7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325635" name="Group 8"/>
          <p:cNvGrpSpPr>
            <a:grpSpLocks/>
          </p:cNvGrpSpPr>
          <p:nvPr/>
        </p:nvGrpSpPr>
        <p:grpSpPr bwMode="auto">
          <a:xfrm>
            <a:off x="3132138" y="3933825"/>
            <a:ext cx="152400" cy="457200"/>
            <a:chOff x="1552" y="1440"/>
            <a:chExt cx="96" cy="288"/>
          </a:xfrm>
        </p:grpSpPr>
        <p:sp>
          <p:nvSpPr>
            <p:cNvPr id="1065993" name="Oval 9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4" name="Rectangle 10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5" name="Line 11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6" name="Line 12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325636" name="Group 13"/>
          <p:cNvGrpSpPr>
            <a:grpSpLocks/>
          </p:cNvGrpSpPr>
          <p:nvPr/>
        </p:nvGrpSpPr>
        <p:grpSpPr bwMode="auto">
          <a:xfrm>
            <a:off x="2268538" y="3933825"/>
            <a:ext cx="152400" cy="457200"/>
            <a:chOff x="1552" y="1440"/>
            <a:chExt cx="96" cy="288"/>
          </a:xfrm>
        </p:grpSpPr>
        <p:sp>
          <p:nvSpPr>
            <p:cNvPr id="1065998" name="Oval 14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5999" name="Rectangle 15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0" name="Line 16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1" name="Line 17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1066002" name="AutoShape 18"/>
          <p:cNvSpPr>
            <a:spLocks noChangeArrowheads="1"/>
          </p:cNvSpPr>
          <p:nvPr/>
        </p:nvSpPr>
        <p:spPr bwMode="auto">
          <a:xfrm>
            <a:off x="3059113" y="1774825"/>
            <a:ext cx="3168650" cy="1368425"/>
          </a:xfrm>
          <a:prstGeom prst="wedgeRoundRectCallout">
            <a:avLst>
              <a:gd name="adj1" fmla="val -52056"/>
              <a:gd name="adj2" fmla="val 93736"/>
              <a:gd name="adj3" fmla="val 16667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>
              <a:defRPr/>
            </a:pPr>
            <a:endParaRPr lang="en-US">
              <a:cs typeface="+mn-cs"/>
            </a:endParaRPr>
          </a:p>
        </p:txBody>
      </p:sp>
      <p:sp>
        <p:nvSpPr>
          <p:cNvPr id="1066003" name="Text Box 19"/>
          <p:cNvSpPr txBox="1">
            <a:spLocks noChangeArrowheads="1"/>
          </p:cNvSpPr>
          <p:nvPr/>
        </p:nvSpPr>
        <p:spPr bwMode="auto">
          <a:xfrm>
            <a:off x="3132138" y="2060575"/>
            <a:ext cx="2936875" cy="871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4400">
                <a:cs typeface="+mn-cs"/>
              </a:rPr>
              <a:t>Thank you</a:t>
            </a:r>
          </a:p>
        </p:txBody>
      </p:sp>
      <p:grpSp>
        <p:nvGrpSpPr>
          <p:cNvPr id="325639" name="Group 20"/>
          <p:cNvGrpSpPr>
            <a:grpSpLocks/>
          </p:cNvGrpSpPr>
          <p:nvPr/>
        </p:nvGrpSpPr>
        <p:grpSpPr bwMode="auto">
          <a:xfrm>
            <a:off x="2700338" y="4221163"/>
            <a:ext cx="152400" cy="457200"/>
            <a:chOff x="1552" y="1440"/>
            <a:chExt cx="96" cy="288"/>
          </a:xfrm>
        </p:grpSpPr>
        <p:sp>
          <p:nvSpPr>
            <p:cNvPr id="1066005" name="Oval 21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6" name="Rectangle 22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7" name="Line 23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1066008" name="Line 24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325640" name="Footer Placeholder 1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22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81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 </a:t>
            </a:r>
          </a:p>
        </p:txBody>
      </p:sp>
      <p:grpSp>
        <p:nvGrpSpPr>
          <p:cNvPr id="290818" name="Group 3"/>
          <p:cNvGrpSpPr>
            <a:grpSpLocks/>
          </p:cNvGrpSpPr>
          <p:nvPr/>
        </p:nvGrpSpPr>
        <p:grpSpPr bwMode="auto">
          <a:xfrm>
            <a:off x="2627313" y="3644900"/>
            <a:ext cx="152400" cy="457200"/>
            <a:chOff x="1552" y="1440"/>
            <a:chExt cx="96" cy="288"/>
          </a:xfrm>
        </p:grpSpPr>
        <p:sp>
          <p:nvSpPr>
            <p:cNvPr id="1065988" name="Oval 4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5989" name="Rectangle 5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5990" name="Line 6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5991" name="Line 7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90819" name="Group 8"/>
          <p:cNvGrpSpPr>
            <a:grpSpLocks/>
          </p:cNvGrpSpPr>
          <p:nvPr/>
        </p:nvGrpSpPr>
        <p:grpSpPr bwMode="auto">
          <a:xfrm>
            <a:off x="3132138" y="3933825"/>
            <a:ext cx="152400" cy="457200"/>
            <a:chOff x="1552" y="1440"/>
            <a:chExt cx="96" cy="288"/>
          </a:xfrm>
        </p:grpSpPr>
        <p:sp>
          <p:nvSpPr>
            <p:cNvPr id="1065993" name="Oval 9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5994" name="Rectangle 10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5995" name="Line 11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5996" name="Line 12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90820" name="Group 13"/>
          <p:cNvGrpSpPr>
            <a:grpSpLocks/>
          </p:cNvGrpSpPr>
          <p:nvPr/>
        </p:nvGrpSpPr>
        <p:grpSpPr bwMode="auto">
          <a:xfrm>
            <a:off x="2268538" y="3933825"/>
            <a:ext cx="152400" cy="457200"/>
            <a:chOff x="1552" y="1440"/>
            <a:chExt cx="96" cy="288"/>
          </a:xfrm>
        </p:grpSpPr>
        <p:sp>
          <p:nvSpPr>
            <p:cNvPr id="1065998" name="Oval 14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5999" name="Rectangle 15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6000" name="Line 16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6001" name="Line 17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1066002" name="AutoShape 18"/>
          <p:cNvSpPr>
            <a:spLocks noChangeArrowheads="1"/>
          </p:cNvSpPr>
          <p:nvPr/>
        </p:nvSpPr>
        <p:spPr bwMode="auto">
          <a:xfrm>
            <a:off x="3059113" y="1773238"/>
            <a:ext cx="3529012" cy="1295400"/>
          </a:xfrm>
          <a:prstGeom prst="wedgeRoundRectCallout">
            <a:avLst>
              <a:gd name="adj1" fmla="val -52056"/>
              <a:gd name="adj2" fmla="val 93736"/>
              <a:gd name="adj3" fmla="val 16667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algn="ctr">
              <a:defRPr/>
            </a:pPr>
            <a:endParaRPr lang="en-US" sz="2400" b="0">
              <a:latin typeface="Comic Sans MS" charset="0"/>
            </a:endParaRPr>
          </a:p>
        </p:txBody>
      </p:sp>
      <p:sp>
        <p:nvSpPr>
          <p:cNvPr id="1066003" name="Text Box 19"/>
          <p:cNvSpPr txBox="1">
            <a:spLocks noChangeArrowheads="1"/>
          </p:cNvSpPr>
          <p:nvPr/>
        </p:nvSpPr>
        <p:spPr bwMode="auto">
          <a:xfrm>
            <a:off x="3132138" y="2060575"/>
            <a:ext cx="3417887" cy="76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4400" dirty="0">
                <a:latin typeface="Comic Sans MS" charset="0"/>
              </a:rPr>
              <a:t>Questions ?</a:t>
            </a:r>
          </a:p>
        </p:txBody>
      </p:sp>
      <p:grpSp>
        <p:nvGrpSpPr>
          <p:cNvPr id="290823" name="Group 20"/>
          <p:cNvGrpSpPr>
            <a:grpSpLocks/>
          </p:cNvGrpSpPr>
          <p:nvPr/>
        </p:nvGrpSpPr>
        <p:grpSpPr bwMode="auto">
          <a:xfrm>
            <a:off x="2700338" y="4221163"/>
            <a:ext cx="152400" cy="457200"/>
            <a:chOff x="1552" y="1440"/>
            <a:chExt cx="96" cy="288"/>
          </a:xfrm>
        </p:grpSpPr>
        <p:sp>
          <p:nvSpPr>
            <p:cNvPr id="1066005" name="Oval 21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6006" name="Rectangle 22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6007" name="Line 23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6008" name="Line 24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549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</a:rPr>
              <a:t> 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627313" y="1774825"/>
            <a:ext cx="3600450" cy="2327275"/>
            <a:chOff x="2627313" y="1774825"/>
            <a:chExt cx="3600450" cy="2327275"/>
          </a:xfrm>
        </p:grpSpPr>
        <p:grpSp>
          <p:nvGrpSpPr>
            <p:cNvPr id="325634" name="Group 3"/>
            <p:cNvGrpSpPr>
              <a:grpSpLocks/>
            </p:cNvGrpSpPr>
            <p:nvPr/>
          </p:nvGrpSpPr>
          <p:grpSpPr bwMode="auto">
            <a:xfrm>
              <a:off x="2627313" y="3644900"/>
              <a:ext cx="152400" cy="457200"/>
              <a:chOff x="1552" y="1440"/>
              <a:chExt cx="96" cy="288"/>
            </a:xfrm>
          </p:grpSpPr>
          <p:sp>
            <p:nvSpPr>
              <p:cNvPr id="1065988" name="Oval 4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1065989" name="Rectangle 5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1065990" name="Line 6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1065991" name="Line 7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</p:grpSp>
        <p:sp>
          <p:nvSpPr>
            <p:cNvPr id="1066002" name="AutoShape 18"/>
            <p:cNvSpPr>
              <a:spLocks noChangeArrowheads="1"/>
            </p:cNvSpPr>
            <p:nvPr/>
          </p:nvSpPr>
          <p:spPr bwMode="auto">
            <a:xfrm>
              <a:off x="3059113" y="1774825"/>
              <a:ext cx="3168650" cy="1368425"/>
            </a:xfrm>
            <a:prstGeom prst="wedgeRoundRectCallout">
              <a:avLst>
                <a:gd name="adj1" fmla="val -52056"/>
                <a:gd name="adj2" fmla="val 93736"/>
                <a:gd name="adj3" fmla="val 16667"/>
              </a:avLst>
            </a:prstGeom>
            <a:solidFill>
              <a:srgbClr val="0000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/>
          </p:spPr>
          <p:txBody>
            <a:bodyPr/>
            <a:lstStyle/>
            <a:p>
              <a:pPr algn="ctr">
                <a:defRPr/>
              </a:pPr>
              <a:endParaRPr lang="en-US">
                <a:solidFill>
                  <a:srgbClr val="FFFF00"/>
                </a:solidFill>
                <a:cs typeface="+mn-cs"/>
              </a:endParaRPr>
            </a:p>
          </p:txBody>
        </p:sp>
        <p:sp>
          <p:nvSpPr>
            <p:cNvPr id="1066003" name="Text Box 19"/>
            <p:cNvSpPr txBox="1">
              <a:spLocks noChangeArrowheads="1"/>
            </p:cNvSpPr>
            <p:nvPr/>
          </p:nvSpPr>
          <p:spPr bwMode="auto">
            <a:xfrm>
              <a:off x="3198714" y="2060575"/>
              <a:ext cx="2803722" cy="7694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4400" dirty="0">
                  <a:solidFill>
                    <a:srgbClr val="FFFF00"/>
                  </a:solidFill>
                  <a:cs typeface="+mn-cs"/>
                </a:rPr>
                <a:t>Thank</a:t>
              </a:r>
              <a:r>
                <a:rPr lang="en-US" sz="4400" dirty="0">
                  <a:cs typeface="+mn-cs"/>
                </a:rPr>
                <a:t> </a:t>
              </a:r>
              <a:r>
                <a:rPr lang="en-US" sz="4400" dirty="0">
                  <a:solidFill>
                    <a:srgbClr val="FFFF00"/>
                  </a:solidFill>
                  <a:cs typeface="+mn-cs"/>
                </a:rPr>
                <a:t>you</a:t>
              </a:r>
            </a:p>
          </p:txBody>
        </p:sp>
      </p:grpSp>
      <p:sp>
        <p:nvSpPr>
          <p:cNvPr id="325640" name="Footer Placeholder 1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4621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8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631 -0.05436 C 0.21073 -0.03423 0.22689 -0.01411 0.23401 0.01111 C 0.24114 0.0391 0.24461 0.07195 0.24843 0.10479 C 0.25208 0.13718 0.24843 0.1654 0.24461 0.19547 C 0.24114 0.22323 0.23593 0.25353 0.22307 0.27898 C 0.21247 0.30419 0.1944 0.32432 0.17477 0.33958 C 0.1567 0.35462 0.13516 0.36503 0.11362 0.37012 C 0.09208 0.37544 0.07053 0.37544 0.0509 0.37012 C 0.02936 0.36503 0.00938 0.35231 -0.00643 0.33218 C -0.02276 0.31414 -0.03718 0.29193 -0.0443 0.26348 C -0.05351 0.23873 -0.05699 0.2031 -0.05699 0.17535 C -0.05872 0.14736 -0.05699 0.11474 -0.04813 0.08675 C -0.03909 0.06177 -0.02276 0.04164 -0.00122 0.03123 C 0.02015 0.0236 0.04169 0.03378 0.05611 0.05182 C 0.06862 0.06917 0.07766 0.0967 0.07957 0.12978 C 0.07957 0.16262 0.07766 0.19316 0.06862 0.2186 C 0.05994 0.24335 0.0615 0.24867 0.02554 0.28152 C -0.00643 0.31691 -0.03909 0.30674 -0.05872 0.30928 C -0.0787 0.30928 -0.09451 0.29933 -0.11449 0.28916 C -0.13603 0.2762 -0.15393 0.25353 -0.16661 0.23341 C -0.17912 0.21328 -0.18433 0.18807 -0.1918 0.14736 C -0.19701 0.10711 -0.19701 0.08675 -0.19701 0.05645 C -0.19701 0.02638 -0.19701 -0.00416 -0.19701 -0.03423 " pathEditMode="relative" rAng="0" ptsTypes="fffffffffffffffffffffff">
                                      <p:cBhvr>
                                        <p:cTn id="6" dur="2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887" y="214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18829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2" name="Oval 4"/>
          <p:cNvSpPr>
            <a:spLocks noChangeArrowheads="1"/>
          </p:cNvSpPr>
          <p:nvPr/>
        </p:nvSpPr>
        <p:spPr bwMode="auto">
          <a:xfrm>
            <a:off x="762000" y="23622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3" name="Oval 5"/>
          <p:cNvSpPr>
            <a:spLocks noChangeArrowheads="1"/>
          </p:cNvSpPr>
          <p:nvPr/>
        </p:nvSpPr>
        <p:spPr bwMode="auto">
          <a:xfrm>
            <a:off x="1905000" y="20574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4" name="Oval 6"/>
          <p:cNvSpPr>
            <a:spLocks noChangeArrowheads="1"/>
          </p:cNvSpPr>
          <p:nvPr/>
        </p:nvSpPr>
        <p:spPr bwMode="auto">
          <a:xfrm>
            <a:off x="3124200" y="27432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5" name="Oval 7"/>
          <p:cNvSpPr>
            <a:spLocks noChangeArrowheads="1"/>
          </p:cNvSpPr>
          <p:nvPr/>
        </p:nvSpPr>
        <p:spPr bwMode="auto">
          <a:xfrm>
            <a:off x="1143000" y="2971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6" name="Oval 8"/>
          <p:cNvSpPr>
            <a:spLocks noChangeArrowheads="1"/>
          </p:cNvSpPr>
          <p:nvPr/>
        </p:nvSpPr>
        <p:spPr bwMode="auto">
          <a:xfrm>
            <a:off x="2057400" y="32766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" name="Oval 9"/>
          <p:cNvSpPr>
            <a:spLocks noChangeArrowheads="1"/>
          </p:cNvSpPr>
          <p:nvPr/>
        </p:nvSpPr>
        <p:spPr bwMode="auto">
          <a:xfrm>
            <a:off x="2743200" y="21336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8" name="Oval 10"/>
          <p:cNvSpPr>
            <a:spLocks noChangeArrowheads="1"/>
          </p:cNvSpPr>
          <p:nvPr/>
        </p:nvSpPr>
        <p:spPr bwMode="auto">
          <a:xfrm>
            <a:off x="1066800" y="38100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9" name="Oval 11"/>
          <p:cNvSpPr>
            <a:spLocks noChangeArrowheads="1"/>
          </p:cNvSpPr>
          <p:nvPr/>
        </p:nvSpPr>
        <p:spPr bwMode="auto">
          <a:xfrm>
            <a:off x="3429000" y="3733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0" name="Line 12"/>
          <p:cNvSpPr>
            <a:spLocks noChangeShapeType="1"/>
          </p:cNvSpPr>
          <p:nvPr/>
        </p:nvSpPr>
        <p:spPr bwMode="auto">
          <a:xfrm flipV="1">
            <a:off x="990600" y="2209800"/>
            <a:ext cx="914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1" name="Line 13"/>
          <p:cNvSpPr>
            <a:spLocks noChangeShapeType="1"/>
          </p:cNvSpPr>
          <p:nvPr/>
        </p:nvSpPr>
        <p:spPr bwMode="auto">
          <a:xfrm>
            <a:off x="914400" y="2590800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2" name="Line 14"/>
          <p:cNvSpPr>
            <a:spLocks noChangeShapeType="1"/>
          </p:cNvSpPr>
          <p:nvPr/>
        </p:nvSpPr>
        <p:spPr bwMode="auto">
          <a:xfrm>
            <a:off x="990600" y="2514600"/>
            <a:ext cx="2133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3" name="Line 15"/>
          <p:cNvSpPr>
            <a:spLocks noChangeShapeType="1"/>
          </p:cNvSpPr>
          <p:nvPr/>
        </p:nvSpPr>
        <p:spPr bwMode="auto">
          <a:xfrm>
            <a:off x="2895600" y="2362200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4" name="Line 16"/>
          <p:cNvSpPr>
            <a:spLocks noChangeShapeType="1"/>
          </p:cNvSpPr>
          <p:nvPr/>
        </p:nvSpPr>
        <p:spPr bwMode="auto">
          <a:xfrm>
            <a:off x="1981200" y="2286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5" name="Line 17"/>
          <p:cNvSpPr>
            <a:spLocks noChangeShapeType="1"/>
          </p:cNvSpPr>
          <p:nvPr/>
        </p:nvSpPr>
        <p:spPr bwMode="auto">
          <a:xfrm flipV="1">
            <a:off x="1295400" y="3505200"/>
            <a:ext cx="838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6" name="Line 18"/>
          <p:cNvSpPr>
            <a:spLocks noChangeShapeType="1"/>
          </p:cNvSpPr>
          <p:nvPr/>
        </p:nvSpPr>
        <p:spPr bwMode="auto">
          <a:xfrm>
            <a:off x="838200" y="2590800"/>
            <a:ext cx="2286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7" name="Line 19"/>
          <p:cNvSpPr>
            <a:spLocks noChangeShapeType="1"/>
          </p:cNvSpPr>
          <p:nvPr/>
        </p:nvSpPr>
        <p:spPr bwMode="auto">
          <a:xfrm flipV="1">
            <a:off x="1371600" y="2286000"/>
            <a:ext cx="137160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8" name="Line 20"/>
          <p:cNvSpPr>
            <a:spLocks noChangeShapeType="1"/>
          </p:cNvSpPr>
          <p:nvPr/>
        </p:nvSpPr>
        <p:spPr bwMode="auto">
          <a:xfrm>
            <a:off x="2133600" y="2133600"/>
            <a:ext cx="6096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9" name="Line 21"/>
          <p:cNvSpPr>
            <a:spLocks noChangeShapeType="1"/>
          </p:cNvSpPr>
          <p:nvPr/>
        </p:nvSpPr>
        <p:spPr bwMode="auto">
          <a:xfrm flipV="1">
            <a:off x="1219200" y="3886200"/>
            <a:ext cx="22098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0" name="Line 22"/>
          <p:cNvSpPr>
            <a:spLocks noChangeShapeType="1"/>
          </p:cNvSpPr>
          <p:nvPr/>
        </p:nvSpPr>
        <p:spPr bwMode="auto">
          <a:xfrm flipV="1">
            <a:off x="1371600" y="2971800"/>
            <a:ext cx="19050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1" name="Line 23"/>
          <p:cNvSpPr>
            <a:spLocks noChangeShapeType="1"/>
          </p:cNvSpPr>
          <p:nvPr/>
        </p:nvSpPr>
        <p:spPr bwMode="auto">
          <a:xfrm>
            <a:off x="3200400" y="2971800"/>
            <a:ext cx="3810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2" name="Line 24"/>
          <p:cNvSpPr>
            <a:spLocks noChangeShapeType="1"/>
          </p:cNvSpPr>
          <p:nvPr/>
        </p:nvSpPr>
        <p:spPr bwMode="auto">
          <a:xfrm flipH="1">
            <a:off x="2286000" y="2362200"/>
            <a:ext cx="533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3" name="Oval 26"/>
          <p:cNvSpPr>
            <a:spLocks noChangeArrowheads="1"/>
          </p:cNvSpPr>
          <p:nvPr/>
        </p:nvSpPr>
        <p:spPr bwMode="auto">
          <a:xfrm>
            <a:off x="914400" y="4495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4" name="Line 27"/>
          <p:cNvSpPr>
            <a:spLocks noChangeShapeType="1"/>
          </p:cNvSpPr>
          <p:nvPr/>
        </p:nvSpPr>
        <p:spPr bwMode="auto">
          <a:xfrm flipH="1">
            <a:off x="990600" y="4038600"/>
            <a:ext cx="152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" name="Line 28"/>
          <p:cNvSpPr>
            <a:spLocks noChangeShapeType="1"/>
          </p:cNvSpPr>
          <p:nvPr/>
        </p:nvSpPr>
        <p:spPr bwMode="auto">
          <a:xfrm flipV="1">
            <a:off x="1143000" y="3962400"/>
            <a:ext cx="23622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6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578986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CC0000"/>
                </a:solidFill>
                <a:latin typeface="Calibri"/>
                <a:cs typeface="Calibri"/>
              </a:rPr>
              <a:t>Gathering and Exploration in Discrete Space 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  <p:sp>
        <p:nvSpPr>
          <p:cNvPr id="63" name="Text Box 29"/>
          <p:cNvSpPr txBox="1">
            <a:spLocks noChangeArrowheads="1"/>
          </p:cNvSpPr>
          <p:nvPr/>
        </p:nvSpPr>
        <p:spPr bwMode="auto">
          <a:xfrm>
            <a:off x="4067944" y="1412776"/>
            <a:ext cx="4800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defRPr/>
            </a:pPr>
            <a:r>
              <a:rPr lang="en-US" dirty="0" smtClean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 SHARED ASSUMPTION:</a:t>
            </a:r>
            <a:endParaRPr lang="en-US" sz="2400" dirty="0">
              <a:latin typeface="Calibri"/>
              <a:cs typeface="Calibri"/>
            </a:endParaRPr>
          </a:p>
          <a:p>
            <a:pPr eaLnBrk="0" hangingPunct="0">
              <a:defRPr/>
            </a:pPr>
            <a:endParaRPr lang="en-US" dirty="0">
              <a:latin typeface="Calibri"/>
              <a:cs typeface="Calibri"/>
            </a:endParaRPr>
          </a:p>
        </p:txBody>
      </p:sp>
      <p:sp>
        <p:nvSpPr>
          <p:cNvPr id="64" name="Text Box 29"/>
          <p:cNvSpPr txBox="1">
            <a:spLocks noChangeArrowheads="1"/>
          </p:cNvSpPr>
          <p:nvPr/>
        </p:nvSpPr>
        <p:spPr bwMode="auto">
          <a:xfrm>
            <a:off x="4716016" y="2276872"/>
            <a:ext cx="4800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defRPr/>
            </a:pPr>
            <a:endParaRPr lang="en-US" sz="2400" dirty="0">
              <a:latin typeface="Calibri"/>
              <a:cs typeface="Calibri"/>
            </a:endParaRPr>
          </a:p>
          <a:p>
            <a:pPr eaLnBrk="0" hangingPunct="0">
              <a:defRPr/>
            </a:pPr>
            <a:r>
              <a:rPr lang="en-US" sz="2400" dirty="0">
                <a:latin typeface="Calibri"/>
                <a:cs typeface="Calibri"/>
              </a:rPr>
              <a:t> </a:t>
            </a:r>
            <a:r>
              <a:rPr lang="en-US" sz="2400" dirty="0" smtClean="0">
                <a:latin typeface="Calibri"/>
                <a:cs typeface="Calibri"/>
              </a:rPr>
              <a:t>network  is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static</a:t>
            </a:r>
            <a:endParaRPr lang="en-US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5632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22" name="Oval 4"/>
          <p:cNvSpPr>
            <a:spLocks noChangeArrowheads="1"/>
          </p:cNvSpPr>
          <p:nvPr/>
        </p:nvSpPr>
        <p:spPr bwMode="auto">
          <a:xfrm>
            <a:off x="762000" y="23622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3" name="Oval 5"/>
          <p:cNvSpPr>
            <a:spLocks noChangeArrowheads="1"/>
          </p:cNvSpPr>
          <p:nvPr/>
        </p:nvSpPr>
        <p:spPr bwMode="auto">
          <a:xfrm>
            <a:off x="1905000" y="20574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4" name="Oval 6"/>
          <p:cNvSpPr>
            <a:spLocks noChangeArrowheads="1"/>
          </p:cNvSpPr>
          <p:nvPr/>
        </p:nvSpPr>
        <p:spPr bwMode="auto">
          <a:xfrm>
            <a:off x="3124200" y="27432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5" name="Oval 7"/>
          <p:cNvSpPr>
            <a:spLocks noChangeArrowheads="1"/>
          </p:cNvSpPr>
          <p:nvPr/>
        </p:nvSpPr>
        <p:spPr bwMode="auto">
          <a:xfrm>
            <a:off x="1143000" y="2971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6" name="Oval 8"/>
          <p:cNvSpPr>
            <a:spLocks noChangeArrowheads="1"/>
          </p:cNvSpPr>
          <p:nvPr/>
        </p:nvSpPr>
        <p:spPr bwMode="auto">
          <a:xfrm>
            <a:off x="2057400" y="32766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" name="Oval 9"/>
          <p:cNvSpPr>
            <a:spLocks noChangeArrowheads="1"/>
          </p:cNvSpPr>
          <p:nvPr/>
        </p:nvSpPr>
        <p:spPr bwMode="auto">
          <a:xfrm>
            <a:off x="2743200" y="21336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8" name="Oval 10"/>
          <p:cNvSpPr>
            <a:spLocks noChangeArrowheads="1"/>
          </p:cNvSpPr>
          <p:nvPr/>
        </p:nvSpPr>
        <p:spPr bwMode="auto">
          <a:xfrm>
            <a:off x="1066800" y="38100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9" name="Oval 11"/>
          <p:cNvSpPr>
            <a:spLocks noChangeArrowheads="1"/>
          </p:cNvSpPr>
          <p:nvPr/>
        </p:nvSpPr>
        <p:spPr bwMode="auto">
          <a:xfrm>
            <a:off x="3429000" y="3733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0" name="Line 12"/>
          <p:cNvSpPr>
            <a:spLocks noChangeShapeType="1"/>
          </p:cNvSpPr>
          <p:nvPr/>
        </p:nvSpPr>
        <p:spPr bwMode="auto">
          <a:xfrm flipV="1">
            <a:off x="990600" y="2209800"/>
            <a:ext cx="914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1" name="Line 13"/>
          <p:cNvSpPr>
            <a:spLocks noChangeShapeType="1"/>
          </p:cNvSpPr>
          <p:nvPr/>
        </p:nvSpPr>
        <p:spPr bwMode="auto">
          <a:xfrm>
            <a:off x="914400" y="2590800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2" name="Line 14"/>
          <p:cNvSpPr>
            <a:spLocks noChangeShapeType="1"/>
          </p:cNvSpPr>
          <p:nvPr/>
        </p:nvSpPr>
        <p:spPr bwMode="auto">
          <a:xfrm>
            <a:off x="990600" y="2514600"/>
            <a:ext cx="2133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3" name="Line 15"/>
          <p:cNvSpPr>
            <a:spLocks noChangeShapeType="1"/>
          </p:cNvSpPr>
          <p:nvPr/>
        </p:nvSpPr>
        <p:spPr bwMode="auto">
          <a:xfrm>
            <a:off x="2895600" y="2362200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4" name="Line 16"/>
          <p:cNvSpPr>
            <a:spLocks noChangeShapeType="1"/>
          </p:cNvSpPr>
          <p:nvPr/>
        </p:nvSpPr>
        <p:spPr bwMode="auto">
          <a:xfrm>
            <a:off x="1981200" y="2286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5" name="Line 17"/>
          <p:cNvSpPr>
            <a:spLocks noChangeShapeType="1"/>
          </p:cNvSpPr>
          <p:nvPr/>
        </p:nvSpPr>
        <p:spPr bwMode="auto">
          <a:xfrm flipV="1">
            <a:off x="1295400" y="3505200"/>
            <a:ext cx="838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6" name="Line 18"/>
          <p:cNvSpPr>
            <a:spLocks noChangeShapeType="1"/>
          </p:cNvSpPr>
          <p:nvPr/>
        </p:nvSpPr>
        <p:spPr bwMode="auto">
          <a:xfrm>
            <a:off x="838200" y="2590800"/>
            <a:ext cx="2286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7" name="Line 19"/>
          <p:cNvSpPr>
            <a:spLocks noChangeShapeType="1"/>
          </p:cNvSpPr>
          <p:nvPr/>
        </p:nvSpPr>
        <p:spPr bwMode="auto">
          <a:xfrm flipV="1">
            <a:off x="1371600" y="2286000"/>
            <a:ext cx="137160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8" name="Line 20"/>
          <p:cNvSpPr>
            <a:spLocks noChangeShapeType="1"/>
          </p:cNvSpPr>
          <p:nvPr/>
        </p:nvSpPr>
        <p:spPr bwMode="auto">
          <a:xfrm>
            <a:off x="2133600" y="2133600"/>
            <a:ext cx="6096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9" name="Line 21"/>
          <p:cNvSpPr>
            <a:spLocks noChangeShapeType="1"/>
          </p:cNvSpPr>
          <p:nvPr/>
        </p:nvSpPr>
        <p:spPr bwMode="auto">
          <a:xfrm flipV="1">
            <a:off x="1219200" y="3886200"/>
            <a:ext cx="22098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0" name="Line 22"/>
          <p:cNvSpPr>
            <a:spLocks noChangeShapeType="1"/>
          </p:cNvSpPr>
          <p:nvPr/>
        </p:nvSpPr>
        <p:spPr bwMode="auto">
          <a:xfrm flipV="1">
            <a:off x="1371600" y="2971800"/>
            <a:ext cx="19050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1" name="Line 23"/>
          <p:cNvSpPr>
            <a:spLocks noChangeShapeType="1"/>
          </p:cNvSpPr>
          <p:nvPr/>
        </p:nvSpPr>
        <p:spPr bwMode="auto">
          <a:xfrm>
            <a:off x="3200400" y="2971800"/>
            <a:ext cx="3810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2" name="Line 24"/>
          <p:cNvSpPr>
            <a:spLocks noChangeShapeType="1"/>
          </p:cNvSpPr>
          <p:nvPr/>
        </p:nvSpPr>
        <p:spPr bwMode="auto">
          <a:xfrm flipH="1">
            <a:off x="2286000" y="2362200"/>
            <a:ext cx="533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3" name="Oval 26"/>
          <p:cNvSpPr>
            <a:spLocks noChangeArrowheads="1"/>
          </p:cNvSpPr>
          <p:nvPr/>
        </p:nvSpPr>
        <p:spPr bwMode="auto">
          <a:xfrm>
            <a:off x="914400" y="4495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4" name="Line 27"/>
          <p:cNvSpPr>
            <a:spLocks noChangeShapeType="1"/>
          </p:cNvSpPr>
          <p:nvPr/>
        </p:nvSpPr>
        <p:spPr bwMode="auto">
          <a:xfrm flipH="1">
            <a:off x="990600" y="4038600"/>
            <a:ext cx="152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" name="Line 28"/>
          <p:cNvSpPr>
            <a:spLocks noChangeShapeType="1"/>
          </p:cNvSpPr>
          <p:nvPr/>
        </p:nvSpPr>
        <p:spPr bwMode="auto">
          <a:xfrm flipV="1">
            <a:off x="1143000" y="3962400"/>
            <a:ext cx="23622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6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1" name="Text Box 29"/>
          <p:cNvSpPr txBox="1">
            <a:spLocks noChangeArrowheads="1"/>
          </p:cNvSpPr>
          <p:nvPr/>
        </p:nvSpPr>
        <p:spPr bwMode="auto">
          <a:xfrm>
            <a:off x="4716016" y="2276872"/>
            <a:ext cx="4800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defRPr/>
            </a:pPr>
            <a:endParaRPr lang="en-US" sz="2400" dirty="0">
              <a:latin typeface="Calibri"/>
              <a:cs typeface="Calibri"/>
            </a:endParaRPr>
          </a:p>
          <a:p>
            <a:pPr eaLnBrk="0" hangingPunct="0">
              <a:defRPr/>
            </a:pPr>
            <a:r>
              <a:rPr lang="en-US" sz="2400" dirty="0">
                <a:latin typeface="Calibri"/>
                <a:cs typeface="Calibri"/>
              </a:rPr>
              <a:t> </a:t>
            </a:r>
            <a:r>
              <a:rPr lang="en-US" sz="2400" dirty="0" smtClean="0">
                <a:latin typeface="Calibri"/>
                <a:cs typeface="Calibri"/>
              </a:rPr>
              <a:t>network  is 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dynamic</a:t>
            </a:r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47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578986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CC0000"/>
                </a:solidFill>
                <a:latin typeface="Calibri"/>
                <a:cs typeface="Calibri"/>
              </a:rPr>
              <a:t>Gathering and Exploration in Discrete Space 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503630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22" name="Oval 4"/>
          <p:cNvSpPr>
            <a:spLocks noChangeArrowheads="1"/>
          </p:cNvSpPr>
          <p:nvPr/>
        </p:nvSpPr>
        <p:spPr bwMode="auto">
          <a:xfrm>
            <a:off x="762000" y="23622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3" name="Oval 5"/>
          <p:cNvSpPr>
            <a:spLocks noChangeArrowheads="1"/>
          </p:cNvSpPr>
          <p:nvPr/>
        </p:nvSpPr>
        <p:spPr bwMode="auto">
          <a:xfrm>
            <a:off x="1905000" y="20574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4" name="Oval 6"/>
          <p:cNvSpPr>
            <a:spLocks noChangeArrowheads="1"/>
          </p:cNvSpPr>
          <p:nvPr/>
        </p:nvSpPr>
        <p:spPr bwMode="auto">
          <a:xfrm>
            <a:off x="3124200" y="27432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5" name="Oval 7"/>
          <p:cNvSpPr>
            <a:spLocks noChangeArrowheads="1"/>
          </p:cNvSpPr>
          <p:nvPr/>
        </p:nvSpPr>
        <p:spPr bwMode="auto">
          <a:xfrm>
            <a:off x="1143000" y="2971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6" name="Oval 8"/>
          <p:cNvSpPr>
            <a:spLocks noChangeArrowheads="1"/>
          </p:cNvSpPr>
          <p:nvPr/>
        </p:nvSpPr>
        <p:spPr bwMode="auto">
          <a:xfrm>
            <a:off x="2057400" y="32766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" name="Oval 9"/>
          <p:cNvSpPr>
            <a:spLocks noChangeArrowheads="1"/>
          </p:cNvSpPr>
          <p:nvPr/>
        </p:nvSpPr>
        <p:spPr bwMode="auto">
          <a:xfrm>
            <a:off x="2743200" y="21336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8" name="Oval 10"/>
          <p:cNvSpPr>
            <a:spLocks noChangeArrowheads="1"/>
          </p:cNvSpPr>
          <p:nvPr/>
        </p:nvSpPr>
        <p:spPr bwMode="auto">
          <a:xfrm>
            <a:off x="1066800" y="38100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9" name="Oval 11"/>
          <p:cNvSpPr>
            <a:spLocks noChangeArrowheads="1"/>
          </p:cNvSpPr>
          <p:nvPr/>
        </p:nvSpPr>
        <p:spPr bwMode="auto">
          <a:xfrm>
            <a:off x="3429000" y="3733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0" name="Line 12"/>
          <p:cNvSpPr>
            <a:spLocks noChangeShapeType="1"/>
          </p:cNvSpPr>
          <p:nvPr/>
        </p:nvSpPr>
        <p:spPr bwMode="auto">
          <a:xfrm flipV="1">
            <a:off x="990600" y="2209800"/>
            <a:ext cx="914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1" name="Line 13"/>
          <p:cNvSpPr>
            <a:spLocks noChangeShapeType="1"/>
          </p:cNvSpPr>
          <p:nvPr/>
        </p:nvSpPr>
        <p:spPr bwMode="auto">
          <a:xfrm>
            <a:off x="914400" y="2590800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2" name="Line 14"/>
          <p:cNvSpPr>
            <a:spLocks noChangeShapeType="1"/>
          </p:cNvSpPr>
          <p:nvPr/>
        </p:nvSpPr>
        <p:spPr bwMode="auto">
          <a:xfrm>
            <a:off x="990600" y="2514600"/>
            <a:ext cx="2133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3" name="Line 15"/>
          <p:cNvSpPr>
            <a:spLocks noChangeShapeType="1"/>
          </p:cNvSpPr>
          <p:nvPr/>
        </p:nvSpPr>
        <p:spPr bwMode="auto">
          <a:xfrm>
            <a:off x="2895600" y="2362200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4" name="Line 16"/>
          <p:cNvSpPr>
            <a:spLocks noChangeShapeType="1"/>
          </p:cNvSpPr>
          <p:nvPr/>
        </p:nvSpPr>
        <p:spPr bwMode="auto">
          <a:xfrm>
            <a:off x="1981200" y="2286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5" name="Line 17"/>
          <p:cNvSpPr>
            <a:spLocks noChangeShapeType="1"/>
          </p:cNvSpPr>
          <p:nvPr/>
        </p:nvSpPr>
        <p:spPr bwMode="auto">
          <a:xfrm flipV="1">
            <a:off x="1295400" y="3505200"/>
            <a:ext cx="838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6" name="Line 18"/>
          <p:cNvSpPr>
            <a:spLocks noChangeShapeType="1"/>
          </p:cNvSpPr>
          <p:nvPr/>
        </p:nvSpPr>
        <p:spPr bwMode="auto">
          <a:xfrm>
            <a:off x="838200" y="2590800"/>
            <a:ext cx="2286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7" name="Line 19"/>
          <p:cNvSpPr>
            <a:spLocks noChangeShapeType="1"/>
          </p:cNvSpPr>
          <p:nvPr/>
        </p:nvSpPr>
        <p:spPr bwMode="auto">
          <a:xfrm flipV="1">
            <a:off x="1371600" y="2286000"/>
            <a:ext cx="137160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8" name="Line 20"/>
          <p:cNvSpPr>
            <a:spLocks noChangeShapeType="1"/>
          </p:cNvSpPr>
          <p:nvPr/>
        </p:nvSpPr>
        <p:spPr bwMode="auto">
          <a:xfrm>
            <a:off x="2133600" y="2133600"/>
            <a:ext cx="6096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9" name="Line 21"/>
          <p:cNvSpPr>
            <a:spLocks noChangeShapeType="1"/>
          </p:cNvSpPr>
          <p:nvPr/>
        </p:nvSpPr>
        <p:spPr bwMode="auto">
          <a:xfrm flipV="1">
            <a:off x="1219200" y="3886200"/>
            <a:ext cx="22098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0" name="Line 22"/>
          <p:cNvSpPr>
            <a:spLocks noChangeShapeType="1"/>
          </p:cNvSpPr>
          <p:nvPr/>
        </p:nvSpPr>
        <p:spPr bwMode="auto">
          <a:xfrm flipV="1">
            <a:off x="1371600" y="2971800"/>
            <a:ext cx="19050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1" name="Line 23"/>
          <p:cNvSpPr>
            <a:spLocks noChangeShapeType="1"/>
          </p:cNvSpPr>
          <p:nvPr/>
        </p:nvSpPr>
        <p:spPr bwMode="auto">
          <a:xfrm>
            <a:off x="3200400" y="2971800"/>
            <a:ext cx="3810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2" name="Line 24"/>
          <p:cNvSpPr>
            <a:spLocks noChangeShapeType="1"/>
          </p:cNvSpPr>
          <p:nvPr/>
        </p:nvSpPr>
        <p:spPr bwMode="auto">
          <a:xfrm flipH="1">
            <a:off x="2286000" y="2362200"/>
            <a:ext cx="533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3" name="Oval 26"/>
          <p:cNvSpPr>
            <a:spLocks noChangeArrowheads="1"/>
          </p:cNvSpPr>
          <p:nvPr/>
        </p:nvSpPr>
        <p:spPr bwMode="auto">
          <a:xfrm>
            <a:off x="914400" y="4495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4" name="Line 27"/>
          <p:cNvSpPr>
            <a:spLocks noChangeShapeType="1"/>
          </p:cNvSpPr>
          <p:nvPr/>
        </p:nvSpPr>
        <p:spPr bwMode="auto">
          <a:xfrm flipH="1">
            <a:off x="990600" y="4038600"/>
            <a:ext cx="152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" name="Line 28"/>
          <p:cNvSpPr>
            <a:spLocks noChangeShapeType="1"/>
          </p:cNvSpPr>
          <p:nvPr/>
        </p:nvSpPr>
        <p:spPr bwMode="auto">
          <a:xfrm flipV="1">
            <a:off x="1143000" y="3962400"/>
            <a:ext cx="23622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26049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Dynamic Networks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67" name="Text Box 29"/>
          <p:cNvSpPr txBox="1">
            <a:spLocks noChangeArrowheads="1"/>
          </p:cNvSpPr>
          <p:nvPr/>
        </p:nvSpPr>
        <p:spPr bwMode="auto">
          <a:xfrm>
            <a:off x="4644008" y="3356992"/>
            <a:ext cx="396044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dirty="0" smtClean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topology changes continuously &amp; unpredictably</a:t>
            </a:r>
          </a:p>
        </p:txBody>
      </p:sp>
      <p:sp>
        <p:nvSpPr>
          <p:cNvPr id="46" name="Text Box 29"/>
          <p:cNvSpPr txBox="1">
            <a:spLocks noChangeArrowheads="1"/>
          </p:cNvSpPr>
          <p:nvPr/>
        </p:nvSpPr>
        <p:spPr bwMode="auto">
          <a:xfrm>
            <a:off x="4716016" y="2276872"/>
            <a:ext cx="4800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defRPr/>
            </a:pPr>
            <a:endParaRPr lang="en-US" sz="2400" dirty="0">
              <a:latin typeface="Calibri"/>
              <a:cs typeface="Calibri"/>
            </a:endParaRPr>
          </a:p>
          <a:p>
            <a:pPr eaLnBrk="0" hangingPunct="0">
              <a:defRPr/>
            </a:pPr>
            <a:r>
              <a:rPr lang="en-US" sz="2400" dirty="0">
                <a:latin typeface="Calibri"/>
                <a:cs typeface="Calibri"/>
              </a:rPr>
              <a:t> </a:t>
            </a:r>
            <a:r>
              <a:rPr lang="en-US" sz="2400" dirty="0" smtClean="0">
                <a:latin typeface="Calibri"/>
                <a:cs typeface="Calibri"/>
              </a:rPr>
              <a:t>network  is 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dynamic</a:t>
            </a:r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1652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699" name="Text Box 3"/>
          <p:cNvSpPr txBox="1">
            <a:spLocks noChangeArrowheads="1"/>
          </p:cNvSpPr>
          <p:nvPr/>
        </p:nvSpPr>
        <p:spPr bwMode="auto">
          <a:xfrm>
            <a:off x="2286386" y="4689475"/>
            <a:ext cx="4615717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400" b="0" dirty="0" smtClean="0">
                <a:solidFill>
                  <a:srgbClr val="009900"/>
                </a:solidFill>
                <a:latin typeface="Calibri"/>
                <a:cs typeface="Calibri"/>
              </a:rPr>
              <a:t>G.A. Di Luna, S. </a:t>
            </a:r>
            <a:r>
              <a:rPr lang="en-US" sz="2400" b="0" dirty="0" err="1" smtClean="0">
                <a:solidFill>
                  <a:srgbClr val="009900"/>
                </a:solidFill>
                <a:latin typeface="Calibri"/>
                <a:cs typeface="Calibri"/>
              </a:rPr>
              <a:t>Dobrev</a:t>
            </a:r>
            <a:r>
              <a:rPr lang="en-US" sz="2400" b="0" dirty="0" smtClean="0">
                <a:solidFill>
                  <a:srgbClr val="009900"/>
                </a:solidFill>
                <a:latin typeface="Calibri"/>
                <a:cs typeface="Calibri"/>
              </a:rPr>
              <a:t>, L. </a:t>
            </a:r>
            <a:r>
              <a:rPr lang="en-US" sz="2400" b="0" dirty="0" err="1" smtClean="0">
                <a:solidFill>
                  <a:srgbClr val="009900"/>
                </a:solidFill>
                <a:latin typeface="Calibri"/>
                <a:cs typeface="Calibri"/>
              </a:rPr>
              <a:t>Pagli</a:t>
            </a:r>
            <a:r>
              <a:rPr lang="en-US" sz="2400" b="0" dirty="0" smtClean="0">
                <a:solidFill>
                  <a:srgbClr val="009900"/>
                </a:solidFill>
                <a:latin typeface="Calibri"/>
                <a:cs typeface="Calibri"/>
              </a:rPr>
              <a:t>, </a:t>
            </a:r>
          </a:p>
          <a:p>
            <a:pPr algn="ctr">
              <a:defRPr/>
            </a:pPr>
            <a:r>
              <a:rPr lang="en-US" sz="2400" b="0" dirty="0" smtClean="0">
                <a:solidFill>
                  <a:srgbClr val="009900"/>
                </a:solidFill>
                <a:latin typeface="Calibri"/>
                <a:cs typeface="Calibri"/>
              </a:rPr>
              <a:t>G. </a:t>
            </a:r>
            <a:r>
              <a:rPr lang="en-US" sz="2400" b="0" dirty="0" err="1" smtClean="0">
                <a:solidFill>
                  <a:srgbClr val="009900"/>
                </a:solidFill>
                <a:latin typeface="Calibri"/>
                <a:cs typeface="Calibri"/>
              </a:rPr>
              <a:t>Prencipe</a:t>
            </a:r>
            <a:r>
              <a:rPr lang="en-US" sz="2400" b="0" dirty="0" smtClean="0">
                <a:solidFill>
                  <a:srgbClr val="009900"/>
                </a:solidFill>
                <a:latin typeface="Calibri"/>
                <a:cs typeface="Calibri"/>
              </a:rPr>
              <a:t>, N. Santoro, G. </a:t>
            </a:r>
            <a:r>
              <a:rPr lang="en-US" sz="2400" b="0" dirty="0" err="1" smtClean="0">
                <a:solidFill>
                  <a:srgbClr val="009900"/>
                </a:solidFill>
                <a:latin typeface="Calibri"/>
                <a:cs typeface="Calibri"/>
              </a:rPr>
              <a:t>Viglietta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5" name="Line 4"/>
          <p:cNvSpPr>
            <a:spLocks noChangeShapeType="1"/>
          </p:cNvSpPr>
          <p:nvPr/>
        </p:nvSpPr>
        <p:spPr bwMode="auto">
          <a:xfrm>
            <a:off x="1187624" y="3140968"/>
            <a:ext cx="6477000" cy="0"/>
          </a:xfrm>
          <a:prstGeom prst="line">
            <a:avLst/>
          </a:prstGeom>
          <a:noFill/>
          <a:ln w="508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91092" y="1484784"/>
            <a:ext cx="739344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0" dirty="0" smtClean="0">
                <a:solidFill>
                  <a:srgbClr val="800000"/>
                </a:solidFill>
                <a:latin typeface="Calibri"/>
                <a:cs typeface="Calibri"/>
              </a:rPr>
              <a:t>Decentralized Computations by </a:t>
            </a:r>
          </a:p>
          <a:p>
            <a:pPr algn="ctr"/>
            <a:r>
              <a:rPr lang="en-US" sz="3600" b="0" dirty="0" smtClean="0">
                <a:solidFill>
                  <a:srgbClr val="800000"/>
                </a:solidFill>
                <a:latin typeface="Calibri"/>
                <a:cs typeface="Calibri"/>
              </a:rPr>
              <a:t>Mobile Agents in Time-Varying Graphs </a:t>
            </a:r>
            <a:endParaRPr lang="en-US" sz="3600" b="0" dirty="0">
              <a:solidFill>
                <a:srgbClr val="800000"/>
              </a:solidFill>
              <a:latin typeface="Calibri"/>
              <a:cs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563888" y="3717032"/>
            <a:ext cx="183029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b="0" dirty="0">
                <a:solidFill>
                  <a:srgbClr val="0000FF"/>
                </a:solidFill>
                <a:latin typeface="Calibri"/>
                <a:cs typeface="Calibri"/>
              </a:rPr>
              <a:t>j</a:t>
            </a:r>
            <a:r>
              <a:rPr lang="en-US" b="0" dirty="0" smtClean="0">
                <a:solidFill>
                  <a:srgbClr val="0000FF"/>
                </a:solidFill>
                <a:latin typeface="Calibri"/>
                <a:cs typeface="Calibri"/>
              </a:rPr>
              <a:t>oint work with</a:t>
            </a: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00102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22" name="Oval 4"/>
          <p:cNvSpPr>
            <a:spLocks noChangeArrowheads="1"/>
          </p:cNvSpPr>
          <p:nvPr/>
        </p:nvSpPr>
        <p:spPr bwMode="auto">
          <a:xfrm>
            <a:off x="762000" y="23622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3" name="Oval 5"/>
          <p:cNvSpPr>
            <a:spLocks noChangeArrowheads="1"/>
          </p:cNvSpPr>
          <p:nvPr/>
        </p:nvSpPr>
        <p:spPr bwMode="auto">
          <a:xfrm>
            <a:off x="1905000" y="20574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4" name="Oval 6"/>
          <p:cNvSpPr>
            <a:spLocks noChangeArrowheads="1"/>
          </p:cNvSpPr>
          <p:nvPr/>
        </p:nvSpPr>
        <p:spPr bwMode="auto">
          <a:xfrm>
            <a:off x="3124200" y="27432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5" name="Oval 7"/>
          <p:cNvSpPr>
            <a:spLocks noChangeArrowheads="1"/>
          </p:cNvSpPr>
          <p:nvPr/>
        </p:nvSpPr>
        <p:spPr bwMode="auto">
          <a:xfrm>
            <a:off x="1143000" y="2971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6" name="Oval 8"/>
          <p:cNvSpPr>
            <a:spLocks noChangeArrowheads="1"/>
          </p:cNvSpPr>
          <p:nvPr/>
        </p:nvSpPr>
        <p:spPr bwMode="auto">
          <a:xfrm>
            <a:off x="2057400" y="32766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" name="Oval 9"/>
          <p:cNvSpPr>
            <a:spLocks noChangeArrowheads="1"/>
          </p:cNvSpPr>
          <p:nvPr/>
        </p:nvSpPr>
        <p:spPr bwMode="auto">
          <a:xfrm>
            <a:off x="2743200" y="21336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8" name="Oval 10"/>
          <p:cNvSpPr>
            <a:spLocks noChangeArrowheads="1"/>
          </p:cNvSpPr>
          <p:nvPr/>
        </p:nvSpPr>
        <p:spPr bwMode="auto">
          <a:xfrm>
            <a:off x="1066800" y="38100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9" name="Oval 11"/>
          <p:cNvSpPr>
            <a:spLocks noChangeArrowheads="1"/>
          </p:cNvSpPr>
          <p:nvPr/>
        </p:nvSpPr>
        <p:spPr bwMode="auto">
          <a:xfrm>
            <a:off x="3429000" y="3733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0" name="Line 12"/>
          <p:cNvSpPr>
            <a:spLocks noChangeShapeType="1"/>
          </p:cNvSpPr>
          <p:nvPr/>
        </p:nvSpPr>
        <p:spPr bwMode="auto">
          <a:xfrm flipV="1">
            <a:off x="971600" y="2192288"/>
            <a:ext cx="914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1" name="Line 13"/>
          <p:cNvSpPr>
            <a:spLocks noChangeShapeType="1"/>
          </p:cNvSpPr>
          <p:nvPr/>
        </p:nvSpPr>
        <p:spPr bwMode="auto">
          <a:xfrm>
            <a:off x="914400" y="2590800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2" name="Line 14"/>
          <p:cNvSpPr>
            <a:spLocks noChangeShapeType="1"/>
          </p:cNvSpPr>
          <p:nvPr/>
        </p:nvSpPr>
        <p:spPr bwMode="auto">
          <a:xfrm>
            <a:off x="990600" y="2514600"/>
            <a:ext cx="2133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3" name="Line 15"/>
          <p:cNvSpPr>
            <a:spLocks noChangeShapeType="1"/>
          </p:cNvSpPr>
          <p:nvPr/>
        </p:nvSpPr>
        <p:spPr bwMode="auto">
          <a:xfrm>
            <a:off x="2895600" y="2362200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4" name="Line 16"/>
          <p:cNvSpPr>
            <a:spLocks noChangeShapeType="1"/>
          </p:cNvSpPr>
          <p:nvPr/>
        </p:nvSpPr>
        <p:spPr bwMode="auto">
          <a:xfrm>
            <a:off x="1981200" y="2286000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5" name="Line 17"/>
          <p:cNvSpPr>
            <a:spLocks noChangeShapeType="1"/>
          </p:cNvSpPr>
          <p:nvPr/>
        </p:nvSpPr>
        <p:spPr bwMode="auto">
          <a:xfrm flipV="1">
            <a:off x="1295400" y="3505200"/>
            <a:ext cx="838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6" name="Line 18"/>
          <p:cNvSpPr>
            <a:spLocks noChangeShapeType="1"/>
          </p:cNvSpPr>
          <p:nvPr/>
        </p:nvSpPr>
        <p:spPr bwMode="auto">
          <a:xfrm>
            <a:off x="838200" y="2590800"/>
            <a:ext cx="2286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7" name="Line 19"/>
          <p:cNvSpPr>
            <a:spLocks noChangeShapeType="1"/>
          </p:cNvSpPr>
          <p:nvPr/>
        </p:nvSpPr>
        <p:spPr bwMode="auto">
          <a:xfrm flipV="1">
            <a:off x="1371600" y="2286000"/>
            <a:ext cx="137160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9" name="Line 21"/>
          <p:cNvSpPr>
            <a:spLocks noChangeShapeType="1"/>
          </p:cNvSpPr>
          <p:nvPr/>
        </p:nvSpPr>
        <p:spPr bwMode="auto">
          <a:xfrm flipV="1">
            <a:off x="1219200" y="3886200"/>
            <a:ext cx="22098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0" name="Line 22"/>
          <p:cNvSpPr>
            <a:spLocks noChangeShapeType="1"/>
          </p:cNvSpPr>
          <p:nvPr/>
        </p:nvSpPr>
        <p:spPr bwMode="auto">
          <a:xfrm flipV="1">
            <a:off x="1371600" y="2971800"/>
            <a:ext cx="19050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1" name="Line 23"/>
          <p:cNvSpPr>
            <a:spLocks noChangeShapeType="1"/>
          </p:cNvSpPr>
          <p:nvPr/>
        </p:nvSpPr>
        <p:spPr bwMode="auto">
          <a:xfrm>
            <a:off x="3200400" y="2971800"/>
            <a:ext cx="3810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2" name="Line 24"/>
          <p:cNvSpPr>
            <a:spLocks noChangeShapeType="1"/>
          </p:cNvSpPr>
          <p:nvPr/>
        </p:nvSpPr>
        <p:spPr bwMode="auto">
          <a:xfrm flipH="1">
            <a:off x="2286000" y="2362200"/>
            <a:ext cx="533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3" name="Oval 26"/>
          <p:cNvSpPr>
            <a:spLocks noChangeArrowheads="1"/>
          </p:cNvSpPr>
          <p:nvPr/>
        </p:nvSpPr>
        <p:spPr bwMode="auto">
          <a:xfrm>
            <a:off x="914400" y="4495800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4" name="Line 27"/>
          <p:cNvSpPr>
            <a:spLocks noChangeShapeType="1"/>
          </p:cNvSpPr>
          <p:nvPr/>
        </p:nvSpPr>
        <p:spPr bwMode="auto">
          <a:xfrm flipH="1">
            <a:off x="990600" y="4038600"/>
            <a:ext cx="152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" name="Line 28"/>
          <p:cNvSpPr>
            <a:spLocks noChangeShapeType="1"/>
          </p:cNvSpPr>
          <p:nvPr/>
        </p:nvSpPr>
        <p:spPr bwMode="auto">
          <a:xfrm flipV="1">
            <a:off x="1143000" y="3962400"/>
            <a:ext cx="23622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6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6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26049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Dynamic Networks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61" name="Text Box 29"/>
          <p:cNvSpPr txBox="1">
            <a:spLocks noChangeArrowheads="1"/>
          </p:cNvSpPr>
          <p:nvPr/>
        </p:nvSpPr>
        <p:spPr bwMode="auto">
          <a:xfrm>
            <a:off x="4427984" y="4437112"/>
            <a:ext cx="428396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dirty="0" smtClean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(under the control of an adversary)</a:t>
            </a:r>
          </a:p>
        </p:txBody>
      </p:sp>
      <p:sp>
        <p:nvSpPr>
          <p:cNvPr id="47" name="Text Box 29"/>
          <p:cNvSpPr txBox="1">
            <a:spLocks noChangeArrowheads="1"/>
          </p:cNvSpPr>
          <p:nvPr/>
        </p:nvSpPr>
        <p:spPr bwMode="auto">
          <a:xfrm>
            <a:off x="4716016" y="2276872"/>
            <a:ext cx="480060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defRPr/>
            </a:pPr>
            <a:endParaRPr lang="en-US" sz="2400" dirty="0">
              <a:latin typeface="Calibri"/>
              <a:cs typeface="Calibri"/>
            </a:endParaRPr>
          </a:p>
          <a:p>
            <a:pPr eaLnBrk="0" hangingPunct="0">
              <a:defRPr/>
            </a:pPr>
            <a:r>
              <a:rPr lang="en-US" sz="2400" dirty="0">
                <a:latin typeface="Calibri"/>
                <a:cs typeface="Calibri"/>
              </a:rPr>
              <a:t> </a:t>
            </a:r>
            <a:r>
              <a:rPr lang="en-US" sz="2400" dirty="0" smtClean="0">
                <a:latin typeface="Calibri"/>
                <a:cs typeface="Calibri"/>
              </a:rPr>
              <a:t>network  is 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dynamic</a:t>
            </a:r>
            <a:endParaRPr lang="en-US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4427984" y="5229200"/>
            <a:ext cx="428396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400" dirty="0" smtClean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possibly disconnected</a:t>
            </a:r>
          </a:p>
        </p:txBody>
      </p:sp>
      <p:sp>
        <p:nvSpPr>
          <p:cNvPr id="38" name="Text Box 29"/>
          <p:cNvSpPr txBox="1">
            <a:spLocks noChangeArrowheads="1"/>
          </p:cNvSpPr>
          <p:nvPr/>
        </p:nvSpPr>
        <p:spPr bwMode="auto">
          <a:xfrm>
            <a:off x="4644008" y="3356992"/>
            <a:ext cx="3960440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dirty="0" smtClean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topology changes continuously &amp; unpredictably</a:t>
            </a:r>
          </a:p>
        </p:txBody>
      </p:sp>
    </p:spTree>
    <p:extLst>
      <p:ext uri="{BB962C8B-B14F-4D97-AF65-F5344CB8AC3E}">
        <p14:creationId xmlns:p14="http://schemas.microsoft.com/office/powerpoint/2010/main" val="381435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2" grpId="0" animBg="1"/>
      <p:bldP spid="34" grpId="0" animBg="1"/>
      <p:bldP spid="36" grpId="0" animBg="1"/>
      <p:bldP spid="36" grpId="1" animBg="1"/>
      <p:bldP spid="37" grpId="0" animBg="1"/>
      <p:bldP spid="37" grpId="1" animBg="1"/>
      <p:bldP spid="39" grpId="0" animBg="1"/>
      <p:bldP spid="39" grpId="1" animBg="1"/>
      <p:bldP spid="41" grpId="0" animBg="1"/>
      <p:bldP spid="42" grpId="0" animBg="1"/>
      <p:bldP spid="42" grpId="1" animBg="1"/>
      <p:bldP spid="44" grpId="0" animBg="1"/>
      <p:bldP spid="4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42" name="Text Box 1026"/>
          <p:cNvSpPr txBox="1">
            <a:spLocks noChangeArrowheads="1"/>
          </p:cNvSpPr>
          <p:nvPr/>
        </p:nvSpPr>
        <p:spPr bwMode="auto">
          <a:xfrm>
            <a:off x="611560" y="1268760"/>
            <a:ext cx="714375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008000"/>
                </a:solidFill>
                <a:latin typeface="Calibri"/>
              </a:rPr>
              <a:t>mobile ad hoc networks</a:t>
            </a:r>
            <a:r>
              <a:rPr lang="en-US" sz="2400" b="0" dirty="0">
                <a:latin typeface="Calibri"/>
              </a:rPr>
              <a:t>  </a:t>
            </a:r>
            <a:r>
              <a:rPr lang="en-US" sz="2400" b="0" dirty="0" smtClean="0">
                <a:latin typeface="Calibri"/>
              </a:rPr>
              <a:t>(MANETS)</a:t>
            </a:r>
            <a:endParaRPr lang="en-US" sz="2400" b="0" dirty="0">
              <a:latin typeface="Calibri"/>
            </a:endParaRPr>
          </a:p>
        </p:txBody>
      </p:sp>
      <p:sp>
        <p:nvSpPr>
          <p:cNvPr id="7" name="Line 1026"/>
          <p:cNvSpPr>
            <a:spLocks noChangeShapeType="1"/>
          </p:cNvSpPr>
          <p:nvPr/>
        </p:nvSpPr>
        <p:spPr bwMode="auto">
          <a:xfrm>
            <a:off x="304800" y="990600"/>
            <a:ext cx="6477000" cy="0"/>
          </a:xfrm>
          <a:prstGeom prst="line">
            <a:avLst/>
          </a:prstGeom>
          <a:noFill/>
          <a:ln w="50800">
            <a:solidFill>
              <a:srgbClr val="FFCC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8" name="Text Box 1078"/>
          <p:cNvSpPr txBox="1">
            <a:spLocks noChangeArrowheads="1"/>
          </p:cNvSpPr>
          <p:nvPr/>
        </p:nvSpPr>
        <p:spPr bwMode="auto">
          <a:xfrm>
            <a:off x="746125" y="247650"/>
            <a:ext cx="18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fr-CA" sz="3200" dirty="0">
              <a:latin typeface="Calibri"/>
            </a:endParaRPr>
          </a:p>
        </p:txBody>
      </p:sp>
      <p:sp>
        <p:nvSpPr>
          <p:cNvPr id="9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10" name="Text Box 7"/>
          <p:cNvSpPr txBox="1">
            <a:spLocks noChangeArrowheads="1"/>
          </p:cNvSpPr>
          <p:nvPr/>
        </p:nvSpPr>
        <p:spPr bwMode="auto">
          <a:xfrm>
            <a:off x="304800" y="304800"/>
            <a:ext cx="6140423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Dynamic </a:t>
            </a:r>
            <a:r>
              <a:rPr lang="en-US" sz="3200" dirty="0" smtClean="0">
                <a:solidFill>
                  <a:srgbClr val="CC0000"/>
                </a:solidFill>
                <a:latin typeface="Calibri"/>
              </a:rPr>
              <a:t>Networks :  </a:t>
            </a:r>
            <a:r>
              <a:rPr lang="fr-CA" sz="2400" dirty="0" smtClean="0">
                <a:solidFill>
                  <a:srgbClr val="008000"/>
                </a:solidFill>
                <a:latin typeface="Calibri"/>
              </a:rPr>
              <a:t>WIRELESS MOBILE</a:t>
            </a:r>
            <a:endParaRPr lang="fr-CA" sz="2400" dirty="0">
              <a:solidFill>
                <a:srgbClr val="008000"/>
              </a:solidFill>
              <a:latin typeface="Calibri"/>
            </a:endParaRPr>
          </a:p>
        </p:txBody>
      </p:sp>
      <p:pic>
        <p:nvPicPr>
          <p:cNvPr id="3" name="Picture 2" descr="adhocnet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916832"/>
            <a:ext cx="7992888" cy="4320480"/>
          </a:xfrm>
          <a:prstGeom prst="rect">
            <a:avLst/>
          </a:prstGeom>
        </p:spPr>
      </p:pic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6549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126" name="Text Box 14"/>
          <p:cNvSpPr txBox="1">
            <a:spLocks noChangeArrowheads="1"/>
          </p:cNvSpPr>
          <p:nvPr/>
        </p:nvSpPr>
        <p:spPr bwMode="auto">
          <a:xfrm>
            <a:off x="746125" y="247650"/>
            <a:ext cx="18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fr-CA" sz="3200" dirty="0">
              <a:latin typeface="Calibri"/>
            </a:endParaRPr>
          </a:p>
        </p:txBody>
      </p:sp>
      <p:sp>
        <p:nvSpPr>
          <p:cNvPr id="1498154" name="Rectangle 42"/>
          <p:cNvSpPr>
            <a:spLocks noChangeArrowheads="1"/>
          </p:cNvSpPr>
          <p:nvPr/>
        </p:nvSpPr>
        <p:spPr bwMode="auto">
          <a:xfrm>
            <a:off x="-668338" y="2020888"/>
            <a:ext cx="184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16" name="Rectangle 44"/>
          <p:cNvSpPr>
            <a:spLocks noChangeArrowheads="1"/>
          </p:cNvSpPr>
          <p:nvPr/>
        </p:nvSpPr>
        <p:spPr bwMode="auto">
          <a:xfrm>
            <a:off x="2411760" y="6165304"/>
            <a:ext cx="403244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 eaLnBrk="1" hangingPunct="1"/>
            <a:r>
              <a:rPr lang="en-US" sz="1800" dirty="0" smtClean="0">
                <a:solidFill>
                  <a:schemeClr val="bg1"/>
                </a:solidFill>
                <a:latin typeface="Calibri"/>
              </a:rPr>
              <a:t>NYC transit (MTA)</a:t>
            </a:r>
            <a:endParaRPr lang="en-US" sz="1800" dirty="0">
              <a:solidFill>
                <a:schemeClr val="bg1"/>
              </a:solidFill>
              <a:latin typeface="Calibri"/>
            </a:endParaRPr>
          </a:p>
        </p:txBody>
      </p:sp>
      <p:pic>
        <p:nvPicPr>
          <p:cNvPr id="2" name="HomoSatt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67544" y="1124744"/>
            <a:ext cx="8082120" cy="5051325"/>
          </a:xfrm>
          <a:prstGeom prst="rect">
            <a:avLst/>
          </a:prstGeom>
        </p:spPr>
      </p:pic>
      <p:sp>
        <p:nvSpPr>
          <p:cNvPr id="13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15" name="Text Box 7"/>
          <p:cNvSpPr txBox="1">
            <a:spLocks noChangeArrowheads="1"/>
          </p:cNvSpPr>
          <p:nvPr/>
        </p:nvSpPr>
        <p:spPr bwMode="auto">
          <a:xfrm>
            <a:off x="304800" y="304800"/>
            <a:ext cx="7199407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Dynamic </a:t>
            </a:r>
            <a:r>
              <a:rPr lang="en-US" sz="3200" dirty="0" smtClean="0">
                <a:solidFill>
                  <a:srgbClr val="CC0000"/>
                </a:solidFill>
                <a:latin typeface="Calibri"/>
              </a:rPr>
              <a:t>Networks :  </a:t>
            </a:r>
            <a:r>
              <a:rPr lang="fr-CA" sz="2800" dirty="0" smtClean="0">
                <a:solidFill>
                  <a:srgbClr val="0000FF"/>
                </a:solidFill>
                <a:latin typeface="Calibri"/>
              </a:rPr>
              <a:t>LEO</a:t>
            </a:r>
            <a:r>
              <a:rPr lang="fr-CA" sz="2400" dirty="0" smtClean="0">
                <a:solidFill>
                  <a:srgbClr val="0000FF"/>
                </a:solidFill>
                <a:latin typeface="Calibri"/>
              </a:rPr>
              <a:t>  </a:t>
            </a:r>
            <a:r>
              <a:rPr lang="fr-CA" sz="2400" dirty="0">
                <a:solidFill>
                  <a:srgbClr val="0000FF"/>
                </a:solidFill>
                <a:latin typeface="Calibri"/>
              </a:rPr>
              <a:t>S</a:t>
            </a:r>
            <a:r>
              <a:rPr lang="fr-CA" sz="2400" dirty="0" smtClean="0">
                <a:solidFill>
                  <a:srgbClr val="0000FF"/>
                </a:solidFill>
                <a:latin typeface="Calibri"/>
              </a:rPr>
              <a:t>ATELLITE NETWORK</a:t>
            </a:r>
            <a:endParaRPr lang="fr-CA" sz="2400" dirty="0">
              <a:solidFill>
                <a:srgbClr val="0000FF"/>
              </a:solidFill>
              <a:latin typeface="Calibri"/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8627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026"/>
          <p:cNvSpPr>
            <a:spLocks noChangeShapeType="1"/>
          </p:cNvSpPr>
          <p:nvPr/>
        </p:nvSpPr>
        <p:spPr bwMode="auto">
          <a:xfrm>
            <a:off x="304800" y="990600"/>
            <a:ext cx="6477000" cy="0"/>
          </a:xfrm>
          <a:prstGeom prst="line">
            <a:avLst/>
          </a:prstGeom>
          <a:noFill/>
          <a:ln w="50800">
            <a:solidFill>
              <a:srgbClr val="FFCC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7" name="Text Box 1078"/>
          <p:cNvSpPr txBox="1">
            <a:spLocks noChangeArrowheads="1"/>
          </p:cNvSpPr>
          <p:nvPr/>
        </p:nvSpPr>
        <p:spPr bwMode="auto">
          <a:xfrm>
            <a:off x="746125" y="247650"/>
            <a:ext cx="18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fr-CA" sz="3200" dirty="0">
              <a:latin typeface="Calibri"/>
            </a:endParaRPr>
          </a:p>
        </p:txBody>
      </p:sp>
      <p:sp>
        <p:nvSpPr>
          <p:cNvPr id="8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304800" y="304800"/>
            <a:ext cx="6230893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Dynamic </a:t>
            </a:r>
            <a:r>
              <a:rPr lang="en-US" sz="3200" dirty="0" smtClean="0">
                <a:solidFill>
                  <a:srgbClr val="CC0000"/>
                </a:solidFill>
                <a:latin typeface="Calibri"/>
              </a:rPr>
              <a:t>Networks :  </a:t>
            </a:r>
            <a:r>
              <a:rPr lang="fr-CA" sz="2400" dirty="0" smtClean="0">
                <a:solidFill>
                  <a:srgbClr val="008000"/>
                </a:solidFill>
                <a:latin typeface="Calibri"/>
              </a:rPr>
              <a:t>ROBOTIC SWARMS</a:t>
            </a:r>
            <a:endParaRPr lang="fr-CA" sz="2400" u="sng" dirty="0">
              <a:solidFill>
                <a:srgbClr val="008000"/>
              </a:solidFill>
              <a:latin typeface="Calibri"/>
            </a:endParaRPr>
          </a:p>
        </p:txBody>
      </p:sp>
      <p:pic>
        <p:nvPicPr>
          <p:cNvPr id="3" name="Picture 2" descr="Swarmbot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340768"/>
            <a:ext cx="7632848" cy="4759984"/>
          </a:xfrm>
          <a:prstGeom prst="rect">
            <a:avLst/>
          </a:prstGeom>
        </p:spPr>
      </p:pic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170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609389ac7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064" y="908720"/>
            <a:ext cx="3810000" cy="2832100"/>
          </a:xfrm>
          <a:prstGeom prst="rect">
            <a:avLst/>
          </a:prstGeom>
        </p:spPr>
      </p:pic>
      <p:sp>
        <p:nvSpPr>
          <p:cNvPr id="1836034" name="Text Box 2"/>
          <p:cNvSpPr txBox="1">
            <a:spLocks noChangeArrowheads="1"/>
          </p:cNvSpPr>
          <p:nvPr/>
        </p:nvSpPr>
        <p:spPr bwMode="auto">
          <a:xfrm>
            <a:off x="323528" y="1052736"/>
            <a:ext cx="5545138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 dirty="0" smtClean="0">
                <a:solidFill>
                  <a:srgbClr val="3366FF"/>
                </a:solidFill>
                <a:latin typeface="Calibri"/>
              </a:rPr>
              <a:t>OVERLAY networks</a:t>
            </a:r>
            <a:endParaRPr lang="en-US" sz="2800" dirty="0">
              <a:solidFill>
                <a:srgbClr val="3366FF"/>
              </a:solidFill>
              <a:latin typeface="Calibri"/>
            </a:endParaRPr>
          </a:p>
        </p:txBody>
      </p:sp>
      <p:sp>
        <p:nvSpPr>
          <p:cNvPr id="10" name="Line 1026"/>
          <p:cNvSpPr>
            <a:spLocks noChangeShapeType="1"/>
          </p:cNvSpPr>
          <p:nvPr/>
        </p:nvSpPr>
        <p:spPr bwMode="auto">
          <a:xfrm>
            <a:off x="304800" y="990600"/>
            <a:ext cx="6477000" cy="0"/>
          </a:xfrm>
          <a:prstGeom prst="line">
            <a:avLst/>
          </a:prstGeom>
          <a:noFill/>
          <a:ln w="50800">
            <a:solidFill>
              <a:srgbClr val="FFCC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11" name="Text Box 1078"/>
          <p:cNvSpPr txBox="1">
            <a:spLocks noChangeArrowheads="1"/>
          </p:cNvSpPr>
          <p:nvPr/>
        </p:nvSpPr>
        <p:spPr bwMode="auto">
          <a:xfrm>
            <a:off x="746125" y="247650"/>
            <a:ext cx="18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fr-CA" sz="3200" dirty="0">
              <a:latin typeface="Calibri"/>
            </a:endParaRPr>
          </a:p>
        </p:txBody>
      </p:sp>
      <p:sp>
        <p:nvSpPr>
          <p:cNvPr id="13" name="Text Box 7"/>
          <p:cNvSpPr txBox="1">
            <a:spLocks noChangeArrowheads="1"/>
          </p:cNvSpPr>
          <p:nvPr/>
        </p:nvSpPr>
        <p:spPr bwMode="auto">
          <a:xfrm>
            <a:off x="304800" y="304800"/>
            <a:ext cx="5626911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Dynamic </a:t>
            </a:r>
            <a:r>
              <a:rPr lang="en-US" sz="3200" dirty="0" smtClean="0">
                <a:solidFill>
                  <a:srgbClr val="CC0000"/>
                </a:solidFill>
                <a:latin typeface="Calibri"/>
              </a:rPr>
              <a:t>Networks :  </a:t>
            </a:r>
            <a:r>
              <a:rPr lang="fr-CA" sz="2400" dirty="0" smtClean="0">
                <a:solidFill>
                  <a:srgbClr val="008000"/>
                </a:solidFill>
                <a:latin typeface="Calibri"/>
              </a:rPr>
              <a:t>PEER-TO-PEER</a:t>
            </a:r>
            <a:endParaRPr lang="fr-CA" sz="2400" u="sng" dirty="0">
              <a:solidFill>
                <a:srgbClr val="008000"/>
              </a:solidFill>
              <a:latin typeface="Calibri"/>
            </a:endParaRPr>
          </a:p>
        </p:txBody>
      </p:sp>
      <p:sp>
        <p:nvSpPr>
          <p:cNvPr id="12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pic>
        <p:nvPicPr>
          <p:cNvPr id="2" name="Picture 1" descr="overlay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6016" y="3958067"/>
            <a:ext cx="3548948" cy="2899933"/>
          </a:xfrm>
          <a:prstGeom prst="rect">
            <a:avLst/>
          </a:prstGeom>
        </p:spPr>
      </p:pic>
      <p:pic>
        <p:nvPicPr>
          <p:cNvPr id="4" name="Picture 3" descr="Chord_network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4544" y="1268760"/>
            <a:ext cx="5040560" cy="5040560"/>
          </a:xfrm>
          <a:prstGeom prst="rect">
            <a:avLst/>
          </a:prstGeom>
        </p:spPr>
      </p:pic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12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6" name="Line 1026"/>
          <p:cNvSpPr>
            <a:spLocks noChangeShapeType="1"/>
          </p:cNvSpPr>
          <p:nvPr/>
        </p:nvSpPr>
        <p:spPr bwMode="auto">
          <a:xfrm>
            <a:off x="304800" y="990600"/>
            <a:ext cx="6477000" cy="0"/>
          </a:xfrm>
          <a:prstGeom prst="line">
            <a:avLst/>
          </a:prstGeom>
          <a:noFill/>
          <a:ln w="50800">
            <a:solidFill>
              <a:srgbClr val="FFCC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7" name="Text Box 1078"/>
          <p:cNvSpPr txBox="1">
            <a:spLocks noChangeArrowheads="1"/>
          </p:cNvSpPr>
          <p:nvPr/>
        </p:nvSpPr>
        <p:spPr bwMode="auto">
          <a:xfrm>
            <a:off x="746125" y="247650"/>
            <a:ext cx="1841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endParaRPr lang="fr-CA" sz="3200" dirty="0">
              <a:latin typeface="Calibri"/>
            </a:endParaRPr>
          </a:p>
        </p:txBody>
      </p:sp>
      <p:sp>
        <p:nvSpPr>
          <p:cNvPr id="8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9" name="Text Box 7"/>
          <p:cNvSpPr txBox="1">
            <a:spLocks noChangeArrowheads="1"/>
          </p:cNvSpPr>
          <p:nvPr/>
        </p:nvSpPr>
        <p:spPr bwMode="auto">
          <a:xfrm>
            <a:off x="304800" y="304800"/>
            <a:ext cx="813015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Dynamic </a:t>
            </a:r>
            <a:r>
              <a:rPr lang="en-US" sz="3200" dirty="0" smtClean="0">
                <a:solidFill>
                  <a:srgbClr val="CC0000"/>
                </a:solidFill>
                <a:latin typeface="Calibri"/>
              </a:rPr>
              <a:t>Networks :  </a:t>
            </a:r>
            <a:r>
              <a:rPr lang="fr-CA" sz="2400" dirty="0" smtClean="0">
                <a:solidFill>
                  <a:srgbClr val="008000"/>
                </a:solidFill>
                <a:latin typeface="Calibri"/>
              </a:rPr>
              <a:t>SOCIAL NETWORKS/WEB GRAPHS</a:t>
            </a:r>
            <a:endParaRPr lang="fr-CA" sz="2400" u="sng" dirty="0">
              <a:solidFill>
                <a:srgbClr val="008000"/>
              </a:solidFill>
              <a:latin typeface="Calibri"/>
            </a:endParaRPr>
          </a:p>
        </p:txBody>
      </p:sp>
      <p:pic>
        <p:nvPicPr>
          <p:cNvPr id="2" name="Picture 1" descr="graph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8800"/>
            <a:ext cx="9144000" cy="5832648"/>
          </a:xfrm>
          <a:prstGeom prst="rect">
            <a:avLst/>
          </a:prstGeom>
        </p:spPr>
      </p:pic>
      <p:sp>
        <p:nvSpPr>
          <p:cNvPr id="11" name="Text Box 20"/>
          <p:cNvSpPr txBox="1">
            <a:spLocks noChangeArrowheads="1"/>
          </p:cNvSpPr>
          <p:nvPr/>
        </p:nvSpPr>
        <p:spPr bwMode="auto">
          <a:xfrm>
            <a:off x="33371" y="1268760"/>
            <a:ext cx="4242048" cy="466725"/>
          </a:xfrm>
          <a:prstGeom prst="rect">
            <a:avLst/>
          </a:prstGeom>
          <a:solidFill>
            <a:srgbClr val="BBE0E3"/>
          </a:solidFill>
          <a:ln w="9525">
            <a:solidFill>
              <a:srgbClr val="0011BF"/>
            </a:solidFill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b="0" dirty="0">
                <a:latin typeface="Calibri"/>
              </a:rPr>
              <a:t> </a:t>
            </a:r>
            <a:r>
              <a:rPr lang="en-US" sz="2400" b="0" dirty="0" smtClean="0">
                <a:latin typeface="Calibri"/>
              </a:rPr>
              <a:t>HOTMAIL</a:t>
            </a:r>
            <a:endParaRPr lang="en-US" sz="2400" b="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64528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248217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Dynamic Network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67" name="Text Box 29"/>
          <p:cNvSpPr txBox="1">
            <a:spLocks noChangeArrowheads="1"/>
          </p:cNvSpPr>
          <p:nvPr/>
        </p:nvSpPr>
        <p:spPr bwMode="auto">
          <a:xfrm>
            <a:off x="611560" y="1700808"/>
            <a:ext cx="583264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400" b="0" dirty="0" smtClean="0">
                <a:solidFill>
                  <a:schemeClr val="accent2"/>
                </a:solidFill>
                <a:latin typeface="Calibri"/>
                <a:cs typeface="Calibri"/>
              </a:rPr>
              <a:t>Modeled  as   TIME-VARYING GRAPH</a:t>
            </a:r>
            <a:endParaRPr lang="en-US" sz="2400" b="0" dirty="0" smtClean="0">
              <a:latin typeface="Calibri"/>
              <a:cs typeface="Calibri"/>
            </a:endParaRPr>
          </a:p>
        </p:txBody>
      </p:sp>
      <p:sp>
        <p:nvSpPr>
          <p:cNvPr id="48" name="Text Box 6"/>
          <p:cNvSpPr txBox="1">
            <a:spLocks noChangeArrowheads="1"/>
          </p:cNvSpPr>
          <p:nvPr/>
        </p:nvSpPr>
        <p:spPr bwMode="auto">
          <a:xfrm>
            <a:off x="395536" y="2564904"/>
            <a:ext cx="7200800" cy="707886"/>
          </a:xfrm>
          <a:prstGeom prst="rect">
            <a:avLst/>
          </a:prstGeom>
          <a:solidFill>
            <a:srgbClr val="CCFFCC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algn="ctr"/>
            <a:r>
              <a:rPr lang="en-US" b="0" dirty="0">
                <a:latin typeface="+mj-lt"/>
                <a:cs typeface="Calibri"/>
              </a:rPr>
              <a:t>A. </a:t>
            </a:r>
            <a:r>
              <a:rPr lang="en-US" b="0" dirty="0" err="1">
                <a:latin typeface="+mj-lt"/>
                <a:cs typeface="Calibri"/>
              </a:rPr>
              <a:t>Casteigts</a:t>
            </a:r>
            <a:r>
              <a:rPr lang="en-US" b="0" dirty="0">
                <a:latin typeface="+mj-lt"/>
                <a:cs typeface="Calibri"/>
              </a:rPr>
              <a:t>, P. </a:t>
            </a:r>
            <a:r>
              <a:rPr lang="en-US" b="0" dirty="0" err="1">
                <a:latin typeface="+mj-lt"/>
                <a:cs typeface="Calibri"/>
              </a:rPr>
              <a:t>Flocchini</a:t>
            </a:r>
            <a:r>
              <a:rPr lang="en-US" b="0" dirty="0">
                <a:latin typeface="+mj-lt"/>
                <a:cs typeface="Calibri"/>
              </a:rPr>
              <a:t>, W. </a:t>
            </a:r>
            <a:r>
              <a:rPr lang="en-US" b="0" dirty="0" err="1">
                <a:latin typeface="+mj-lt"/>
                <a:cs typeface="Calibri"/>
              </a:rPr>
              <a:t>Quattrociocchi</a:t>
            </a:r>
            <a:r>
              <a:rPr lang="en-US" b="0" dirty="0">
                <a:latin typeface="+mj-lt"/>
                <a:cs typeface="Calibri"/>
              </a:rPr>
              <a:t>, </a:t>
            </a:r>
            <a:r>
              <a:rPr lang="en-US" b="0" dirty="0" err="1">
                <a:latin typeface="+mj-lt"/>
                <a:cs typeface="Calibri"/>
              </a:rPr>
              <a:t>N.Santoro</a:t>
            </a:r>
            <a:r>
              <a:rPr lang="en-US" b="0" dirty="0">
                <a:latin typeface="+mj-lt"/>
                <a:cs typeface="Calibri"/>
              </a:rPr>
              <a:t>. </a:t>
            </a:r>
          </a:p>
          <a:p>
            <a:pPr algn="ctr"/>
            <a:r>
              <a:rPr lang="en-US" b="0" dirty="0" smtClean="0">
                <a:latin typeface="+mj-lt"/>
                <a:cs typeface="Calibri"/>
              </a:rPr>
              <a:t>“Time</a:t>
            </a:r>
            <a:r>
              <a:rPr lang="en-US" b="0" dirty="0">
                <a:latin typeface="+mj-lt"/>
                <a:cs typeface="Calibri"/>
              </a:rPr>
              <a:t>-varying graphs and dynamic </a:t>
            </a:r>
            <a:r>
              <a:rPr lang="en-US" b="0" dirty="0" smtClean="0">
                <a:latin typeface="+mj-lt"/>
                <a:cs typeface="Calibri"/>
              </a:rPr>
              <a:t>networks”.  </a:t>
            </a:r>
            <a:r>
              <a:rPr lang="en-US" b="0" i="1" dirty="0" smtClean="0">
                <a:latin typeface="+mj-lt"/>
                <a:cs typeface="Calibri"/>
              </a:rPr>
              <a:t>IJPEDS</a:t>
            </a:r>
            <a:r>
              <a:rPr lang="en-US" b="0" dirty="0">
                <a:latin typeface="+mj-lt"/>
                <a:cs typeface="Calibri"/>
              </a:rPr>
              <a:t>, 2012</a:t>
            </a:r>
            <a:endParaRPr lang="en-US" sz="2400" b="0" dirty="0">
              <a:latin typeface="+mj-lt"/>
              <a:cs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15616" y="4941168"/>
            <a:ext cx="7036205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A </a:t>
            </a:r>
            <a:r>
              <a:rPr lang="en-US" sz="2400" b="0" dirty="0">
                <a:latin typeface="Calibri"/>
                <a:cs typeface="Calibri"/>
              </a:rPr>
              <a:t>model that </a:t>
            </a:r>
            <a:r>
              <a:rPr lang="en-US" sz="2400" b="0" dirty="0" smtClean="0">
                <a:latin typeface="Calibri"/>
                <a:cs typeface="Calibri"/>
              </a:rPr>
              <a:t>includes most existing models as special cases</a:t>
            </a:r>
            <a:endParaRPr lang="en-US" sz="2400" b="0" dirty="0">
              <a:solidFill>
                <a:schemeClr val="accent4">
                  <a:lumMod val="50000"/>
                </a:schemeClr>
              </a:solidFill>
              <a:latin typeface="Calibri"/>
              <a:cs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15616" y="3789040"/>
            <a:ext cx="7146063" cy="8309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A </a:t>
            </a:r>
            <a:r>
              <a:rPr lang="en-US" sz="2400" b="0" dirty="0" smtClean="0">
                <a:solidFill>
                  <a:schemeClr val="accent4">
                    <a:lumMod val="50000"/>
                  </a:schemeClr>
                </a:solidFill>
                <a:latin typeface="Calibri"/>
                <a:cs typeface="Calibri"/>
              </a:rPr>
              <a:t>general</a:t>
            </a:r>
            <a:r>
              <a:rPr lang="en-US" sz="2400" b="0" dirty="0" smtClean="0">
                <a:solidFill>
                  <a:srgbClr val="800000"/>
                </a:solidFill>
                <a:latin typeface="Calibri"/>
                <a:cs typeface="Calibri"/>
              </a:rPr>
              <a:t>  </a:t>
            </a:r>
            <a:r>
              <a:rPr lang="en-US" sz="2400" b="0" dirty="0" smtClean="0">
                <a:latin typeface="Calibri"/>
                <a:cs typeface="Calibri"/>
              </a:rPr>
              <a:t>mathematical formalism that describes many different types of dynamic networks</a:t>
            </a:r>
          </a:p>
        </p:txBody>
      </p:sp>
    </p:spTree>
    <p:extLst>
      <p:ext uri="{BB962C8B-B14F-4D97-AF65-F5344CB8AC3E}">
        <p14:creationId xmlns:p14="http://schemas.microsoft.com/office/powerpoint/2010/main" val="1856505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467544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latin typeface="Curlz MT" charset="0"/>
              </a:rPr>
              <a:t>G</a:t>
            </a:r>
            <a:r>
              <a:rPr lang="en-US" sz="2800" b="0" dirty="0">
                <a:latin typeface="Calibri"/>
              </a:rPr>
              <a:t> = </a:t>
            </a:r>
            <a:r>
              <a:rPr lang="en-US" sz="2800" b="0" dirty="0" smtClean="0">
                <a:latin typeface="Calibri"/>
              </a:rPr>
              <a:t>(N, E, T, </a:t>
            </a:r>
            <a:r>
              <a:rPr lang="en-US" sz="2800" b="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38801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611560" y="3284984"/>
            <a:ext cx="108012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nodes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467544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latin typeface="Curlz MT" charset="0"/>
              </a:rPr>
              <a:t>G</a:t>
            </a:r>
            <a:r>
              <a:rPr lang="en-US" sz="2800" b="0" dirty="0">
                <a:latin typeface="Calibri"/>
              </a:rPr>
              <a:t> = </a:t>
            </a:r>
            <a:r>
              <a:rPr lang="en-US" sz="2800" b="0" dirty="0" smtClean="0">
                <a:latin typeface="Calibri"/>
              </a:rPr>
              <a:t>(</a:t>
            </a:r>
            <a:r>
              <a:rPr lang="en-US" sz="2800" dirty="0" smtClean="0">
                <a:latin typeface="Calibri"/>
              </a:rPr>
              <a:t>N</a:t>
            </a:r>
            <a:r>
              <a:rPr lang="en-US" sz="2800" b="0" dirty="0" smtClean="0">
                <a:latin typeface="Calibri"/>
              </a:rPr>
              <a:t>, E, T, </a:t>
            </a:r>
            <a:r>
              <a:rPr lang="en-US" sz="2800" b="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  <p:cxnSp>
        <p:nvCxnSpPr>
          <p:cNvPr id="3" name="Straight Arrow Connector 2"/>
          <p:cNvCxnSpPr/>
          <p:nvPr/>
        </p:nvCxnSpPr>
        <p:spPr bwMode="auto">
          <a:xfrm flipV="1">
            <a:off x="1187624" y="2204864"/>
            <a:ext cx="72008" cy="93610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5171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467544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latin typeface="Curlz MT" charset="0"/>
              </a:rPr>
              <a:t>G</a:t>
            </a:r>
            <a:r>
              <a:rPr lang="en-US" sz="2800" b="0" dirty="0">
                <a:latin typeface="Calibri"/>
              </a:rPr>
              <a:t> = </a:t>
            </a:r>
            <a:r>
              <a:rPr lang="en-US" sz="2800" b="0" dirty="0" smtClean="0">
                <a:latin typeface="Calibri"/>
              </a:rPr>
              <a:t>(N, </a:t>
            </a:r>
            <a:r>
              <a:rPr lang="en-US" sz="2800" dirty="0" smtClean="0">
                <a:latin typeface="Calibri"/>
              </a:rPr>
              <a:t>E</a:t>
            </a:r>
            <a:r>
              <a:rPr lang="en-US" sz="2800" b="0" dirty="0" smtClean="0">
                <a:latin typeface="Calibri"/>
              </a:rPr>
              <a:t>, T, </a:t>
            </a:r>
            <a:r>
              <a:rPr lang="en-US" sz="2800" b="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  <p:cxnSp>
        <p:nvCxnSpPr>
          <p:cNvPr id="25" name="Straight Arrow Connector 24"/>
          <p:cNvCxnSpPr/>
          <p:nvPr/>
        </p:nvCxnSpPr>
        <p:spPr bwMode="auto">
          <a:xfrm flipV="1">
            <a:off x="1763688" y="2204864"/>
            <a:ext cx="72008" cy="93610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1331640" y="3284984"/>
            <a:ext cx="108012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edges</a:t>
            </a:r>
            <a:endParaRPr lang="en-US" sz="240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26" name="Text Box 7"/>
          <p:cNvSpPr txBox="1">
            <a:spLocks noChangeArrowheads="1"/>
          </p:cNvSpPr>
          <p:nvPr/>
        </p:nvSpPr>
        <p:spPr bwMode="auto">
          <a:xfrm>
            <a:off x="5796136" y="2564904"/>
            <a:ext cx="154125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400" b="0" dirty="0">
                <a:latin typeface="Calibri"/>
              </a:rPr>
              <a:t> E ⊆ </a:t>
            </a:r>
            <a:r>
              <a:rPr lang="en-US" sz="2400" b="0" dirty="0" smtClean="0">
                <a:latin typeface="Calibri"/>
              </a:rPr>
              <a:t>N </a:t>
            </a:r>
            <a:r>
              <a:rPr lang="en-US" sz="2400" b="0" dirty="0">
                <a:latin typeface="Calibri"/>
              </a:rPr>
              <a:t>× </a:t>
            </a:r>
            <a:r>
              <a:rPr lang="en-US" sz="2400" b="0" dirty="0" smtClean="0">
                <a:latin typeface="Calibri"/>
              </a:rPr>
              <a:t>N </a:t>
            </a:r>
            <a:endParaRPr lang="en-US" sz="2400" b="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536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762000" y="2057400"/>
            <a:ext cx="2895600" cy="2667000"/>
            <a:chOff x="762000" y="2057400"/>
            <a:chExt cx="2895600" cy="2667000"/>
          </a:xfrm>
        </p:grpSpPr>
        <p:sp>
          <p:nvSpPr>
            <p:cNvPr id="43" name="Oval 3"/>
            <p:cNvSpPr>
              <a:spLocks noChangeArrowheads="1"/>
            </p:cNvSpPr>
            <p:nvPr/>
          </p:nvSpPr>
          <p:spPr bwMode="auto">
            <a:xfrm>
              <a:off x="762000" y="2362200"/>
              <a:ext cx="228600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7" name="Oval 4"/>
            <p:cNvSpPr>
              <a:spLocks noChangeArrowheads="1"/>
            </p:cNvSpPr>
            <p:nvPr/>
          </p:nvSpPr>
          <p:spPr bwMode="auto">
            <a:xfrm>
              <a:off x="1905000" y="2057400"/>
              <a:ext cx="228600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8" name="Oval 5"/>
            <p:cNvSpPr>
              <a:spLocks noChangeArrowheads="1"/>
            </p:cNvSpPr>
            <p:nvPr/>
          </p:nvSpPr>
          <p:spPr bwMode="auto">
            <a:xfrm>
              <a:off x="3124200" y="2743200"/>
              <a:ext cx="228600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9" name="Oval 6"/>
            <p:cNvSpPr>
              <a:spLocks noChangeArrowheads="1"/>
            </p:cNvSpPr>
            <p:nvPr/>
          </p:nvSpPr>
          <p:spPr bwMode="auto">
            <a:xfrm>
              <a:off x="1143000" y="2971800"/>
              <a:ext cx="228600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0" name="Oval 7"/>
            <p:cNvSpPr>
              <a:spLocks noChangeArrowheads="1"/>
            </p:cNvSpPr>
            <p:nvPr/>
          </p:nvSpPr>
          <p:spPr bwMode="auto">
            <a:xfrm>
              <a:off x="2057400" y="3276600"/>
              <a:ext cx="228600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1" name="Oval 8"/>
            <p:cNvSpPr>
              <a:spLocks noChangeArrowheads="1"/>
            </p:cNvSpPr>
            <p:nvPr/>
          </p:nvSpPr>
          <p:spPr bwMode="auto">
            <a:xfrm>
              <a:off x="2743200" y="2133600"/>
              <a:ext cx="228600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2" name="Oval 9"/>
            <p:cNvSpPr>
              <a:spLocks noChangeArrowheads="1"/>
            </p:cNvSpPr>
            <p:nvPr/>
          </p:nvSpPr>
          <p:spPr bwMode="auto">
            <a:xfrm>
              <a:off x="1066800" y="3810000"/>
              <a:ext cx="228600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3" name="Oval 10"/>
            <p:cNvSpPr>
              <a:spLocks noChangeArrowheads="1"/>
            </p:cNvSpPr>
            <p:nvPr/>
          </p:nvSpPr>
          <p:spPr bwMode="auto">
            <a:xfrm>
              <a:off x="3429000" y="3733800"/>
              <a:ext cx="228600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tx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4" name="Line 11"/>
            <p:cNvSpPr>
              <a:spLocks noChangeShapeType="1"/>
            </p:cNvSpPr>
            <p:nvPr/>
          </p:nvSpPr>
          <p:spPr bwMode="auto">
            <a:xfrm flipV="1">
              <a:off x="990600" y="2209800"/>
              <a:ext cx="914400" cy="228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5" name="Line 12"/>
            <p:cNvSpPr>
              <a:spLocks noChangeShapeType="1"/>
            </p:cNvSpPr>
            <p:nvPr/>
          </p:nvSpPr>
          <p:spPr bwMode="auto">
            <a:xfrm>
              <a:off x="914400" y="2590800"/>
              <a:ext cx="3048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6" name="Line 13"/>
            <p:cNvSpPr>
              <a:spLocks noChangeShapeType="1"/>
            </p:cNvSpPr>
            <p:nvPr/>
          </p:nvSpPr>
          <p:spPr bwMode="auto">
            <a:xfrm>
              <a:off x="990600" y="2514600"/>
              <a:ext cx="2133600" cy="304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7" name="Line 14"/>
            <p:cNvSpPr>
              <a:spLocks noChangeShapeType="1"/>
            </p:cNvSpPr>
            <p:nvPr/>
          </p:nvSpPr>
          <p:spPr bwMode="auto">
            <a:xfrm>
              <a:off x="2895600" y="2362200"/>
              <a:ext cx="3048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8" name="Line 15"/>
            <p:cNvSpPr>
              <a:spLocks noChangeShapeType="1"/>
            </p:cNvSpPr>
            <p:nvPr/>
          </p:nvSpPr>
          <p:spPr bwMode="auto">
            <a:xfrm>
              <a:off x="1981200" y="2286000"/>
              <a:ext cx="1524000" cy="1447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9" name="Line 16"/>
            <p:cNvSpPr>
              <a:spLocks noChangeShapeType="1"/>
            </p:cNvSpPr>
            <p:nvPr/>
          </p:nvSpPr>
          <p:spPr bwMode="auto">
            <a:xfrm flipV="1">
              <a:off x="1295400" y="3505200"/>
              <a:ext cx="838200" cy="381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0" name="Line 17"/>
            <p:cNvSpPr>
              <a:spLocks noChangeShapeType="1"/>
            </p:cNvSpPr>
            <p:nvPr/>
          </p:nvSpPr>
          <p:spPr bwMode="auto">
            <a:xfrm>
              <a:off x="838200" y="2590800"/>
              <a:ext cx="228600" cy="1295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1" name="Line 18"/>
            <p:cNvSpPr>
              <a:spLocks noChangeShapeType="1"/>
            </p:cNvSpPr>
            <p:nvPr/>
          </p:nvSpPr>
          <p:spPr bwMode="auto">
            <a:xfrm flipV="1">
              <a:off x="1371600" y="2286000"/>
              <a:ext cx="1371600" cy="838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2" name="Line 19"/>
            <p:cNvSpPr>
              <a:spLocks noChangeShapeType="1"/>
            </p:cNvSpPr>
            <p:nvPr/>
          </p:nvSpPr>
          <p:spPr bwMode="auto">
            <a:xfrm>
              <a:off x="2133600" y="2133600"/>
              <a:ext cx="609600" cy="76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3" name="Line 20"/>
            <p:cNvSpPr>
              <a:spLocks noChangeShapeType="1"/>
            </p:cNvSpPr>
            <p:nvPr/>
          </p:nvSpPr>
          <p:spPr bwMode="auto">
            <a:xfrm flipV="1">
              <a:off x="1219200" y="3886200"/>
              <a:ext cx="22098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4" name="Line 21"/>
            <p:cNvSpPr>
              <a:spLocks noChangeShapeType="1"/>
            </p:cNvSpPr>
            <p:nvPr/>
          </p:nvSpPr>
          <p:spPr bwMode="auto">
            <a:xfrm flipV="1">
              <a:off x="1371600" y="2971800"/>
              <a:ext cx="1905000" cy="1524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5" name="Line 22"/>
            <p:cNvSpPr>
              <a:spLocks noChangeShapeType="1"/>
            </p:cNvSpPr>
            <p:nvPr/>
          </p:nvSpPr>
          <p:spPr bwMode="auto">
            <a:xfrm>
              <a:off x="3200400" y="2971800"/>
              <a:ext cx="381000" cy="7620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6" name="Line 23"/>
            <p:cNvSpPr>
              <a:spLocks noChangeShapeType="1"/>
            </p:cNvSpPr>
            <p:nvPr/>
          </p:nvSpPr>
          <p:spPr bwMode="auto">
            <a:xfrm flipH="1">
              <a:off x="2286000" y="2362200"/>
              <a:ext cx="533400" cy="9906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7" name="Oval 24"/>
            <p:cNvSpPr>
              <a:spLocks noChangeArrowheads="1"/>
            </p:cNvSpPr>
            <p:nvPr/>
          </p:nvSpPr>
          <p:spPr bwMode="auto">
            <a:xfrm>
              <a:off x="914400" y="4495800"/>
              <a:ext cx="228600" cy="228600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tx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8" name="Line 25"/>
            <p:cNvSpPr>
              <a:spLocks noChangeShapeType="1"/>
            </p:cNvSpPr>
            <p:nvPr/>
          </p:nvSpPr>
          <p:spPr bwMode="auto">
            <a:xfrm flipH="1">
              <a:off x="990600" y="4038600"/>
              <a:ext cx="152400" cy="4572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9" name="Line 26"/>
            <p:cNvSpPr>
              <a:spLocks noChangeShapeType="1"/>
            </p:cNvSpPr>
            <p:nvPr/>
          </p:nvSpPr>
          <p:spPr bwMode="auto">
            <a:xfrm flipV="1">
              <a:off x="1143000" y="3962400"/>
              <a:ext cx="2362200" cy="68580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781314" name="Line 2"/>
          <p:cNvSpPr>
            <a:spLocks noChangeShapeType="1"/>
          </p:cNvSpPr>
          <p:nvPr/>
        </p:nvSpPr>
        <p:spPr bwMode="auto">
          <a:xfrm>
            <a:off x="304800" y="990600"/>
            <a:ext cx="6477000" cy="0"/>
          </a:xfrm>
          <a:prstGeom prst="line">
            <a:avLst/>
          </a:prstGeom>
          <a:noFill/>
          <a:ln w="50800">
            <a:solidFill>
              <a:srgbClr val="FFCC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78131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4" name="Text Box 105"/>
          <p:cNvSpPr txBox="1">
            <a:spLocks noChangeArrowheads="1"/>
          </p:cNvSpPr>
          <p:nvPr/>
        </p:nvSpPr>
        <p:spPr bwMode="auto">
          <a:xfrm>
            <a:off x="323528" y="476672"/>
            <a:ext cx="75341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fr-CA" sz="2400" dirty="0" smtClean="0">
                <a:solidFill>
                  <a:srgbClr val="800000"/>
                </a:solidFill>
                <a:latin typeface="Calibri"/>
                <a:cs typeface="Calibri"/>
              </a:rPr>
              <a:t>DISTRIBUTED COMPUTING by COMPUTATIONAL  </a:t>
            </a:r>
            <a:r>
              <a:rPr lang="fr-CA" sz="2400" dirty="0">
                <a:solidFill>
                  <a:srgbClr val="800000"/>
                </a:solidFill>
                <a:latin typeface="Calibri"/>
                <a:cs typeface="Calibri"/>
              </a:rPr>
              <a:t>ENTITIES</a:t>
            </a:r>
          </a:p>
        </p:txBody>
      </p:sp>
      <p:sp>
        <p:nvSpPr>
          <p:cNvPr id="45" name="Text Box 41"/>
          <p:cNvSpPr txBox="1">
            <a:spLocks noChangeArrowheads="1"/>
          </p:cNvSpPr>
          <p:nvPr/>
        </p:nvSpPr>
        <p:spPr bwMode="auto">
          <a:xfrm>
            <a:off x="1331640" y="1196752"/>
            <a:ext cx="5619447" cy="461665"/>
          </a:xfrm>
          <a:prstGeom prst="rect">
            <a:avLst/>
          </a:prstGeom>
          <a:solidFill>
            <a:srgbClr val="FFFF00"/>
          </a:solidFill>
          <a:ln>
            <a:noFill/>
          </a:ln>
          <a:extLst/>
        </p:spPr>
        <p:txBody>
          <a:bodyPr wrap="none"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r>
              <a:rPr lang="fr-CA" sz="2400" dirty="0">
                <a:solidFill>
                  <a:schemeClr val="accent2"/>
                </a:solidFill>
                <a:latin typeface="Calibri"/>
                <a:cs typeface="Calibri"/>
              </a:rPr>
              <a:t>OPERATE</a:t>
            </a:r>
            <a:r>
              <a:rPr lang="fr-CA" sz="2400" b="0" dirty="0">
                <a:solidFill>
                  <a:schemeClr val="accent2"/>
                </a:solidFill>
                <a:latin typeface="Calibri"/>
                <a:cs typeface="Calibri"/>
              </a:rPr>
              <a:t> AND </a:t>
            </a:r>
            <a:r>
              <a:rPr lang="fr-CA" sz="2400" dirty="0">
                <a:latin typeface="Calibri"/>
                <a:cs typeface="Calibri"/>
              </a:rPr>
              <a:t>MOVE</a:t>
            </a:r>
            <a:r>
              <a:rPr lang="fr-CA" sz="2400" dirty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  <a:r>
              <a:rPr lang="fr-CA" sz="2400" b="0" dirty="0" smtClean="0">
                <a:solidFill>
                  <a:schemeClr val="accent2"/>
                </a:solidFill>
                <a:latin typeface="Calibri"/>
                <a:cs typeface="Calibri"/>
              </a:rPr>
              <a:t>IN A </a:t>
            </a:r>
            <a:r>
              <a:rPr lang="fr-CA" sz="2400" dirty="0" smtClean="0">
                <a:solidFill>
                  <a:schemeClr val="accent2"/>
                </a:solidFill>
                <a:latin typeface="Calibri"/>
                <a:cs typeface="Calibri"/>
              </a:rPr>
              <a:t>DISCRETE</a:t>
            </a:r>
            <a:r>
              <a:rPr lang="fr-CA" sz="2400" b="0" dirty="0" smtClean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  <a:r>
              <a:rPr lang="fr-CA" sz="2400" b="0" dirty="0">
                <a:solidFill>
                  <a:schemeClr val="accent2"/>
                </a:solidFill>
                <a:latin typeface="Calibri"/>
                <a:cs typeface="Calibri"/>
              </a:rPr>
              <a:t>SPACE</a:t>
            </a:r>
          </a:p>
        </p:txBody>
      </p:sp>
      <p:sp>
        <p:nvSpPr>
          <p:cNvPr id="46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4646961" y="1889036"/>
            <a:ext cx="3816350" cy="2241728"/>
            <a:chOff x="4644008" y="2531616"/>
            <a:chExt cx="3816350" cy="2241728"/>
          </a:xfrm>
        </p:grpSpPr>
        <p:sp>
          <p:nvSpPr>
            <p:cNvPr id="70" name="Text Box 29"/>
            <p:cNvSpPr txBox="1">
              <a:spLocks noChangeArrowheads="1"/>
            </p:cNvSpPr>
            <p:nvPr/>
          </p:nvSpPr>
          <p:spPr bwMode="auto">
            <a:xfrm>
              <a:off x="4644008" y="3573016"/>
              <a:ext cx="3816350" cy="120032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eaLnBrk="0" hangingPunct="0">
                <a:defRPr/>
              </a:pPr>
              <a:r>
                <a:rPr lang="en-US" sz="2400" dirty="0" smtClean="0">
                  <a:solidFill>
                    <a:srgbClr val="0000FF"/>
                  </a:solidFill>
                  <a:latin typeface="Calibri"/>
                  <a:cs typeface="Calibri"/>
                </a:rPr>
                <a:t>V</a:t>
              </a:r>
              <a:r>
                <a:rPr lang="en-US" sz="2400" dirty="0" smtClean="0">
                  <a:latin typeface="Calibri"/>
                  <a:cs typeface="Calibri"/>
                </a:rPr>
                <a:t>    nodes  </a:t>
              </a:r>
              <a:r>
                <a:rPr lang="en-US" sz="2400" dirty="0">
                  <a:latin typeface="Calibri"/>
                  <a:cs typeface="Calibri"/>
                </a:rPr>
                <a:t>(</a:t>
              </a:r>
              <a:r>
                <a:rPr lang="en-US" sz="2400" dirty="0" smtClean="0">
                  <a:latin typeface="Calibri"/>
                  <a:cs typeface="Calibri"/>
                </a:rPr>
                <a:t>sites </a:t>
              </a:r>
              <a:r>
                <a:rPr lang="en-US" sz="2400" dirty="0">
                  <a:latin typeface="Calibri"/>
                  <a:cs typeface="Calibri"/>
                </a:rPr>
                <a:t>,  </a:t>
              </a:r>
              <a:r>
                <a:rPr lang="en-US" sz="2400" dirty="0" smtClean="0">
                  <a:latin typeface="Calibri"/>
                  <a:cs typeface="Calibri"/>
                </a:rPr>
                <a:t>hosts)</a:t>
              </a:r>
              <a:endParaRPr lang="en-US" sz="2400" dirty="0">
                <a:latin typeface="Calibri"/>
                <a:cs typeface="Calibri"/>
              </a:endParaRPr>
            </a:p>
            <a:p>
              <a:pPr eaLnBrk="0" hangingPunct="0">
                <a:defRPr/>
              </a:pPr>
              <a:endParaRPr lang="en-US" sz="2400" dirty="0">
                <a:latin typeface="Calibri"/>
                <a:cs typeface="Calibri"/>
              </a:endParaRPr>
            </a:p>
            <a:p>
              <a:pPr eaLnBrk="0" hangingPunct="0">
                <a:defRPr/>
              </a:pPr>
              <a:r>
                <a:rPr lang="en-US" sz="2400" dirty="0" smtClean="0">
                  <a:latin typeface="Calibri"/>
                  <a:cs typeface="Calibri"/>
                </a:rPr>
                <a:t> </a:t>
              </a:r>
              <a:r>
                <a:rPr lang="en-US" sz="2400" dirty="0" smtClean="0">
                  <a:solidFill>
                    <a:srgbClr val="0000FF"/>
                  </a:solidFill>
                  <a:latin typeface="Calibri"/>
                  <a:cs typeface="Calibri"/>
                </a:rPr>
                <a:t>E</a:t>
              </a:r>
              <a:r>
                <a:rPr lang="en-US" sz="2400" dirty="0" smtClean="0">
                  <a:latin typeface="Calibri"/>
                  <a:cs typeface="Calibri"/>
                </a:rPr>
                <a:t>    edges  </a:t>
              </a:r>
              <a:r>
                <a:rPr lang="en-US" sz="2400" dirty="0">
                  <a:latin typeface="Calibri"/>
                  <a:cs typeface="Calibri"/>
                </a:rPr>
                <a:t>(</a:t>
              </a:r>
              <a:r>
                <a:rPr lang="en-US" sz="2400" dirty="0" smtClean="0">
                  <a:latin typeface="Calibri"/>
                  <a:cs typeface="Calibri"/>
                </a:rPr>
                <a:t>links </a:t>
              </a:r>
              <a:r>
                <a:rPr lang="en-US" sz="2400" dirty="0">
                  <a:latin typeface="Calibri"/>
                  <a:cs typeface="Calibri"/>
                </a:rPr>
                <a:t>, </a:t>
              </a:r>
              <a:r>
                <a:rPr lang="en-US" sz="2400" dirty="0" smtClean="0">
                  <a:latin typeface="Calibri"/>
                  <a:cs typeface="Calibri"/>
                </a:rPr>
                <a:t>channels)</a:t>
              </a:r>
              <a:endParaRPr lang="en-US" sz="2400" dirty="0">
                <a:latin typeface="Calibri"/>
                <a:cs typeface="Calibri"/>
              </a:endParaRPr>
            </a:p>
          </p:txBody>
        </p:sp>
        <p:sp>
          <p:nvSpPr>
            <p:cNvPr id="71" name="Text Box 27"/>
            <p:cNvSpPr txBox="1">
              <a:spLocks noChangeArrowheads="1"/>
            </p:cNvSpPr>
            <p:nvPr/>
          </p:nvSpPr>
          <p:spPr bwMode="auto">
            <a:xfrm>
              <a:off x="4648770" y="2531616"/>
              <a:ext cx="234255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defRPr/>
              </a:pPr>
              <a:r>
                <a:rPr lang="en-US" sz="2400" dirty="0">
                  <a:solidFill>
                    <a:schemeClr val="accent2"/>
                  </a:solidFill>
                  <a:latin typeface="Calibri"/>
                  <a:cs typeface="Calibri"/>
                </a:rPr>
                <a:t>Graph  </a:t>
              </a:r>
              <a:r>
                <a:rPr lang="en-US" sz="2400" dirty="0" smtClean="0">
                  <a:solidFill>
                    <a:schemeClr val="accent2"/>
                  </a:solidFill>
                  <a:latin typeface="Calibri"/>
                  <a:cs typeface="Calibri"/>
                </a:rPr>
                <a:t>G = (V , E)</a:t>
              </a:r>
              <a:endParaRPr lang="en-US" sz="2400" dirty="0">
                <a:latin typeface="Calibri"/>
                <a:cs typeface="Calibri"/>
              </a:endParaRPr>
            </a:p>
          </p:txBody>
        </p:sp>
      </p:grpSp>
      <p:grpSp>
        <p:nvGrpSpPr>
          <p:cNvPr id="781316" name="Group 4"/>
          <p:cNvGrpSpPr>
            <a:grpSpLocks/>
          </p:cNvGrpSpPr>
          <p:nvPr/>
        </p:nvGrpSpPr>
        <p:grpSpPr bwMode="auto">
          <a:xfrm>
            <a:off x="683568" y="1844824"/>
            <a:ext cx="152400" cy="457200"/>
            <a:chOff x="1872" y="1200"/>
            <a:chExt cx="96" cy="288"/>
          </a:xfrm>
        </p:grpSpPr>
        <p:sp>
          <p:nvSpPr>
            <p:cNvPr id="781317" name="Oval 5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18" name="Rectangle 6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19" name="Line 7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20" name="Line 8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781321" name="Group 9"/>
          <p:cNvGrpSpPr>
            <a:grpSpLocks/>
          </p:cNvGrpSpPr>
          <p:nvPr/>
        </p:nvGrpSpPr>
        <p:grpSpPr bwMode="auto">
          <a:xfrm>
            <a:off x="2411760" y="3140968"/>
            <a:ext cx="152400" cy="457200"/>
            <a:chOff x="1552" y="1440"/>
            <a:chExt cx="96" cy="288"/>
          </a:xfrm>
        </p:grpSpPr>
        <p:sp>
          <p:nvSpPr>
            <p:cNvPr id="781322" name="Oval 10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23" name="Rectangle 11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24" name="Line 12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25" name="Line 13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781331" name="Group 19"/>
          <p:cNvGrpSpPr>
            <a:grpSpLocks/>
          </p:cNvGrpSpPr>
          <p:nvPr/>
        </p:nvGrpSpPr>
        <p:grpSpPr bwMode="auto">
          <a:xfrm>
            <a:off x="827584" y="4509120"/>
            <a:ext cx="152400" cy="457200"/>
            <a:chOff x="1552" y="1440"/>
            <a:chExt cx="96" cy="288"/>
          </a:xfrm>
        </p:grpSpPr>
        <p:sp>
          <p:nvSpPr>
            <p:cNvPr id="781333" name="Rectangle 21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34" name="Line 22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35" name="Line 23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32" name="Oval 20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781341" name="Group 29"/>
          <p:cNvGrpSpPr>
            <a:grpSpLocks/>
          </p:cNvGrpSpPr>
          <p:nvPr/>
        </p:nvGrpSpPr>
        <p:grpSpPr bwMode="auto">
          <a:xfrm>
            <a:off x="3419872" y="2420888"/>
            <a:ext cx="152400" cy="457200"/>
            <a:chOff x="1552" y="1440"/>
            <a:chExt cx="96" cy="288"/>
          </a:xfrm>
        </p:grpSpPr>
        <p:sp>
          <p:nvSpPr>
            <p:cNvPr id="781342" name="Oval 30"/>
            <p:cNvSpPr>
              <a:spLocks noChangeArrowheads="1"/>
            </p:cNvSpPr>
            <p:nvPr/>
          </p:nvSpPr>
          <p:spPr bwMode="auto">
            <a:xfrm>
              <a:off x="1552" y="1440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43" name="Rectangle 31"/>
            <p:cNvSpPr>
              <a:spLocks noChangeArrowheads="1"/>
            </p:cNvSpPr>
            <p:nvPr/>
          </p:nvSpPr>
          <p:spPr bwMode="auto">
            <a:xfrm>
              <a:off x="1552" y="151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44" name="Line 32"/>
            <p:cNvSpPr>
              <a:spLocks noChangeShapeType="1"/>
            </p:cNvSpPr>
            <p:nvPr/>
          </p:nvSpPr>
          <p:spPr bwMode="auto">
            <a:xfrm>
              <a:off x="1584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1345" name="Line 33"/>
            <p:cNvSpPr>
              <a:spLocks noChangeShapeType="1"/>
            </p:cNvSpPr>
            <p:nvPr/>
          </p:nvSpPr>
          <p:spPr bwMode="auto">
            <a:xfrm>
              <a:off x="1616" y="166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72" name="Text Box 22"/>
          <p:cNvSpPr txBox="1">
            <a:spLocks noChangeArrowheads="1"/>
          </p:cNvSpPr>
          <p:nvPr/>
        </p:nvSpPr>
        <p:spPr bwMode="auto">
          <a:xfrm>
            <a:off x="1307976" y="5325239"/>
            <a:ext cx="751249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latin typeface="Calibri"/>
                <a:cs typeface="Calibri"/>
              </a:rPr>
              <a:t>called </a:t>
            </a:r>
            <a:r>
              <a:rPr lang="en-US" sz="2400" dirty="0" smtClean="0">
                <a:solidFill>
                  <a:srgbClr val="5E16A2"/>
                </a:solidFill>
                <a:latin typeface="Calibri"/>
                <a:cs typeface="Calibri"/>
              </a:rPr>
              <a:t> agents </a:t>
            </a:r>
            <a:r>
              <a:rPr lang="en-US" sz="2400" b="0" dirty="0" smtClean="0">
                <a:solidFill>
                  <a:srgbClr val="5E16A2"/>
                </a:solidFill>
                <a:latin typeface="Calibri"/>
                <a:cs typeface="Calibri"/>
              </a:rPr>
              <a:t>or</a:t>
            </a:r>
            <a:r>
              <a:rPr lang="en-US" sz="2400" dirty="0" smtClean="0">
                <a:solidFill>
                  <a:srgbClr val="5E16A2"/>
                </a:solidFill>
                <a:latin typeface="Calibri"/>
                <a:cs typeface="Calibri"/>
              </a:rPr>
              <a:t> robots</a:t>
            </a:r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71673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938 0.01366 C 0.03665 -0.01712 0.06393 -0.04766 0.11569 -0.00994 C 0.16745 0.02777 0.24371 0.13397 0.32014 0.2404 " pathEditMode="relative" ptsTypes="aaA">
                                      <p:cBhvr>
                                        <p:cTn id="6" dur="3000" fill="hold"/>
                                        <p:tgtEl>
                                          <p:spTgt spid="7813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32413E-6 -8.51458E-7 L -0.26003 -0.04187 " pathEditMode="relative" ptsTypes="AA">
                                      <p:cBhvr>
                                        <p:cTn id="8" dur="2000" fill="hold"/>
                                        <p:tgtEl>
                                          <p:spTgt spid="7813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742E-6 -4.73855E-6 C -0.05003 0.01643 -0.10005 0.03309 -0.12802 0.06363 C -0.15598 0.09417 -0.21018 0.17955 -0.16745 0.18348 C -0.12472 0.18742 0.00174 0.13721 0.12819 0.08723 " pathEditMode="relative" ptsTypes="aaaA">
                                      <p:cBhvr>
                                        <p:cTn id="10" dur="3000" fill="hold"/>
                                        <p:tgtEl>
                                          <p:spTgt spid="7813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3952E-6 6.72837E-6 C 0.02241 -0.04002 0.04482 -0.07982 0.03821 -0.13234 C 0.03161 -0.18486 -0.03804 -0.29407 -0.03943 -0.31559 C -0.04082 -0.3371 -0.00608 -0.2515 0.03005 -0.26121 C 0.06618 -0.27093 0.12159 -0.3223 0.17718 -0.37366 " pathEditMode="relative" ptsTypes="aaaaA">
                                      <p:cBhvr>
                                        <p:cTn id="12" dur="1000" fill="hold"/>
                                        <p:tgtEl>
                                          <p:spTgt spid="7813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467544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latin typeface="Curlz MT" charset="0"/>
              </a:rPr>
              <a:t>G</a:t>
            </a:r>
            <a:r>
              <a:rPr lang="en-US" sz="2800" b="0" dirty="0">
                <a:latin typeface="Calibri"/>
              </a:rPr>
              <a:t> = </a:t>
            </a:r>
            <a:r>
              <a:rPr lang="en-US" sz="2800" b="0" dirty="0" smtClean="0">
                <a:latin typeface="Calibri"/>
              </a:rPr>
              <a:t>(N, E, </a:t>
            </a:r>
            <a:r>
              <a:rPr lang="en-US" sz="2800" dirty="0" smtClean="0">
                <a:latin typeface="Calibri"/>
              </a:rPr>
              <a:t>T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  <p:sp>
        <p:nvSpPr>
          <p:cNvPr id="11" name="Text Box 20"/>
          <p:cNvSpPr txBox="1">
            <a:spLocks noChangeArrowheads="1"/>
          </p:cNvSpPr>
          <p:nvPr/>
        </p:nvSpPr>
        <p:spPr bwMode="auto">
          <a:xfrm>
            <a:off x="2483768" y="3933056"/>
            <a:ext cx="2592288" cy="523220"/>
          </a:xfrm>
          <a:prstGeom prst="rect">
            <a:avLst/>
          </a:prstGeom>
          <a:noFill/>
          <a:ln w="9525">
            <a:solidFill>
              <a:srgbClr val="7822A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b="0" dirty="0" smtClean="0">
                <a:latin typeface="Apple Chancery"/>
                <a:cs typeface="Apple Chancery"/>
              </a:rPr>
              <a:t>               R</a:t>
            </a:r>
            <a:endParaRPr lang="en-US" sz="2400" b="0" dirty="0">
              <a:latin typeface="Calibri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467544" y="3284984"/>
            <a:ext cx="612068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libri"/>
                <a:cs typeface="Calibri"/>
              </a:rPr>
              <a:t>lifetime</a:t>
            </a:r>
            <a:r>
              <a:rPr lang="en-US" sz="2400" dirty="0">
                <a:solidFill>
                  <a:srgbClr val="009900"/>
                </a:solidFill>
                <a:latin typeface="Calibri"/>
                <a:cs typeface="Calibri"/>
              </a:rPr>
              <a:t> of </a:t>
            </a: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system   (contiguous time span)</a:t>
            </a:r>
            <a:endParaRPr lang="en-US" sz="240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2" name="Text Box 20"/>
          <p:cNvSpPr txBox="1">
            <a:spLocks noChangeArrowheads="1"/>
          </p:cNvSpPr>
          <p:nvPr/>
        </p:nvSpPr>
        <p:spPr bwMode="auto">
          <a:xfrm>
            <a:off x="2987824" y="3933056"/>
            <a:ext cx="165618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</a:rPr>
              <a:t>T</a:t>
            </a:r>
            <a:r>
              <a:rPr lang="en-US" sz="2800" b="0" dirty="0">
                <a:latin typeface="Calibri"/>
              </a:rPr>
              <a:t> </a:t>
            </a:r>
            <a:r>
              <a:rPr lang="en-US" sz="2800" b="0" dirty="0" smtClean="0">
                <a:latin typeface="Calibri"/>
              </a:rPr>
              <a:t> </a:t>
            </a:r>
            <a:r>
              <a:rPr lang="en-US" sz="2400" b="0" dirty="0" smtClean="0">
                <a:latin typeface="Calibri"/>
              </a:rPr>
              <a:t> ⊆</a:t>
            </a:r>
            <a:endParaRPr lang="en-US" sz="2400" b="0" dirty="0">
              <a:latin typeface="Calibri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 flipV="1">
            <a:off x="2051720" y="2204864"/>
            <a:ext cx="0" cy="100811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71002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467544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latin typeface="Curlz MT" charset="0"/>
              </a:rPr>
              <a:t>G</a:t>
            </a:r>
            <a:r>
              <a:rPr lang="en-US" sz="2800" b="0" dirty="0">
                <a:latin typeface="Calibri"/>
              </a:rPr>
              <a:t> = </a:t>
            </a:r>
            <a:r>
              <a:rPr lang="en-US" sz="2800" b="0" dirty="0" smtClean="0">
                <a:latin typeface="Calibri"/>
              </a:rPr>
              <a:t>(N, E, </a:t>
            </a:r>
            <a:r>
              <a:rPr lang="en-US" sz="2800" dirty="0" smtClean="0">
                <a:latin typeface="Calibri"/>
              </a:rPr>
              <a:t>T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  <p:cxnSp>
        <p:nvCxnSpPr>
          <p:cNvPr id="3" name="Straight Arrow Connector 2"/>
          <p:cNvCxnSpPr/>
          <p:nvPr/>
        </p:nvCxnSpPr>
        <p:spPr bwMode="auto">
          <a:xfrm>
            <a:off x="179512" y="4797152"/>
            <a:ext cx="8676456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791C7E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Rectangle 10"/>
          <p:cNvSpPr/>
          <p:nvPr/>
        </p:nvSpPr>
        <p:spPr bwMode="auto">
          <a:xfrm>
            <a:off x="1835696" y="4725144"/>
            <a:ext cx="4680520" cy="144016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131840" y="5229200"/>
            <a:ext cx="1762021" cy="400110"/>
          </a:xfrm>
          <a:prstGeom prst="rect">
            <a:avLst/>
          </a:prstGeom>
          <a:solidFill>
            <a:srgbClr val="FCEABB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Limited (finite)</a:t>
            </a:r>
            <a:endParaRPr lang="en-US" dirty="0">
              <a:latin typeface="Calibri"/>
            </a:endParaRPr>
          </a:p>
        </p:txBody>
      </p:sp>
      <p:sp>
        <p:nvSpPr>
          <p:cNvPr id="23" name="Text Box 20"/>
          <p:cNvSpPr txBox="1">
            <a:spLocks noChangeArrowheads="1"/>
          </p:cNvSpPr>
          <p:nvPr/>
        </p:nvSpPr>
        <p:spPr bwMode="auto">
          <a:xfrm>
            <a:off x="2483768" y="3933056"/>
            <a:ext cx="2592288" cy="523220"/>
          </a:xfrm>
          <a:prstGeom prst="rect">
            <a:avLst/>
          </a:prstGeom>
          <a:noFill/>
          <a:ln w="9525">
            <a:solidFill>
              <a:srgbClr val="7822A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dirty="0" smtClean="0">
                <a:solidFill>
                  <a:srgbClr val="791C7E"/>
                </a:solidFill>
                <a:latin typeface="Apple Chancery"/>
                <a:cs typeface="Apple Chancery"/>
              </a:rPr>
              <a:t>               R</a:t>
            </a:r>
            <a:endParaRPr lang="en-US" sz="2400" dirty="0">
              <a:solidFill>
                <a:srgbClr val="791C7E"/>
              </a:solidFill>
              <a:latin typeface="Calibri"/>
            </a:endParaRPr>
          </a:p>
        </p:txBody>
      </p:sp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467544" y="3284984"/>
            <a:ext cx="612068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libri"/>
                <a:cs typeface="Calibri"/>
              </a:rPr>
              <a:t>lifetime</a:t>
            </a:r>
            <a:r>
              <a:rPr lang="en-US" sz="2400" dirty="0">
                <a:solidFill>
                  <a:srgbClr val="009900"/>
                </a:solidFill>
                <a:latin typeface="Calibri"/>
                <a:cs typeface="Calibri"/>
              </a:rPr>
              <a:t> of </a:t>
            </a: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system   (contiguous time span)</a:t>
            </a:r>
            <a:endParaRPr lang="en-US" sz="240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25" name="Text Box 20"/>
          <p:cNvSpPr txBox="1">
            <a:spLocks noChangeArrowheads="1"/>
          </p:cNvSpPr>
          <p:nvPr/>
        </p:nvSpPr>
        <p:spPr bwMode="auto">
          <a:xfrm>
            <a:off x="2987824" y="3933056"/>
            <a:ext cx="165618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</a:rPr>
              <a:t>T</a:t>
            </a:r>
            <a:r>
              <a:rPr lang="en-US" sz="2800" b="0" dirty="0">
                <a:latin typeface="Calibri"/>
              </a:rPr>
              <a:t> </a:t>
            </a:r>
            <a:r>
              <a:rPr lang="en-US" sz="2800" b="0" dirty="0" smtClean="0">
                <a:latin typeface="Calibri"/>
              </a:rPr>
              <a:t> </a:t>
            </a:r>
            <a:r>
              <a:rPr lang="en-US" sz="2400" b="0" dirty="0" smtClean="0">
                <a:latin typeface="Calibri"/>
              </a:rPr>
              <a:t> ⊆</a:t>
            </a:r>
            <a:endParaRPr lang="en-US" sz="2400" b="0" dirty="0">
              <a:latin typeface="Calibri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 flipV="1">
            <a:off x="2051720" y="2204864"/>
            <a:ext cx="0" cy="100811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568597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467544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latin typeface="Curlz MT" charset="0"/>
              </a:rPr>
              <a:t>G</a:t>
            </a:r>
            <a:r>
              <a:rPr lang="en-US" sz="2800" b="0" dirty="0">
                <a:latin typeface="Calibri"/>
              </a:rPr>
              <a:t> = </a:t>
            </a:r>
            <a:r>
              <a:rPr lang="en-US" sz="2800" b="0" dirty="0" smtClean="0">
                <a:latin typeface="Calibri"/>
              </a:rPr>
              <a:t>(N, E, </a:t>
            </a:r>
            <a:r>
              <a:rPr lang="en-US" sz="2800" dirty="0" smtClean="0">
                <a:latin typeface="Calibri"/>
              </a:rPr>
              <a:t>T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31840" y="5229200"/>
            <a:ext cx="2428870" cy="400110"/>
          </a:xfrm>
          <a:prstGeom prst="rect">
            <a:avLst/>
          </a:prstGeom>
          <a:solidFill>
            <a:srgbClr val="FCEABB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Unlimited   (infinite)</a:t>
            </a:r>
            <a:endParaRPr lang="en-US" dirty="0">
              <a:latin typeface="Calibri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 flipV="1">
            <a:off x="2051720" y="2204864"/>
            <a:ext cx="0" cy="100811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Arrow Connector 14"/>
          <p:cNvCxnSpPr/>
          <p:nvPr/>
        </p:nvCxnSpPr>
        <p:spPr bwMode="auto">
          <a:xfrm>
            <a:off x="179512" y="4797152"/>
            <a:ext cx="8676456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791C7E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Text Box 20"/>
          <p:cNvSpPr txBox="1">
            <a:spLocks noChangeArrowheads="1"/>
          </p:cNvSpPr>
          <p:nvPr/>
        </p:nvSpPr>
        <p:spPr bwMode="auto">
          <a:xfrm>
            <a:off x="2483768" y="3933056"/>
            <a:ext cx="2592288" cy="523220"/>
          </a:xfrm>
          <a:prstGeom prst="rect">
            <a:avLst/>
          </a:prstGeom>
          <a:noFill/>
          <a:ln w="9525">
            <a:solidFill>
              <a:srgbClr val="7822A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dirty="0" smtClean="0">
                <a:solidFill>
                  <a:srgbClr val="791C7E"/>
                </a:solidFill>
                <a:latin typeface="Apple Chancery"/>
                <a:cs typeface="Apple Chancery"/>
              </a:rPr>
              <a:t>               R</a:t>
            </a:r>
            <a:endParaRPr lang="en-US" sz="2400" dirty="0">
              <a:solidFill>
                <a:srgbClr val="791C7E"/>
              </a:solidFill>
              <a:latin typeface="Calibri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467544" y="3284984"/>
            <a:ext cx="612068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libri"/>
                <a:cs typeface="Calibri"/>
              </a:rPr>
              <a:t>lifetime</a:t>
            </a:r>
            <a:r>
              <a:rPr lang="en-US" sz="2400" dirty="0">
                <a:solidFill>
                  <a:srgbClr val="009900"/>
                </a:solidFill>
                <a:latin typeface="Calibri"/>
                <a:cs typeface="Calibri"/>
              </a:rPr>
              <a:t> of </a:t>
            </a: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system   (contiguous time span)</a:t>
            </a:r>
            <a:endParaRPr lang="en-US" sz="240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2987824" y="3933056"/>
            <a:ext cx="165618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</a:rPr>
              <a:t>T</a:t>
            </a:r>
            <a:r>
              <a:rPr lang="en-US" sz="2800" b="0" dirty="0">
                <a:latin typeface="Calibri"/>
              </a:rPr>
              <a:t> </a:t>
            </a:r>
            <a:r>
              <a:rPr lang="en-US" sz="2800" b="0" dirty="0" smtClean="0">
                <a:latin typeface="Calibri"/>
              </a:rPr>
              <a:t> </a:t>
            </a:r>
            <a:r>
              <a:rPr lang="en-US" sz="2400" b="0" dirty="0" smtClean="0">
                <a:latin typeface="Calibri"/>
              </a:rPr>
              <a:t> ⊆</a:t>
            </a:r>
            <a:endParaRPr lang="en-US" sz="2400" b="0" dirty="0">
              <a:latin typeface="Calibri"/>
            </a:endParaRPr>
          </a:p>
        </p:txBody>
      </p:sp>
      <p:sp>
        <p:nvSpPr>
          <p:cNvPr id="2" name="Isosceles Triangle 1"/>
          <p:cNvSpPr/>
          <p:nvPr/>
        </p:nvSpPr>
        <p:spPr bwMode="auto">
          <a:xfrm rot="5400000">
            <a:off x="8620401" y="4563380"/>
            <a:ext cx="504056" cy="539552"/>
          </a:xfrm>
          <a:prstGeom prst="triangle">
            <a:avLst/>
          </a:prstGeom>
          <a:solidFill>
            <a:srgbClr val="FFFF00"/>
          </a:solidFill>
          <a:ln w="9525" cap="flat" cmpd="sng" algn="ctr">
            <a:solidFill>
              <a:schemeClr val="accent4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0" y="4725144"/>
            <a:ext cx="8604448" cy="144016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221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467544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latin typeface="Curlz MT" charset="0"/>
              </a:rPr>
              <a:t>G</a:t>
            </a:r>
            <a:r>
              <a:rPr lang="en-US" sz="2800" b="0" dirty="0">
                <a:latin typeface="Calibri"/>
              </a:rPr>
              <a:t> = </a:t>
            </a:r>
            <a:r>
              <a:rPr lang="en-US" sz="2800" b="0" dirty="0" smtClean="0">
                <a:latin typeface="Calibri"/>
              </a:rPr>
              <a:t>(N, E, </a:t>
            </a:r>
            <a:r>
              <a:rPr lang="en-US" sz="2800" dirty="0" smtClean="0">
                <a:latin typeface="Calibri"/>
              </a:rPr>
              <a:t>T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31840" y="5229200"/>
            <a:ext cx="2428870" cy="400110"/>
          </a:xfrm>
          <a:prstGeom prst="rect">
            <a:avLst/>
          </a:prstGeom>
          <a:solidFill>
            <a:srgbClr val="FCEABB"/>
          </a:solidFill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Unlimited   (infinite)</a:t>
            </a:r>
            <a:endParaRPr lang="en-US" dirty="0">
              <a:latin typeface="Calibri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 flipV="1">
            <a:off x="2051720" y="2204864"/>
            <a:ext cx="0" cy="100811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Arrow Connector 14"/>
          <p:cNvCxnSpPr/>
          <p:nvPr/>
        </p:nvCxnSpPr>
        <p:spPr bwMode="auto">
          <a:xfrm>
            <a:off x="179512" y="4797152"/>
            <a:ext cx="8676456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791C7E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Text Box 20"/>
          <p:cNvSpPr txBox="1">
            <a:spLocks noChangeArrowheads="1"/>
          </p:cNvSpPr>
          <p:nvPr/>
        </p:nvSpPr>
        <p:spPr bwMode="auto">
          <a:xfrm>
            <a:off x="2483768" y="3933056"/>
            <a:ext cx="2592288" cy="523220"/>
          </a:xfrm>
          <a:prstGeom prst="rect">
            <a:avLst/>
          </a:prstGeom>
          <a:noFill/>
          <a:ln w="9525">
            <a:solidFill>
              <a:srgbClr val="7822A3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800" dirty="0" smtClean="0">
                <a:solidFill>
                  <a:srgbClr val="791C7E"/>
                </a:solidFill>
                <a:latin typeface="Apple Chancery"/>
                <a:cs typeface="Apple Chancery"/>
              </a:rPr>
              <a:t>               R</a:t>
            </a:r>
            <a:endParaRPr lang="en-US" sz="2400" dirty="0">
              <a:solidFill>
                <a:srgbClr val="791C7E"/>
              </a:solidFill>
              <a:latin typeface="Calibri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467544" y="3284984"/>
            <a:ext cx="612068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alibri"/>
                <a:cs typeface="Calibri"/>
              </a:rPr>
              <a:t>lifetime</a:t>
            </a:r>
            <a:r>
              <a:rPr lang="en-US" sz="2400" dirty="0">
                <a:solidFill>
                  <a:srgbClr val="009900"/>
                </a:solidFill>
                <a:latin typeface="Calibri"/>
                <a:cs typeface="Calibri"/>
              </a:rPr>
              <a:t> of </a:t>
            </a: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system   (contiguous time span)</a:t>
            </a:r>
            <a:endParaRPr lang="en-US" sz="240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2987824" y="3933056"/>
            <a:ext cx="1656184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800" dirty="0">
                <a:latin typeface="Calibri"/>
              </a:rPr>
              <a:t>T</a:t>
            </a:r>
            <a:r>
              <a:rPr lang="en-US" sz="2800" b="0" dirty="0">
                <a:latin typeface="Calibri"/>
              </a:rPr>
              <a:t> </a:t>
            </a:r>
            <a:r>
              <a:rPr lang="en-US" sz="2800" b="0" dirty="0" smtClean="0">
                <a:latin typeface="Calibri"/>
              </a:rPr>
              <a:t> </a:t>
            </a:r>
            <a:r>
              <a:rPr lang="en-US" sz="2400" b="0" dirty="0" smtClean="0">
                <a:latin typeface="Calibri"/>
              </a:rPr>
              <a:t> ⊆</a:t>
            </a:r>
            <a:endParaRPr lang="en-US" sz="2400" b="0" dirty="0">
              <a:latin typeface="Calibri"/>
            </a:endParaRPr>
          </a:p>
        </p:txBody>
      </p:sp>
      <p:sp>
        <p:nvSpPr>
          <p:cNvPr id="2" name="Isosceles Triangle 1"/>
          <p:cNvSpPr/>
          <p:nvPr/>
        </p:nvSpPr>
        <p:spPr bwMode="auto">
          <a:xfrm rot="5400000">
            <a:off x="8620401" y="4563380"/>
            <a:ext cx="504056" cy="539552"/>
          </a:xfrm>
          <a:prstGeom prst="triangle">
            <a:avLst/>
          </a:prstGeom>
          <a:solidFill>
            <a:srgbClr val="FFFF00"/>
          </a:solidFill>
          <a:ln w="9525" cap="flat" cmpd="sng" algn="ctr">
            <a:solidFill>
              <a:schemeClr val="accent4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763688" y="4725144"/>
            <a:ext cx="6840760" cy="144016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accent6">
                  <a:lumMod val="60000"/>
                  <a:lumOff val="40000"/>
                </a:schemeClr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19672" y="4941168"/>
            <a:ext cx="312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19720" y="5949280"/>
            <a:ext cx="2507142" cy="40011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0" dirty="0">
                <a:latin typeface="Calibri"/>
              </a:rPr>
              <a:t>b</a:t>
            </a:r>
            <a:r>
              <a:rPr lang="en-US" b="0" dirty="0" smtClean="0">
                <a:latin typeface="Calibri"/>
              </a:rPr>
              <a:t>eginning of time line</a:t>
            </a:r>
            <a:endParaRPr lang="en-US" b="0" dirty="0">
              <a:latin typeface="Calibri"/>
            </a:endParaRPr>
          </a:p>
        </p:txBody>
      </p:sp>
      <p:cxnSp>
        <p:nvCxnSpPr>
          <p:cNvPr id="5" name="Straight Arrow Connector 4"/>
          <p:cNvCxnSpPr/>
          <p:nvPr/>
        </p:nvCxnSpPr>
        <p:spPr bwMode="auto">
          <a:xfrm flipV="1">
            <a:off x="899592" y="5301208"/>
            <a:ext cx="720080" cy="504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661190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467544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latin typeface="Curlz MT" charset="0"/>
              </a:rPr>
              <a:t>G</a:t>
            </a:r>
            <a:r>
              <a:rPr lang="en-US" sz="2800" b="0" dirty="0">
                <a:latin typeface="Calibri"/>
              </a:rPr>
              <a:t> = </a:t>
            </a:r>
            <a:r>
              <a:rPr lang="en-US" sz="2800" b="0" dirty="0" smtClean="0">
                <a:latin typeface="Calibri"/>
              </a:rPr>
              <a:t>(N, E, T, </a:t>
            </a:r>
            <a:r>
              <a:rPr lang="en-US" sz="280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5076056" y="3429000"/>
            <a:ext cx="3312368" cy="1200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edge  presence</a:t>
            </a: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b="0" dirty="0" smtClean="0">
                <a:solidFill>
                  <a:srgbClr val="009900"/>
                </a:solidFill>
                <a:latin typeface="Calibri"/>
                <a:cs typeface="Calibri"/>
              </a:rPr>
              <a:t>function       </a:t>
            </a:r>
          </a:p>
          <a:p>
            <a:pPr algn="ctr" eaLnBrk="1" hangingPunct="1">
              <a:defRPr/>
            </a:pPr>
            <a:r>
              <a:rPr lang="en-US" sz="2400" b="0" dirty="0" err="1" smtClean="0">
                <a:latin typeface="Calibri"/>
              </a:rPr>
              <a:t>ρ</a:t>
            </a:r>
            <a:r>
              <a:rPr lang="en-US" sz="2400" b="0" dirty="0" smtClean="0">
                <a:latin typeface="Calibri"/>
              </a:rPr>
              <a:t> </a:t>
            </a:r>
            <a:r>
              <a:rPr lang="en-US" sz="2400" b="0" dirty="0">
                <a:latin typeface="Calibri"/>
              </a:rPr>
              <a:t>: </a:t>
            </a:r>
            <a:r>
              <a:rPr lang="en-US" sz="2400" b="0" dirty="0" smtClean="0">
                <a:latin typeface="Calibri"/>
              </a:rPr>
              <a:t>E </a:t>
            </a:r>
            <a:r>
              <a:rPr lang="en-US" sz="2400" b="0" dirty="0">
                <a:latin typeface="Calibri"/>
              </a:rPr>
              <a:t>× T → {0, 1}</a:t>
            </a:r>
          </a:p>
          <a:p>
            <a:pPr eaLnBrk="1" hangingPunct="1">
              <a:defRPr/>
            </a:pPr>
            <a:endParaRPr lang="en-US" sz="240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5220072" y="4509120"/>
            <a:ext cx="3024336" cy="830997"/>
          </a:xfrm>
          <a:prstGeom prst="rect">
            <a:avLst/>
          </a:prstGeom>
          <a:solidFill>
            <a:srgbClr val="D6FFE7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2400" dirty="0" smtClean="0">
                <a:latin typeface="Calibri"/>
              </a:rPr>
              <a:t> </a:t>
            </a:r>
            <a:r>
              <a:rPr lang="en-US" sz="2400" dirty="0" err="1" smtClean="0">
                <a:latin typeface="Calibri"/>
              </a:rPr>
              <a:t>ρ</a:t>
            </a:r>
            <a:r>
              <a:rPr lang="en-US" sz="2400" b="0" dirty="0" smtClean="0">
                <a:latin typeface="Calibri"/>
                <a:cs typeface="Calibri"/>
              </a:rPr>
              <a:t>(</a:t>
            </a:r>
            <a:r>
              <a:rPr lang="en-US" sz="2400" dirty="0" err="1">
                <a:latin typeface="Calibri"/>
                <a:cs typeface="Calibri"/>
              </a:rPr>
              <a:t>e</a:t>
            </a:r>
            <a:r>
              <a:rPr lang="en-US" sz="2400" b="0" dirty="0" err="1" smtClean="0">
                <a:latin typeface="Calibri"/>
                <a:cs typeface="Calibri"/>
              </a:rPr>
              <a:t>,</a:t>
            </a:r>
            <a:r>
              <a:rPr lang="en-US" sz="2400" dirty="0" err="1" smtClean="0">
                <a:latin typeface="Calibri"/>
                <a:cs typeface="Calibri"/>
              </a:rPr>
              <a:t>t</a:t>
            </a:r>
            <a:r>
              <a:rPr lang="en-US" sz="2400" b="0" dirty="0" smtClean="0">
                <a:latin typeface="Calibri"/>
                <a:cs typeface="Calibri"/>
              </a:rPr>
              <a:t>)=1   </a:t>
            </a:r>
            <a:r>
              <a:rPr lang="en-US" sz="2400" b="0" dirty="0" err="1" smtClean="0">
                <a:latin typeface="Calibri"/>
                <a:cs typeface="Calibri"/>
              </a:rPr>
              <a:t>iff</a:t>
            </a:r>
            <a:r>
              <a:rPr lang="en-US" sz="2400" b="0" dirty="0" smtClean="0">
                <a:latin typeface="Calibri"/>
                <a:cs typeface="Calibri"/>
              </a:rPr>
              <a:t> </a:t>
            </a:r>
          </a:p>
          <a:p>
            <a:pPr algn="ctr" eaLnBrk="1" hangingPunct="1">
              <a:defRPr/>
            </a:pPr>
            <a:r>
              <a:rPr lang="en-US" sz="2400" b="0" dirty="0" smtClean="0">
                <a:latin typeface="Calibri"/>
                <a:cs typeface="Calibri"/>
              </a:rPr>
              <a:t> </a:t>
            </a:r>
            <a:r>
              <a:rPr lang="en-US" sz="2400" dirty="0" smtClean="0">
                <a:latin typeface="Calibri"/>
                <a:cs typeface="Calibri"/>
              </a:rPr>
              <a:t>e </a:t>
            </a:r>
            <a:r>
              <a:rPr lang="en-US" sz="2400" b="0" dirty="0" smtClean="0">
                <a:latin typeface="Calibri"/>
                <a:cs typeface="Calibri"/>
              </a:rPr>
              <a:t> is present at time </a:t>
            </a:r>
            <a:r>
              <a:rPr lang="en-US" sz="2400" dirty="0" smtClean="0">
                <a:latin typeface="Calibri"/>
                <a:cs typeface="Calibri"/>
              </a:rPr>
              <a:t>t</a:t>
            </a:r>
            <a:endParaRPr lang="en-US" sz="240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cxnSp>
        <p:nvCxnSpPr>
          <p:cNvPr id="8" name="Straight Arrow Connector 7"/>
          <p:cNvCxnSpPr/>
          <p:nvPr/>
        </p:nvCxnSpPr>
        <p:spPr bwMode="auto">
          <a:xfrm flipH="1" flipV="1">
            <a:off x="2915816" y="2204864"/>
            <a:ext cx="2592288" cy="115212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467544" y="3429000"/>
            <a:ext cx="3240360" cy="1200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node presence</a:t>
            </a: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b="0" dirty="0" smtClean="0">
                <a:solidFill>
                  <a:srgbClr val="009900"/>
                </a:solidFill>
                <a:latin typeface="Calibri"/>
                <a:cs typeface="Calibri"/>
              </a:rPr>
              <a:t>function      </a:t>
            </a:r>
          </a:p>
          <a:p>
            <a:pPr algn="ctr" eaLnBrk="1" hangingPunct="1">
              <a:defRPr/>
            </a:pPr>
            <a:r>
              <a:rPr lang="en-US" sz="2400" b="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b="0" dirty="0" err="1">
                <a:latin typeface="Calibri"/>
              </a:rPr>
              <a:t>ψ</a:t>
            </a:r>
            <a:r>
              <a:rPr lang="en-US" sz="2400" b="0" dirty="0">
                <a:latin typeface="Calibri"/>
              </a:rPr>
              <a:t> : N × T → {0, 1}</a:t>
            </a:r>
          </a:p>
          <a:p>
            <a:pPr eaLnBrk="1" hangingPunct="1">
              <a:defRPr/>
            </a:pPr>
            <a:endParaRPr lang="en-US" sz="240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323528" y="4509120"/>
            <a:ext cx="3635896" cy="864096"/>
          </a:xfrm>
          <a:prstGeom prst="rect">
            <a:avLst/>
          </a:prstGeom>
          <a:solidFill>
            <a:srgbClr val="D6FFE7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sz="2400" dirty="0" err="1" smtClean="0">
                <a:latin typeface="Calibri"/>
              </a:rPr>
              <a:t>ψ</a:t>
            </a:r>
            <a:r>
              <a:rPr lang="en-US" sz="2400" b="0" dirty="0" smtClean="0">
                <a:latin typeface="Calibri"/>
                <a:cs typeface="Calibri"/>
              </a:rPr>
              <a:t>(</a:t>
            </a:r>
            <a:r>
              <a:rPr lang="en-US" sz="2400" dirty="0" err="1" smtClean="0">
                <a:latin typeface="Calibri"/>
                <a:cs typeface="Calibri"/>
              </a:rPr>
              <a:t>x</a:t>
            </a:r>
            <a:r>
              <a:rPr lang="en-US" sz="2400" b="0" dirty="0" err="1" smtClean="0">
                <a:latin typeface="Calibri"/>
                <a:cs typeface="Calibri"/>
              </a:rPr>
              <a:t>,</a:t>
            </a:r>
            <a:r>
              <a:rPr lang="en-US" sz="2400" dirty="0" err="1" smtClean="0">
                <a:latin typeface="Calibri"/>
                <a:cs typeface="Calibri"/>
              </a:rPr>
              <a:t>t</a:t>
            </a:r>
            <a:r>
              <a:rPr lang="en-US" sz="2400" b="0" dirty="0" smtClean="0">
                <a:latin typeface="Calibri"/>
                <a:cs typeface="Calibri"/>
              </a:rPr>
              <a:t>)=1   </a:t>
            </a:r>
            <a:r>
              <a:rPr lang="en-US" sz="2400" b="0" dirty="0" err="1" smtClean="0">
                <a:latin typeface="Calibri"/>
                <a:cs typeface="Calibri"/>
              </a:rPr>
              <a:t>iff</a:t>
            </a:r>
            <a:r>
              <a:rPr lang="en-US" sz="2400" b="0" dirty="0" smtClean="0">
                <a:latin typeface="Calibri"/>
                <a:cs typeface="Calibri"/>
              </a:rPr>
              <a:t>  </a:t>
            </a:r>
          </a:p>
          <a:p>
            <a:pPr algn="ctr" eaLnBrk="1" hangingPunct="1">
              <a:defRPr/>
            </a:pPr>
            <a:r>
              <a:rPr lang="en-US" sz="2400" dirty="0" smtClean="0">
                <a:latin typeface="Calibri"/>
                <a:cs typeface="Calibri"/>
              </a:rPr>
              <a:t>x</a:t>
            </a:r>
            <a:r>
              <a:rPr lang="en-US" sz="2400" b="0" dirty="0" smtClean="0">
                <a:latin typeface="Calibri"/>
                <a:cs typeface="Calibri"/>
              </a:rPr>
              <a:t> is in present at time </a:t>
            </a:r>
            <a:r>
              <a:rPr lang="en-US" sz="2400" dirty="0" smtClean="0">
                <a:latin typeface="Calibri"/>
                <a:cs typeface="Calibri"/>
              </a:rPr>
              <a:t>t</a:t>
            </a:r>
            <a:endParaRPr lang="en-US" sz="240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cxnSp>
        <p:nvCxnSpPr>
          <p:cNvPr id="14" name="Straight Arrow Connector 13"/>
          <p:cNvCxnSpPr/>
          <p:nvPr/>
        </p:nvCxnSpPr>
        <p:spPr bwMode="auto">
          <a:xfrm flipV="1">
            <a:off x="2051720" y="2132856"/>
            <a:ext cx="432048" cy="12241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261535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/>
      <p:bldP spid="1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467544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latin typeface="Curlz MT" charset="0"/>
              </a:rPr>
              <a:t>G</a:t>
            </a:r>
            <a:r>
              <a:rPr lang="en-US" sz="2800" b="0" dirty="0">
                <a:latin typeface="Calibri"/>
              </a:rPr>
              <a:t> = </a:t>
            </a:r>
            <a:r>
              <a:rPr lang="en-US" sz="2800" b="0" dirty="0" smtClean="0">
                <a:latin typeface="Calibri"/>
              </a:rPr>
              <a:t>(N, E, T, </a:t>
            </a:r>
            <a:r>
              <a:rPr lang="en-US" sz="2800" b="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611560" y="3429000"/>
            <a:ext cx="72008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latency </a:t>
            </a: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(duration)  function       </a:t>
            </a:r>
            <a:r>
              <a:rPr lang="en-US" sz="2400" b="0" dirty="0" err="1">
                <a:latin typeface="Calibri"/>
              </a:rPr>
              <a:t>ζ</a:t>
            </a:r>
            <a:r>
              <a:rPr lang="en-US" sz="2400" b="0" dirty="0" smtClean="0">
                <a:latin typeface="Calibri"/>
              </a:rPr>
              <a:t> </a:t>
            </a:r>
            <a:r>
              <a:rPr lang="en-US" sz="2400" b="0" dirty="0">
                <a:latin typeface="Calibri"/>
              </a:rPr>
              <a:t>: </a:t>
            </a:r>
            <a:r>
              <a:rPr lang="en-US" sz="2400" b="0" dirty="0" smtClean="0">
                <a:latin typeface="Calibri"/>
              </a:rPr>
              <a:t>E </a:t>
            </a:r>
            <a:r>
              <a:rPr lang="en-US" sz="2400" b="0" dirty="0">
                <a:latin typeface="Calibri"/>
              </a:rPr>
              <a:t>× T → </a:t>
            </a:r>
            <a:r>
              <a:rPr lang="en-US" sz="2400" b="0" dirty="0" smtClean="0">
                <a:latin typeface="Calibri"/>
              </a:rPr>
              <a:t>T     {</a:t>
            </a:r>
            <a:r>
              <a:rPr lang="en-US" sz="2400" b="0" dirty="0" smtClean="0">
                <a:latin typeface="Symbol" charset="2"/>
                <a:cs typeface="Symbol" charset="2"/>
              </a:rPr>
              <a:t>^</a:t>
            </a:r>
            <a:r>
              <a:rPr lang="en-US" sz="2400" b="0" dirty="0" smtClean="0">
                <a:latin typeface="Calibri"/>
              </a:rPr>
              <a:t>}</a:t>
            </a:r>
            <a:endParaRPr lang="en-US" sz="24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23528" y="4149080"/>
            <a:ext cx="8424936" cy="830997"/>
          </a:xfrm>
          <a:prstGeom prst="rect">
            <a:avLst/>
          </a:prstGeom>
          <a:solidFill>
            <a:srgbClr val="D6FFE7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latin typeface="Calibri"/>
              </a:rPr>
              <a:t> </a:t>
            </a:r>
            <a:r>
              <a:rPr lang="en-US" sz="2400" b="0" dirty="0">
                <a:solidFill>
                  <a:srgbClr val="400080"/>
                </a:solidFill>
                <a:latin typeface="Calibri"/>
              </a:rPr>
              <a:t> </a:t>
            </a:r>
            <a:r>
              <a:rPr lang="en-US" sz="2400" b="0" dirty="0" err="1">
                <a:latin typeface="Calibri"/>
              </a:rPr>
              <a:t>ζ</a:t>
            </a:r>
            <a:r>
              <a:rPr lang="en-US" sz="2400" b="0" dirty="0">
                <a:latin typeface="Calibri"/>
              </a:rPr>
              <a:t>((</a:t>
            </a:r>
            <a:r>
              <a:rPr lang="en-US" sz="2400" b="0" dirty="0" err="1">
                <a:latin typeface="Calibri"/>
              </a:rPr>
              <a:t>x,y</a:t>
            </a:r>
            <a:r>
              <a:rPr lang="en-US" sz="2400" b="0" dirty="0">
                <a:latin typeface="Calibri"/>
              </a:rPr>
              <a:t>), t) = d</a:t>
            </a:r>
            <a:r>
              <a:rPr lang="en-US" sz="2400" b="0" dirty="0" smtClean="0">
                <a:latin typeface="Symbol" charset="2"/>
                <a:cs typeface="Symbol" charset="2"/>
              </a:rPr>
              <a:t>  </a:t>
            </a:r>
            <a:endParaRPr lang="en-US" sz="2400" b="0" dirty="0" smtClean="0">
              <a:latin typeface="Lucida Grande"/>
              <a:ea typeface="Lucida Grande"/>
              <a:cs typeface="Lucida Grande"/>
            </a:endParaRPr>
          </a:p>
          <a:p>
            <a:pPr eaLnBrk="1" hangingPunct="1">
              <a:defRPr/>
            </a:pPr>
            <a:endParaRPr lang="en-US" sz="2400" b="0" dirty="0">
              <a:solidFill>
                <a:srgbClr val="400080"/>
              </a:solidFill>
              <a:latin typeface="Calibri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323528" y="4581128"/>
            <a:ext cx="8424936" cy="461665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b="0" dirty="0" smtClean="0">
                <a:latin typeface="Calibri"/>
              </a:rPr>
              <a:t>  message from </a:t>
            </a:r>
            <a:r>
              <a:rPr lang="en-US" sz="2400" b="0" dirty="0">
                <a:latin typeface="Calibri"/>
              </a:rPr>
              <a:t>x to y, </a:t>
            </a:r>
            <a:r>
              <a:rPr lang="en-US" sz="2400" b="0" dirty="0" smtClean="0">
                <a:latin typeface="Calibri"/>
              </a:rPr>
              <a:t>sent at </a:t>
            </a:r>
            <a:r>
              <a:rPr lang="en-US" sz="2400" b="0" dirty="0">
                <a:latin typeface="Calibri"/>
              </a:rPr>
              <a:t>time t, </a:t>
            </a:r>
            <a:r>
              <a:rPr lang="en-US" sz="2400" b="0" dirty="0" smtClean="0">
                <a:latin typeface="Calibri"/>
              </a:rPr>
              <a:t>will arrive at time  </a:t>
            </a:r>
            <a:r>
              <a:rPr lang="en-US" sz="2400" b="0" dirty="0" err="1" smtClean="0">
                <a:latin typeface="Calibri"/>
              </a:rPr>
              <a:t>t+d</a:t>
            </a:r>
            <a:endParaRPr lang="en-US" sz="2400" b="0" dirty="0" smtClean="0">
              <a:latin typeface="Calibri"/>
            </a:endParaRPr>
          </a:p>
        </p:txBody>
      </p:sp>
      <p:cxnSp>
        <p:nvCxnSpPr>
          <p:cNvPr id="12" name="Straight Arrow Connector 11"/>
          <p:cNvCxnSpPr/>
          <p:nvPr/>
        </p:nvCxnSpPr>
        <p:spPr bwMode="auto">
          <a:xfrm flipV="1">
            <a:off x="2051720" y="2204864"/>
            <a:ext cx="1080120" cy="12241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" name="TextBox 1"/>
          <p:cNvSpPr txBox="1"/>
          <p:nvPr/>
        </p:nvSpPr>
        <p:spPr>
          <a:xfrm rot="10800000">
            <a:off x="6228184" y="3501008"/>
            <a:ext cx="4427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>
                <a:latin typeface="Symbol" charset="2"/>
                <a:cs typeface="Symbol" charset="2"/>
              </a:rPr>
              <a:t>˛</a:t>
            </a:r>
            <a:r>
              <a:rPr lang="en-US" b="0" dirty="0" err="1">
                <a:latin typeface="Symbol" charset="2"/>
                <a:cs typeface="Symbol" charset="2"/>
              </a:rPr>
              <a:t>Ç</a:t>
            </a:r>
            <a:endParaRPr lang="en-US" dirty="0"/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323528" y="5229200"/>
            <a:ext cx="8424936" cy="830997"/>
          </a:xfrm>
          <a:prstGeom prst="rect">
            <a:avLst/>
          </a:prstGeom>
          <a:solidFill>
            <a:srgbClr val="D6FFE7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latin typeface="Calibri"/>
              </a:rPr>
              <a:t> </a:t>
            </a:r>
            <a:r>
              <a:rPr lang="en-US" sz="2400" b="0" dirty="0">
                <a:solidFill>
                  <a:srgbClr val="400080"/>
                </a:solidFill>
                <a:latin typeface="Calibri"/>
              </a:rPr>
              <a:t> </a:t>
            </a:r>
            <a:r>
              <a:rPr lang="en-US" sz="2400" b="0" dirty="0" err="1">
                <a:latin typeface="Calibri"/>
              </a:rPr>
              <a:t>ζ</a:t>
            </a:r>
            <a:r>
              <a:rPr lang="en-US" sz="2400" b="0" dirty="0">
                <a:latin typeface="Calibri"/>
              </a:rPr>
              <a:t>((</a:t>
            </a:r>
            <a:r>
              <a:rPr lang="en-US" sz="2400" b="0" dirty="0" err="1">
                <a:latin typeface="Calibri"/>
              </a:rPr>
              <a:t>x,y</a:t>
            </a:r>
            <a:r>
              <a:rPr lang="en-US" sz="2400" b="0" dirty="0">
                <a:latin typeface="Calibri"/>
              </a:rPr>
              <a:t>), t) </a:t>
            </a:r>
            <a:r>
              <a:rPr lang="en-US" sz="2400" b="0" dirty="0" smtClean="0">
                <a:latin typeface="Calibri"/>
              </a:rPr>
              <a:t>= </a:t>
            </a:r>
            <a:r>
              <a:rPr lang="en-US" sz="2400" b="0" dirty="0" smtClean="0">
                <a:latin typeface="Symbol" charset="2"/>
                <a:cs typeface="Symbol" charset="2"/>
              </a:rPr>
              <a:t>^</a:t>
            </a:r>
            <a:endParaRPr lang="en-US" sz="2400" b="0" dirty="0" smtClean="0">
              <a:latin typeface="Lucida Grande"/>
              <a:ea typeface="Lucida Grande"/>
              <a:cs typeface="Lucida Grande"/>
            </a:endParaRPr>
          </a:p>
          <a:p>
            <a:pPr eaLnBrk="1" hangingPunct="1">
              <a:defRPr/>
            </a:pPr>
            <a:endParaRPr lang="en-US" sz="2400" b="0" dirty="0">
              <a:solidFill>
                <a:srgbClr val="400080"/>
              </a:solidFill>
              <a:latin typeface="Calibri"/>
            </a:endParaRP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323528" y="5733256"/>
            <a:ext cx="8424936" cy="461665"/>
          </a:xfrm>
          <a:prstGeom prst="rect">
            <a:avLst/>
          </a:prstGeom>
          <a:solidFill>
            <a:srgbClr val="FFFF00"/>
          </a:solidFill>
          <a:ln w="9525">
            <a:noFill/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b="0" dirty="0" smtClean="0">
                <a:latin typeface="Calibri"/>
              </a:rPr>
              <a:t>  message from </a:t>
            </a:r>
            <a:r>
              <a:rPr lang="en-US" sz="2400" b="0" dirty="0">
                <a:latin typeface="Calibri"/>
              </a:rPr>
              <a:t>x to y, </a:t>
            </a:r>
            <a:r>
              <a:rPr lang="en-US" sz="2400" b="0" dirty="0" smtClean="0">
                <a:latin typeface="Calibri"/>
              </a:rPr>
              <a:t>if sent at </a:t>
            </a:r>
            <a:r>
              <a:rPr lang="en-US" sz="2400" b="0" dirty="0">
                <a:latin typeface="Calibri"/>
              </a:rPr>
              <a:t>time t, </a:t>
            </a:r>
            <a:r>
              <a:rPr lang="en-US" sz="2400" b="0" dirty="0" smtClean="0">
                <a:latin typeface="Calibri"/>
              </a:rPr>
              <a:t>will not arrive</a:t>
            </a:r>
          </a:p>
        </p:txBody>
      </p:sp>
    </p:spTree>
    <p:extLst>
      <p:ext uri="{BB962C8B-B14F-4D97-AF65-F5344CB8AC3E}">
        <p14:creationId xmlns:p14="http://schemas.microsoft.com/office/powerpoint/2010/main" val="3495753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7650051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</a:t>
            </a:r>
            <a:r>
              <a:rPr lang="en-US" sz="3200" dirty="0" smtClean="0">
                <a:solidFill>
                  <a:srgbClr val="CC0000"/>
                </a:solidFill>
                <a:latin typeface="Calibri"/>
              </a:rPr>
              <a:t>Graph:  </a:t>
            </a:r>
            <a:r>
              <a:rPr lang="en-US" sz="3200" dirty="0" smtClean="0">
                <a:solidFill>
                  <a:srgbClr val="008000"/>
                </a:solidFill>
                <a:latin typeface="Calibri"/>
              </a:rPr>
              <a:t> Snapshot &amp; Footprint</a:t>
            </a:r>
            <a:r>
              <a:rPr lang="en-US" sz="3200" dirty="0" smtClean="0">
                <a:solidFill>
                  <a:srgbClr val="CC0000"/>
                </a:solidFill>
                <a:latin typeface="Calibri"/>
              </a:rPr>
              <a:t>  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18" name="Text Box 2"/>
          <p:cNvSpPr txBox="1">
            <a:spLocks noChangeArrowheads="1"/>
          </p:cNvSpPr>
          <p:nvPr/>
        </p:nvSpPr>
        <p:spPr bwMode="auto">
          <a:xfrm>
            <a:off x="539552" y="1556792"/>
            <a:ext cx="7825680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3200" dirty="0" smtClean="0">
                <a:latin typeface="Curlz MT" charset="0"/>
              </a:rPr>
              <a:t>G</a:t>
            </a:r>
            <a:r>
              <a:rPr lang="en-US" sz="2800" b="0" dirty="0" smtClean="0">
                <a:latin typeface="Calibri"/>
              </a:rPr>
              <a:t> = (N, E, T, </a:t>
            </a:r>
            <a:r>
              <a:rPr lang="en-US" sz="2800" b="0" dirty="0" err="1" smtClean="0">
                <a:latin typeface="Calibri"/>
              </a:rPr>
              <a:t>ψ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ρ</a:t>
            </a:r>
            <a:r>
              <a:rPr lang="en-US" sz="2800" b="0" dirty="0" smtClean="0">
                <a:latin typeface="Calibri"/>
              </a:rPr>
              <a:t>, </a:t>
            </a:r>
            <a:r>
              <a:rPr lang="en-US" sz="2800" b="0" dirty="0" err="1" smtClean="0">
                <a:latin typeface="Calibri"/>
              </a:rPr>
              <a:t>ζ</a:t>
            </a:r>
            <a:r>
              <a:rPr lang="en-US" sz="2800" b="0" dirty="0" smtClean="0">
                <a:latin typeface="Calibri"/>
              </a:rPr>
              <a:t> )</a:t>
            </a:r>
            <a:endParaRPr lang="en-US" sz="2800" b="0" dirty="0">
              <a:latin typeface="Calibri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1547664" y="3501008"/>
            <a:ext cx="72008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b="0" dirty="0" smtClean="0">
                <a:solidFill>
                  <a:srgbClr val="009900"/>
                </a:solidFill>
                <a:latin typeface="Calibri"/>
                <a:cs typeface="Calibri"/>
              </a:rPr>
              <a:t>  </a:t>
            </a:r>
            <a:r>
              <a:rPr lang="en-US" sz="2400" b="0" dirty="0" smtClean="0">
                <a:latin typeface="Calibri"/>
              </a:rPr>
              <a:t>N(t) =  { x </a:t>
            </a:r>
            <a:r>
              <a:rPr lang="en-US" sz="1800" b="0" dirty="0">
                <a:latin typeface="Calibri"/>
              </a:rPr>
              <a:t>∈</a:t>
            </a:r>
            <a:r>
              <a:rPr lang="en-US" sz="2400" b="0" dirty="0" smtClean="0">
                <a:latin typeface="Calibri"/>
                <a:cs typeface="Calibri"/>
              </a:rPr>
              <a:t> N</a:t>
            </a:r>
            <a:r>
              <a:rPr lang="en-US" sz="2400" b="0" dirty="0" smtClean="0">
                <a:latin typeface="Calibri"/>
              </a:rPr>
              <a:t> :  </a:t>
            </a:r>
            <a:r>
              <a:rPr lang="en-US" sz="2400" b="0" dirty="0" err="1" smtClean="0">
                <a:latin typeface="Calibri"/>
              </a:rPr>
              <a:t>ψ</a:t>
            </a:r>
            <a:r>
              <a:rPr lang="en-US" sz="2400" b="0" dirty="0" smtClean="0">
                <a:latin typeface="Calibri"/>
              </a:rPr>
              <a:t>(x, t)=1 }</a:t>
            </a:r>
            <a:endParaRPr lang="en-US" sz="24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1619672" y="4077072"/>
            <a:ext cx="453650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  </a:t>
            </a:r>
            <a:r>
              <a:rPr lang="en-US" sz="2400" b="0" dirty="0" smtClean="0">
                <a:latin typeface="Calibri"/>
              </a:rPr>
              <a:t>E(t) =  { e </a:t>
            </a:r>
            <a:r>
              <a:rPr lang="en-US" sz="1800" b="0" dirty="0">
                <a:latin typeface="Calibri"/>
              </a:rPr>
              <a:t>∈</a:t>
            </a:r>
            <a:r>
              <a:rPr lang="en-US" sz="2400" b="0" dirty="0" smtClean="0"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</a:rPr>
              <a:t>E </a:t>
            </a:r>
            <a:r>
              <a:rPr lang="en-US" sz="2400" b="0" dirty="0">
                <a:latin typeface="Calibri"/>
              </a:rPr>
              <a:t>:  </a:t>
            </a:r>
            <a:r>
              <a:rPr lang="en-US" sz="2400" b="0" dirty="0" smtClean="0">
                <a:latin typeface="Calibri"/>
              </a:rPr>
              <a:t> </a:t>
            </a:r>
            <a:r>
              <a:rPr lang="en-US" sz="2400" b="0" dirty="0" err="1" smtClean="0">
                <a:latin typeface="Calibri"/>
              </a:rPr>
              <a:t>ρ</a:t>
            </a:r>
            <a:r>
              <a:rPr lang="en-US" sz="2400" b="0" dirty="0" smtClean="0">
                <a:latin typeface="Calibri"/>
              </a:rPr>
              <a:t>(e, t</a:t>
            </a:r>
            <a:r>
              <a:rPr lang="en-US" sz="2400" b="0" dirty="0">
                <a:latin typeface="Calibri"/>
              </a:rPr>
              <a:t>)=1 </a:t>
            </a:r>
            <a:r>
              <a:rPr lang="en-US" sz="2400" b="0" dirty="0" smtClean="0">
                <a:latin typeface="Calibri"/>
              </a:rPr>
              <a:t>}</a:t>
            </a:r>
            <a:endParaRPr lang="en-US" sz="24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0" name="Text Box 21"/>
          <p:cNvSpPr txBox="1">
            <a:spLocks noChangeArrowheads="1"/>
          </p:cNvSpPr>
          <p:nvPr/>
        </p:nvSpPr>
        <p:spPr bwMode="auto">
          <a:xfrm>
            <a:off x="755576" y="2708921"/>
            <a:ext cx="3024336" cy="461665"/>
          </a:xfrm>
          <a:prstGeom prst="rect">
            <a:avLst/>
          </a:prstGeom>
          <a:noFill/>
          <a:ln w="9525">
            <a:solidFill>
              <a:srgbClr val="D536F9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400" b="0" dirty="0">
                <a:latin typeface="Calibri"/>
              </a:rPr>
              <a:t>   </a:t>
            </a:r>
            <a:r>
              <a:rPr lang="en-US" sz="2400" b="0" dirty="0" smtClean="0">
                <a:latin typeface="Calibri"/>
              </a:rPr>
              <a:t>G</a:t>
            </a:r>
            <a:r>
              <a:rPr lang="en-US" sz="2400" b="0" dirty="0">
                <a:latin typeface="Calibri"/>
              </a:rPr>
              <a:t>(t) = </a:t>
            </a:r>
            <a:r>
              <a:rPr lang="en-US" sz="2400" b="0" dirty="0" smtClean="0">
                <a:latin typeface="Calibri"/>
              </a:rPr>
              <a:t>(N(</a:t>
            </a:r>
            <a:r>
              <a:rPr lang="en-US" sz="2400" b="0" dirty="0">
                <a:latin typeface="Calibri"/>
              </a:rPr>
              <a:t>t) , E(t)</a:t>
            </a:r>
            <a:r>
              <a:rPr lang="en-US" sz="2400" b="0" dirty="0" smtClean="0">
                <a:latin typeface="Calibri"/>
              </a:rPr>
              <a:t>)         </a:t>
            </a:r>
            <a:endParaRPr lang="en-US" sz="2400" b="0" dirty="0">
              <a:latin typeface="Calibri"/>
            </a:endParaRPr>
          </a:p>
        </p:txBody>
      </p:sp>
      <p:sp>
        <p:nvSpPr>
          <p:cNvPr id="11" name="Text Box 19"/>
          <p:cNvSpPr txBox="1">
            <a:spLocks noChangeArrowheads="1"/>
          </p:cNvSpPr>
          <p:nvPr/>
        </p:nvSpPr>
        <p:spPr bwMode="auto">
          <a:xfrm>
            <a:off x="4355976" y="2708920"/>
            <a:ext cx="348044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400" dirty="0">
                <a:solidFill>
                  <a:srgbClr val="0000FF"/>
                </a:solidFill>
                <a:latin typeface="Calibri"/>
              </a:rPr>
              <a:t>SNAPSHOT</a:t>
            </a:r>
            <a:r>
              <a:rPr lang="en-US" sz="2400" b="0" dirty="0">
                <a:latin typeface="Calibri"/>
              </a:rPr>
              <a:t>    </a:t>
            </a:r>
            <a:r>
              <a:rPr lang="en-US" sz="2400" b="0" dirty="0" smtClean="0">
                <a:latin typeface="Calibri"/>
              </a:rPr>
              <a:t>at </a:t>
            </a:r>
            <a:r>
              <a:rPr lang="en-US" sz="2400" b="0" dirty="0">
                <a:latin typeface="Calibri"/>
              </a:rPr>
              <a:t>time t </a:t>
            </a:r>
            <a:r>
              <a:rPr lang="en-US" b="0" dirty="0">
                <a:latin typeface="Calibri"/>
              </a:rPr>
              <a:t>∈</a:t>
            </a:r>
            <a:r>
              <a:rPr lang="en-US" sz="2400" b="0" dirty="0">
                <a:latin typeface="Calibri"/>
              </a:rPr>
              <a:t> T</a:t>
            </a:r>
          </a:p>
        </p:txBody>
      </p:sp>
      <p:sp>
        <p:nvSpPr>
          <p:cNvPr id="12" name="Text Box 18"/>
          <p:cNvSpPr txBox="1">
            <a:spLocks noChangeArrowheads="1"/>
          </p:cNvSpPr>
          <p:nvPr/>
        </p:nvSpPr>
        <p:spPr bwMode="auto">
          <a:xfrm>
            <a:off x="4499992" y="5013176"/>
            <a:ext cx="166884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</a:rPr>
              <a:t>FOOTPRINT</a:t>
            </a:r>
            <a:endParaRPr lang="en-US" sz="2400" b="0" dirty="0">
              <a:solidFill>
                <a:srgbClr val="0000FF"/>
              </a:solidFill>
              <a:latin typeface="Calibri"/>
            </a:endParaRPr>
          </a:p>
        </p:txBody>
      </p:sp>
      <p:sp>
        <p:nvSpPr>
          <p:cNvPr id="14" name="Text Box 24"/>
          <p:cNvSpPr txBox="1">
            <a:spLocks noChangeArrowheads="1"/>
          </p:cNvSpPr>
          <p:nvPr/>
        </p:nvSpPr>
        <p:spPr bwMode="auto">
          <a:xfrm>
            <a:off x="755576" y="5013176"/>
            <a:ext cx="3124200" cy="466725"/>
          </a:xfrm>
          <a:prstGeom prst="rect">
            <a:avLst/>
          </a:prstGeom>
          <a:noFill/>
          <a:ln w="9525">
            <a:solidFill>
              <a:srgbClr val="D536F9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sz="2400" b="0" dirty="0">
                <a:latin typeface="Calibri"/>
              </a:rPr>
              <a:t>        G = </a:t>
            </a:r>
            <a:r>
              <a:rPr lang="en-US" sz="2400" b="0" dirty="0" smtClean="0">
                <a:latin typeface="Calibri"/>
              </a:rPr>
              <a:t>(N </a:t>
            </a:r>
            <a:r>
              <a:rPr lang="en-US" sz="2400" b="0" dirty="0">
                <a:latin typeface="Calibri"/>
              </a:rPr>
              <a:t>, E)</a:t>
            </a:r>
          </a:p>
        </p:txBody>
      </p:sp>
      <p:sp>
        <p:nvSpPr>
          <p:cNvPr id="15" name="Text Box 18"/>
          <p:cNvSpPr txBox="1">
            <a:spLocks noChangeArrowheads="1"/>
          </p:cNvSpPr>
          <p:nvPr/>
        </p:nvSpPr>
        <p:spPr bwMode="auto">
          <a:xfrm>
            <a:off x="6660232" y="5085184"/>
            <a:ext cx="1372767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algn="ctr" eaLnBrk="1" hangingPunct="1">
              <a:defRPr/>
            </a:pPr>
            <a:r>
              <a:rPr lang="en-US" b="0" dirty="0">
                <a:solidFill>
                  <a:srgbClr val="0000FF"/>
                </a:solidFill>
                <a:latin typeface="Calibri"/>
              </a:rPr>
              <a:t>a</a:t>
            </a:r>
            <a:r>
              <a:rPr lang="en-US" b="0" dirty="0" smtClean="0">
                <a:solidFill>
                  <a:srgbClr val="0000FF"/>
                </a:solidFill>
                <a:latin typeface="Calibri"/>
              </a:rPr>
              <a:t>-temporal</a:t>
            </a:r>
            <a:endParaRPr lang="en-US" b="0" dirty="0">
              <a:solidFill>
                <a:srgbClr val="0000FF"/>
              </a:solidFill>
              <a:latin typeface="Calibri"/>
            </a:endParaRPr>
          </a:p>
        </p:txBody>
      </p:sp>
      <p:sp>
        <p:nvSpPr>
          <p:cNvPr id="16" name="Text Box 18"/>
          <p:cNvSpPr txBox="1">
            <a:spLocks noChangeArrowheads="1"/>
          </p:cNvSpPr>
          <p:nvPr/>
        </p:nvSpPr>
        <p:spPr bwMode="auto">
          <a:xfrm>
            <a:off x="6732240" y="5733256"/>
            <a:ext cx="1296144" cy="400110"/>
          </a:xfrm>
          <a:prstGeom prst="rect">
            <a:avLst/>
          </a:prstGeom>
          <a:solidFill>
            <a:srgbClr val="3366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en-US" b="0" dirty="0" smtClean="0">
                <a:solidFill>
                  <a:srgbClr val="FFFF00"/>
                </a:solidFill>
                <a:latin typeface="Calibri"/>
              </a:rPr>
              <a:t>aggregate</a:t>
            </a:r>
            <a:endParaRPr lang="en-US" b="0" dirty="0">
              <a:solidFill>
                <a:srgbClr val="FFFF00"/>
              </a:solidFill>
              <a:latin typeface="Calibri"/>
            </a:endParaRPr>
          </a:p>
        </p:txBody>
      </p:sp>
      <p:sp>
        <p:nvSpPr>
          <p:cNvPr id="19" name="Text Box 18"/>
          <p:cNvSpPr txBox="1">
            <a:spLocks noChangeArrowheads="1"/>
          </p:cNvSpPr>
          <p:nvPr/>
        </p:nvSpPr>
        <p:spPr bwMode="auto">
          <a:xfrm>
            <a:off x="4211960" y="5517232"/>
            <a:ext cx="2111275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b="0" dirty="0" smtClean="0">
                <a:solidFill>
                  <a:srgbClr val="0000FF"/>
                </a:solidFill>
                <a:latin typeface="Calibri"/>
              </a:rPr>
              <a:t>(underlying graph)</a:t>
            </a:r>
            <a:endParaRPr lang="en-US" b="0" dirty="0">
              <a:solidFill>
                <a:srgbClr val="0000FF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83300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0" grpId="0"/>
      <p:bldP spid="10" grpId="0" animBg="1"/>
      <p:bldP spid="11" grpId="0"/>
      <p:bldP spid="12" grpId="0"/>
      <p:bldP spid="14" grpId="0" animBg="1"/>
      <p:bldP spid="15" grpId="0" animBg="1"/>
      <p:bldP spid="16" grpId="0" animBg="1"/>
      <p:bldP spid="1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Box 2"/>
          <p:cNvSpPr txBox="1">
            <a:spLocks noChangeArrowheads="1"/>
          </p:cNvSpPr>
          <p:nvPr/>
        </p:nvSpPr>
        <p:spPr bwMode="auto">
          <a:xfrm>
            <a:off x="3707904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latin typeface="Calibri"/>
              </a:rPr>
              <a:t>t</a:t>
            </a: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251520" y="4365104"/>
            <a:ext cx="9001000" cy="144016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3707904" y="4365104"/>
            <a:ext cx="216024" cy="144016"/>
          </a:xfrm>
          <a:prstGeom prst="rect">
            <a:avLst/>
          </a:prstGeom>
          <a:solidFill>
            <a:srgbClr val="CBE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124933" y="4509120"/>
            <a:ext cx="432048" cy="36933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b="0" dirty="0" smtClean="0">
                <a:latin typeface="Calibri"/>
              </a:rPr>
              <a:t>0</a:t>
            </a: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2987824" y="1556792"/>
            <a:ext cx="1656184" cy="1440160"/>
            <a:chOff x="971600" y="4221088"/>
            <a:chExt cx="1656184" cy="1440160"/>
          </a:xfrm>
        </p:grpSpPr>
        <p:sp>
          <p:nvSpPr>
            <p:cNvPr id="15" name="Dodecagon 14"/>
            <p:cNvSpPr/>
            <p:nvPr/>
          </p:nvSpPr>
          <p:spPr bwMode="auto">
            <a:xfrm>
              <a:off x="971600" y="4221088"/>
              <a:ext cx="1656184" cy="1440160"/>
            </a:xfrm>
            <a:prstGeom prst="dodec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6" name="Text Box 2"/>
            <p:cNvSpPr txBox="1">
              <a:spLocks noChangeArrowheads="1"/>
            </p:cNvSpPr>
            <p:nvPr/>
          </p:nvSpPr>
          <p:spPr bwMode="auto">
            <a:xfrm>
              <a:off x="1547664" y="4509120"/>
              <a:ext cx="792088" cy="5847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sz="3200" dirty="0" smtClean="0">
                  <a:latin typeface="Curlz MT" charset="0"/>
                </a:rPr>
                <a:t>G</a:t>
              </a:r>
              <a:endParaRPr lang="en-US" sz="2800" b="0" dirty="0">
                <a:latin typeface="Calibri"/>
              </a:endParaRPr>
            </a:p>
          </p:txBody>
        </p:sp>
        <p:sp>
          <p:nvSpPr>
            <p:cNvPr id="18" name="Dodecagon 17"/>
            <p:cNvSpPr/>
            <p:nvPr/>
          </p:nvSpPr>
          <p:spPr bwMode="auto">
            <a:xfrm>
              <a:off x="971600" y="4221088"/>
              <a:ext cx="1656184" cy="1440160"/>
            </a:xfrm>
            <a:prstGeom prst="dodecagon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2" name="Text Box 2"/>
            <p:cNvSpPr txBox="1">
              <a:spLocks noChangeArrowheads="1"/>
            </p:cNvSpPr>
            <p:nvPr/>
          </p:nvSpPr>
          <p:spPr bwMode="auto">
            <a:xfrm>
              <a:off x="1547664" y="4509120"/>
              <a:ext cx="792088" cy="5847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sz="3200" dirty="0" smtClean="0">
                  <a:latin typeface="Curlz MT" charset="0"/>
                </a:rPr>
                <a:t>G</a:t>
              </a:r>
              <a:endParaRPr lang="en-US" sz="2800" b="0" dirty="0"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87621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3707904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latin typeface="Calibri"/>
              </a:rPr>
              <a:t>t</a:t>
            </a: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67544" y="4365104"/>
            <a:ext cx="8964488" cy="14401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19672" y="4797152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past</a:t>
            </a:r>
            <a:endParaRPr lang="en-US" dirty="0">
              <a:latin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732240" y="4941168"/>
            <a:ext cx="864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future</a:t>
            </a:r>
            <a:endParaRPr lang="en-US" dirty="0">
              <a:latin typeface="Calibri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251520" y="4365104"/>
            <a:ext cx="4248472" cy="14401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3923928" y="4365104"/>
            <a:ext cx="5760640" cy="144016"/>
          </a:xfrm>
          <a:prstGeom prst="rect">
            <a:avLst/>
          </a:prstGeom>
          <a:solidFill>
            <a:srgbClr val="4EA75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3707904" y="4365104"/>
            <a:ext cx="216024" cy="144016"/>
          </a:xfrm>
          <a:prstGeom prst="rect">
            <a:avLst/>
          </a:prstGeom>
          <a:solidFill>
            <a:srgbClr val="CBE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275856" y="4869160"/>
            <a:ext cx="1224136" cy="936104"/>
            <a:chOff x="3275856" y="4869160"/>
            <a:chExt cx="1224136" cy="936104"/>
          </a:xfrm>
        </p:grpSpPr>
        <p:sp>
          <p:nvSpPr>
            <p:cNvPr id="27" name="Oval 26"/>
            <p:cNvSpPr/>
            <p:nvPr/>
          </p:nvSpPr>
          <p:spPr bwMode="auto">
            <a:xfrm>
              <a:off x="3275856" y="5229200"/>
              <a:ext cx="1224136" cy="576064"/>
            </a:xfrm>
            <a:prstGeom prst="ellipse">
              <a:avLst/>
            </a:prstGeom>
            <a:solidFill>
              <a:srgbClr val="CBE3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419872" y="5229200"/>
              <a:ext cx="100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</a:rPr>
                <a:t>present</a:t>
              </a:r>
              <a:endParaRPr lang="en-US" dirty="0">
                <a:latin typeface="Calibri"/>
              </a:endParaRPr>
            </a:p>
          </p:txBody>
        </p:sp>
        <p:cxnSp>
          <p:nvCxnSpPr>
            <p:cNvPr id="29" name="Straight Arrow Connector 28"/>
            <p:cNvCxnSpPr/>
            <p:nvPr/>
          </p:nvCxnSpPr>
          <p:spPr bwMode="auto">
            <a:xfrm flipV="1">
              <a:off x="3851920" y="4869160"/>
              <a:ext cx="1354" cy="3507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21" name="Group 20"/>
          <p:cNvGrpSpPr/>
          <p:nvPr/>
        </p:nvGrpSpPr>
        <p:grpSpPr>
          <a:xfrm>
            <a:off x="2987824" y="1556792"/>
            <a:ext cx="1656184" cy="1440160"/>
            <a:chOff x="971600" y="4221088"/>
            <a:chExt cx="1656184" cy="1440160"/>
          </a:xfrm>
        </p:grpSpPr>
        <p:sp>
          <p:nvSpPr>
            <p:cNvPr id="22" name="Dodecagon 21"/>
            <p:cNvSpPr/>
            <p:nvPr/>
          </p:nvSpPr>
          <p:spPr bwMode="auto">
            <a:xfrm>
              <a:off x="971600" y="4221088"/>
              <a:ext cx="1656184" cy="1440160"/>
            </a:xfrm>
            <a:prstGeom prst="dodec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3" name="Text Box 2"/>
            <p:cNvSpPr txBox="1">
              <a:spLocks noChangeArrowheads="1"/>
            </p:cNvSpPr>
            <p:nvPr/>
          </p:nvSpPr>
          <p:spPr bwMode="auto">
            <a:xfrm>
              <a:off x="1547664" y="4509120"/>
              <a:ext cx="792088" cy="5847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sz="3200" dirty="0" smtClean="0">
                  <a:latin typeface="Curlz MT" charset="0"/>
                </a:rPr>
                <a:t>G</a:t>
              </a:r>
              <a:endParaRPr lang="en-US" sz="2800" b="0" dirty="0">
                <a:latin typeface="Calibri"/>
              </a:endParaRPr>
            </a:p>
          </p:txBody>
        </p:sp>
        <p:sp>
          <p:nvSpPr>
            <p:cNvPr id="24" name="Dodecagon 23"/>
            <p:cNvSpPr/>
            <p:nvPr/>
          </p:nvSpPr>
          <p:spPr bwMode="auto">
            <a:xfrm>
              <a:off x="971600" y="4221088"/>
              <a:ext cx="1656184" cy="1440160"/>
            </a:xfrm>
            <a:prstGeom prst="dodecagon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0" name="Text Box 2"/>
            <p:cNvSpPr txBox="1">
              <a:spLocks noChangeArrowheads="1"/>
            </p:cNvSpPr>
            <p:nvPr/>
          </p:nvSpPr>
          <p:spPr bwMode="auto">
            <a:xfrm>
              <a:off x="1547664" y="4509120"/>
              <a:ext cx="792088" cy="5847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sz="3200" dirty="0" smtClean="0">
                  <a:latin typeface="Curlz MT" charset="0"/>
                </a:rPr>
                <a:t>G</a:t>
              </a:r>
              <a:endParaRPr lang="en-US" sz="2800" b="0" dirty="0">
                <a:latin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09131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3707904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latin typeface="Calibri"/>
              </a:rPr>
              <a:t>t</a:t>
            </a: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67544" y="4365104"/>
            <a:ext cx="8964488" cy="14401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19672" y="4797152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past</a:t>
            </a:r>
            <a:endParaRPr lang="en-US" dirty="0">
              <a:latin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732240" y="4941168"/>
            <a:ext cx="864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future</a:t>
            </a:r>
            <a:endParaRPr lang="en-US" dirty="0">
              <a:latin typeface="Calibri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251520" y="4365104"/>
            <a:ext cx="4248472" cy="14401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3923928" y="4365104"/>
            <a:ext cx="5760640" cy="144016"/>
          </a:xfrm>
          <a:prstGeom prst="rect">
            <a:avLst/>
          </a:prstGeom>
          <a:solidFill>
            <a:srgbClr val="4EA75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3707904" y="4365104"/>
            <a:ext cx="216024" cy="144016"/>
          </a:xfrm>
          <a:prstGeom prst="rect">
            <a:avLst/>
          </a:prstGeom>
          <a:solidFill>
            <a:srgbClr val="CBE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275856" y="4869160"/>
            <a:ext cx="1224136" cy="936104"/>
            <a:chOff x="3275856" y="4869160"/>
            <a:chExt cx="1224136" cy="936104"/>
          </a:xfrm>
        </p:grpSpPr>
        <p:sp>
          <p:nvSpPr>
            <p:cNvPr id="27" name="Oval 26"/>
            <p:cNvSpPr/>
            <p:nvPr/>
          </p:nvSpPr>
          <p:spPr bwMode="auto">
            <a:xfrm>
              <a:off x="3275856" y="5229200"/>
              <a:ext cx="1224136" cy="576064"/>
            </a:xfrm>
            <a:prstGeom prst="ellipse">
              <a:avLst/>
            </a:prstGeom>
            <a:solidFill>
              <a:srgbClr val="CBE3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419872" y="5229200"/>
              <a:ext cx="100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</a:rPr>
                <a:t>present</a:t>
              </a:r>
              <a:endParaRPr lang="en-US" dirty="0">
                <a:latin typeface="Calibri"/>
              </a:endParaRPr>
            </a:p>
          </p:txBody>
        </p:sp>
        <p:cxnSp>
          <p:nvCxnSpPr>
            <p:cNvPr id="29" name="Straight Arrow Connector 28"/>
            <p:cNvCxnSpPr/>
            <p:nvPr/>
          </p:nvCxnSpPr>
          <p:spPr bwMode="auto">
            <a:xfrm flipV="1">
              <a:off x="3851920" y="4869160"/>
              <a:ext cx="1354" cy="3507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34" name="Group 33"/>
          <p:cNvGrpSpPr/>
          <p:nvPr/>
        </p:nvGrpSpPr>
        <p:grpSpPr>
          <a:xfrm>
            <a:off x="2987824" y="1556792"/>
            <a:ext cx="1656184" cy="1440160"/>
            <a:chOff x="971600" y="4221088"/>
            <a:chExt cx="1656184" cy="1440160"/>
          </a:xfrm>
        </p:grpSpPr>
        <p:sp>
          <p:nvSpPr>
            <p:cNvPr id="35" name="Dodecagon 34"/>
            <p:cNvSpPr/>
            <p:nvPr/>
          </p:nvSpPr>
          <p:spPr bwMode="auto">
            <a:xfrm>
              <a:off x="971600" y="4221088"/>
              <a:ext cx="1656184" cy="1440160"/>
            </a:xfrm>
            <a:prstGeom prst="dodecagon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6" name="Text Box 2"/>
            <p:cNvSpPr txBox="1">
              <a:spLocks noChangeArrowheads="1"/>
            </p:cNvSpPr>
            <p:nvPr/>
          </p:nvSpPr>
          <p:spPr bwMode="auto">
            <a:xfrm>
              <a:off x="1547664" y="4509120"/>
              <a:ext cx="792088" cy="5847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sz="3200" dirty="0" smtClean="0">
                  <a:latin typeface="Curlz MT" charset="0"/>
                </a:rPr>
                <a:t>G</a:t>
              </a:r>
              <a:endParaRPr lang="en-US" sz="2800" b="0" dirty="0">
                <a:latin typeface="Calibri"/>
              </a:endParaRPr>
            </a:p>
          </p:txBody>
        </p:sp>
        <p:sp>
          <p:nvSpPr>
            <p:cNvPr id="37" name="Dodecagon 36"/>
            <p:cNvSpPr/>
            <p:nvPr/>
          </p:nvSpPr>
          <p:spPr bwMode="auto">
            <a:xfrm>
              <a:off x="971600" y="4221088"/>
              <a:ext cx="1656184" cy="1440160"/>
            </a:xfrm>
            <a:prstGeom prst="dodecagon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8" name="Text Box 2"/>
            <p:cNvSpPr txBox="1">
              <a:spLocks noChangeArrowheads="1"/>
            </p:cNvSpPr>
            <p:nvPr/>
          </p:nvSpPr>
          <p:spPr bwMode="auto">
            <a:xfrm>
              <a:off x="1547664" y="4509120"/>
              <a:ext cx="792088" cy="58477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defRPr/>
              </a:pPr>
              <a:r>
                <a:rPr lang="en-US" sz="3200" dirty="0" smtClean="0">
                  <a:latin typeface="Curlz MT" charset="0"/>
                </a:rPr>
                <a:t>G</a:t>
              </a:r>
              <a:endParaRPr lang="en-US" sz="2800" b="0" dirty="0">
                <a:latin typeface="Calibri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6228184" y="3789040"/>
            <a:ext cx="1211339" cy="400110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unknown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971600" y="3717032"/>
            <a:ext cx="926055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known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86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56" name="Line 28"/>
          <p:cNvSpPr>
            <a:spLocks noChangeShapeType="1"/>
          </p:cNvSpPr>
          <p:nvPr/>
        </p:nvSpPr>
        <p:spPr bwMode="auto">
          <a:xfrm flipH="1" flipV="1">
            <a:off x="2123728" y="2564904"/>
            <a:ext cx="914400" cy="1143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57" name="Line 29"/>
          <p:cNvSpPr>
            <a:spLocks noChangeShapeType="1"/>
          </p:cNvSpPr>
          <p:nvPr/>
        </p:nvSpPr>
        <p:spPr bwMode="auto">
          <a:xfrm flipH="1">
            <a:off x="820738" y="3921125"/>
            <a:ext cx="19050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1" name="Text Box 33"/>
          <p:cNvSpPr txBox="1">
            <a:spLocks noChangeArrowheads="1"/>
          </p:cNvSpPr>
          <p:nvPr/>
        </p:nvSpPr>
        <p:spPr bwMode="auto">
          <a:xfrm>
            <a:off x="3413125" y="3200400"/>
            <a:ext cx="3238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57762" name="Text Box 34"/>
          <p:cNvSpPr txBox="1">
            <a:spLocks noChangeArrowheads="1"/>
          </p:cNvSpPr>
          <p:nvPr/>
        </p:nvSpPr>
        <p:spPr bwMode="auto">
          <a:xfrm>
            <a:off x="2786063" y="3103563"/>
            <a:ext cx="3238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>
                <a:solidFill>
                  <a:schemeClr val="accent2"/>
                </a:solidFill>
              </a:rPr>
              <a:t>2</a:t>
            </a:r>
            <a:endParaRPr lang="en-US" sz="1800"/>
          </a:p>
        </p:txBody>
      </p:sp>
      <p:sp>
        <p:nvSpPr>
          <p:cNvPr id="457763" name="Text Box 35"/>
          <p:cNvSpPr txBox="1">
            <a:spLocks noChangeArrowheads="1"/>
          </p:cNvSpPr>
          <p:nvPr/>
        </p:nvSpPr>
        <p:spPr bwMode="auto">
          <a:xfrm>
            <a:off x="2425700" y="3606800"/>
            <a:ext cx="32385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/>
              <a:t>3</a:t>
            </a:r>
          </a:p>
        </p:txBody>
      </p:sp>
      <p:sp>
        <p:nvSpPr>
          <p:cNvPr id="457764" name="Text Box 36"/>
          <p:cNvSpPr txBox="1">
            <a:spLocks noChangeArrowheads="1"/>
          </p:cNvSpPr>
          <p:nvPr/>
        </p:nvSpPr>
        <p:spPr bwMode="auto">
          <a:xfrm>
            <a:off x="2570163" y="4256088"/>
            <a:ext cx="323850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>
                <a:solidFill>
                  <a:srgbClr val="5E16A2"/>
                </a:solidFill>
              </a:rPr>
              <a:t>4</a:t>
            </a:r>
            <a:endParaRPr lang="en-US" sz="1800"/>
          </a:p>
        </p:txBody>
      </p:sp>
      <p:sp>
        <p:nvSpPr>
          <p:cNvPr id="457765" name="Line 37"/>
          <p:cNvSpPr>
            <a:spLocks noChangeShapeType="1"/>
          </p:cNvSpPr>
          <p:nvPr/>
        </p:nvSpPr>
        <p:spPr bwMode="auto">
          <a:xfrm flipH="1">
            <a:off x="3275856" y="2636912"/>
            <a:ext cx="433388" cy="10080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4716016" y="3284984"/>
            <a:ext cx="3240360" cy="830997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400" b="0" dirty="0">
                <a:latin typeface="Calibri"/>
                <a:cs typeface="Calibri"/>
              </a:rPr>
              <a:t>Each node has </a:t>
            </a:r>
            <a:r>
              <a:rPr lang="en-US" sz="2400" b="0" dirty="0" smtClean="0">
                <a:latin typeface="Calibri"/>
                <a:cs typeface="Calibri"/>
              </a:rPr>
              <a:t>a distinct</a:t>
            </a:r>
          </a:p>
          <a:p>
            <a:pPr algn="ctr" eaLnBrk="0" hangingPunct="0">
              <a:defRPr/>
            </a:pPr>
            <a:r>
              <a:rPr lang="en-US" sz="2400" dirty="0" smtClean="0">
                <a:solidFill>
                  <a:srgbClr val="5E16A2"/>
                </a:solidFill>
                <a:latin typeface="Calibri"/>
                <a:cs typeface="Calibri"/>
              </a:rPr>
              <a:t>label</a:t>
            </a:r>
            <a:r>
              <a:rPr lang="en-US" sz="2400" b="0" dirty="0" smtClean="0">
                <a:latin typeface="Calibri"/>
                <a:cs typeface="Calibri"/>
              </a:rPr>
              <a:t> for </a:t>
            </a:r>
            <a:r>
              <a:rPr lang="en-US" sz="2400" b="0" dirty="0">
                <a:latin typeface="Calibri"/>
                <a:cs typeface="Calibri"/>
              </a:rPr>
              <a:t>its links</a:t>
            </a:r>
          </a:p>
        </p:txBody>
      </p:sp>
      <p:sp>
        <p:nvSpPr>
          <p:cNvPr id="457769" name="Text Box 41"/>
          <p:cNvSpPr txBox="1">
            <a:spLocks noChangeArrowheads="1"/>
          </p:cNvSpPr>
          <p:nvPr/>
        </p:nvSpPr>
        <p:spPr bwMode="auto">
          <a:xfrm>
            <a:off x="4648200" y="1524000"/>
            <a:ext cx="118268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>
                <a:solidFill>
                  <a:schemeClr val="accent2"/>
                </a:solidFill>
              </a:rPr>
              <a:t>( G , </a:t>
            </a:r>
            <a:r>
              <a:rPr lang="en-US" sz="2400">
                <a:solidFill>
                  <a:schemeClr val="accent2"/>
                </a:solidFill>
                <a:sym typeface="Symbol" charset="0"/>
              </a:rPr>
              <a:t></a:t>
            </a:r>
            <a:r>
              <a:rPr lang="en-US" sz="2400">
                <a:solidFill>
                  <a:schemeClr val="accent2"/>
                </a:solidFill>
              </a:rPr>
              <a:t> )</a:t>
            </a:r>
            <a:endParaRPr lang="en-US" sz="2400"/>
          </a:p>
        </p:txBody>
      </p:sp>
      <p:sp>
        <p:nvSpPr>
          <p:cNvPr id="457770" name="Text Box 42"/>
          <p:cNvSpPr txBox="1">
            <a:spLocks noChangeArrowheads="1"/>
          </p:cNvSpPr>
          <p:nvPr/>
        </p:nvSpPr>
        <p:spPr bwMode="auto">
          <a:xfrm>
            <a:off x="4632325" y="2513013"/>
            <a:ext cx="191876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>
                <a:solidFill>
                  <a:srgbClr val="009900"/>
                </a:solidFill>
                <a:latin typeface="Calibri"/>
                <a:cs typeface="Calibri"/>
              </a:rPr>
              <a:t>edge-labelled</a:t>
            </a:r>
            <a:endParaRPr lang="en-US" sz="2400">
              <a:latin typeface="Calibri"/>
              <a:cs typeface="Calibri"/>
            </a:endParaRPr>
          </a:p>
        </p:txBody>
      </p:sp>
      <p:cxnSp>
        <p:nvCxnSpPr>
          <p:cNvPr id="23" name="Straight Arrow Connector 22"/>
          <p:cNvCxnSpPr/>
          <p:nvPr/>
        </p:nvCxnSpPr>
        <p:spPr bwMode="auto">
          <a:xfrm flipH="1" flipV="1">
            <a:off x="2843808" y="4797152"/>
            <a:ext cx="360040" cy="64807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80808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4" name="Text Box 40"/>
          <p:cNvSpPr txBox="1">
            <a:spLocks noChangeArrowheads="1"/>
          </p:cNvSpPr>
          <p:nvPr/>
        </p:nvSpPr>
        <p:spPr bwMode="auto">
          <a:xfrm>
            <a:off x="2123728" y="5373216"/>
            <a:ext cx="2448272" cy="338554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1600" b="0" dirty="0" smtClean="0">
                <a:solidFill>
                  <a:srgbClr val="5E16A2"/>
                </a:solidFill>
                <a:latin typeface="Calibri"/>
                <a:cs typeface="Calibri"/>
              </a:rPr>
              <a:t>port number</a:t>
            </a:r>
            <a:endParaRPr lang="en-US" sz="1600" b="0" dirty="0">
              <a:latin typeface="Calibri"/>
              <a:cs typeface="Calibri"/>
            </a:endParaRPr>
          </a:p>
        </p:txBody>
      </p:sp>
      <p:cxnSp>
        <p:nvCxnSpPr>
          <p:cNvPr id="27" name="Straight Arrow Connector 26"/>
          <p:cNvCxnSpPr/>
          <p:nvPr/>
        </p:nvCxnSpPr>
        <p:spPr bwMode="auto">
          <a:xfrm flipV="1">
            <a:off x="539552" y="4221088"/>
            <a:ext cx="2448272" cy="79208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" name="Group 3"/>
          <p:cNvGrpSpPr/>
          <p:nvPr/>
        </p:nvGrpSpPr>
        <p:grpSpPr>
          <a:xfrm>
            <a:off x="2699792" y="3573016"/>
            <a:ext cx="838200" cy="838200"/>
            <a:chOff x="2699792" y="3573016"/>
            <a:chExt cx="838200" cy="838200"/>
          </a:xfrm>
        </p:grpSpPr>
        <p:sp>
          <p:nvSpPr>
            <p:cNvPr id="20" name="Oval 27"/>
            <p:cNvSpPr>
              <a:spLocks noChangeArrowheads="1"/>
            </p:cNvSpPr>
            <p:nvPr/>
          </p:nvSpPr>
          <p:spPr bwMode="auto">
            <a:xfrm>
              <a:off x="2699792" y="3573016"/>
              <a:ext cx="838200" cy="83820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/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2" name="Text Box 33"/>
            <p:cNvSpPr txBox="1">
              <a:spLocks noChangeArrowheads="1"/>
            </p:cNvSpPr>
            <p:nvPr/>
          </p:nvSpPr>
          <p:spPr bwMode="auto">
            <a:xfrm>
              <a:off x="2987824" y="3789040"/>
              <a:ext cx="312906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defRPr/>
              </a:pPr>
              <a:r>
                <a:rPr lang="en-US" sz="1800" dirty="0"/>
                <a:t>x</a:t>
              </a:r>
            </a:p>
          </p:txBody>
        </p:sp>
      </p:grpSp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204770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CC0000"/>
                </a:solidFill>
                <a:latin typeface="Calibri"/>
                <a:cs typeface="Calibri"/>
              </a:rPr>
              <a:t>Discrete Space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  <p:sp>
        <p:nvSpPr>
          <p:cNvPr id="32" name="Line 28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984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7768" grpId="0" animBg="1"/>
      <p:bldP spid="2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3707904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latin typeface="Calibri"/>
              </a:rPr>
              <a:t>t</a:t>
            </a: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67544" y="4365104"/>
            <a:ext cx="8964488" cy="14401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419872" y="5229200"/>
            <a:ext cx="9028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alibri"/>
              </a:rPr>
              <a:t>preent</a:t>
            </a:r>
            <a:endParaRPr lang="en-US" dirty="0">
              <a:latin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19672" y="4797152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past</a:t>
            </a:r>
            <a:endParaRPr lang="en-US" dirty="0">
              <a:latin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732240" y="4941168"/>
            <a:ext cx="864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future</a:t>
            </a:r>
            <a:endParaRPr lang="en-US" dirty="0">
              <a:latin typeface="Calibri"/>
            </a:endParaRPr>
          </a:p>
        </p:txBody>
      </p:sp>
      <p:cxnSp>
        <p:nvCxnSpPr>
          <p:cNvPr id="4" name="Straight Arrow Connector 3"/>
          <p:cNvCxnSpPr/>
          <p:nvPr/>
        </p:nvCxnSpPr>
        <p:spPr bwMode="auto">
          <a:xfrm flipV="1">
            <a:off x="3851920" y="4869160"/>
            <a:ext cx="1354" cy="35074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0" name="Rectangle 19"/>
          <p:cNvSpPr/>
          <p:nvPr/>
        </p:nvSpPr>
        <p:spPr bwMode="auto">
          <a:xfrm>
            <a:off x="251520" y="4365104"/>
            <a:ext cx="4248472" cy="14401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3923928" y="4365104"/>
            <a:ext cx="5760640" cy="144016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3707904" y="4365104"/>
            <a:ext cx="216024" cy="144016"/>
          </a:xfrm>
          <a:prstGeom prst="rect">
            <a:avLst/>
          </a:prstGeom>
          <a:solidFill>
            <a:srgbClr val="CBE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4" name="Left Arrow 23"/>
          <p:cNvSpPr/>
          <p:nvPr/>
        </p:nvSpPr>
        <p:spPr bwMode="auto">
          <a:xfrm>
            <a:off x="2339752" y="3861048"/>
            <a:ext cx="1584176" cy="288032"/>
          </a:xfrm>
          <a:prstGeom prst="leftArrow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971600" y="5445224"/>
            <a:ext cx="1800200" cy="707886"/>
          </a:xfrm>
          <a:prstGeom prst="rect">
            <a:avLst/>
          </a:prstGeom>
          <a:solidFill>
            <a:srgbClr val="EFEBAA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latin typeface="Calibri"/>
              </a:rPr>
              <a:t> </a:t>
            </a:r>
            <a:r>
              <a:rPr lang="en-US" b="0" dirty="0">
                <a:latin typeface="Calibri"/>
              </a:rPr>
              <a:t>c</a:t>
            </a:r>
            <a:r>
              <a:rPr lang="en-US" b="0" dirty="0" smtClean="0">
                <a:latin typeface="Calibri"/>
              </a:rPr>
              <a:t>ollected </a:t>
            </a:r>
            <a:r>
              <a:rPr lang="en-US" b="0" dirty="0">
                <a:latin typeface="Calibri"/>
              </a:rPr>
              <a:t>d</a:t>
            </a:r>
            <a:r>
              <a:rPr lang="en-US" b="0" dirty="0" smtClean="0">
                <a:latin typeface="Calibri"/>
              </a:rPr>
              <a:t>ata </a:t>
            </a:r>
          </a:p>
          <a:p>
            <a:pPr algn="ctr"/>
            <a:r>
              <a:rPr lang="en-US" b="0" dirty="0" smtClean="0">
                <a:latin typeface="Calibri"/>
              </a:rPr>
              <a:t>to be analyzed</a:t>
            </a:r>
            <a:endParaRPr lang="en-US" b="0" dirty="0">
              <a:latin typeface="Calibri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3275856" y="4869160"/>
            <a:ext cx="1224136" cy="936104"/>
            <a:chOff x="3275856" y="4869160"/>
            <a:chExt cx="1224136" cy="936104"/>
          </a:xfrm>
        </p:grpSpPr>
        <p:sp>
          <p:nvSpPr>
            <p:cNvPr id="29" name="Oval 28"/>
            <p:cNvSpPr/>
            <p:nvPr/>
          </p:nvSpPr>
          <p:spPr bwMode="auto">
            <a:xfrm>
              <a:off x="3275856" y="5229200"/>
              <a:ext cx="1224136" cy="576064"/>
            </a:xfrm>
            <a:prstGeom prst="ellipse">
              <a:avLst/>
            </a:prstGeom>
            <a:solidFill>
              <a:srgbClr val="CBE3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3419872" y="5229200"/>
              <a:ext cx="100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</a:rPr>
                <a:t>present</a:t>
              </a:r>
              <a:endParaRPr lang="en-US" dirty="0">
                <a:latin typeface="Calibri"/>
              </a:endParaRPr>
            </a:p>
          </p:txBody>
        </p:sp>
        <p:cxnSp>
          <p:nvCxnSpPr>
            <p:cNvPr id="31" name="Straight Arrow Connector 30"/>
            <p:cNvCxnSpPr/>
            <p:nvPr/>
          </p:nvCxnSpPr>
          <p:spPr bwMode="auto">
            <a:xfrm flipV="1">
              <a:off x="3851920" y="4869160"/>
              <a:ext cx="1354" cy="3507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34" name="TextBox 33"/>
          <p:cNvSpPr txBox="1"/>
          <p:nvPr/>
        </p:nvSpPr>
        <p:spPr>
          <a:xfrm>
            <a:off x="467544" y="1556792"/>
            <a:ext cx="1656184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</a:rPr>
              <a:t>Post Mortem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467544" y="2204864"/>
            <a:ext cx="1656184" cy="40011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libri"/>
              </a:rPr>
              <a:t>Off-line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467544" y="2924944"/>
            <a:ext cx="1656184" cy="40011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libri"/>
              </a:rPr>
              <a:t>C</a:t>
            </a:r>
            <a:r>
              <a:rPr lang="en-US" dirty="0" smtClean="0">
                <a:solidFill>
                  <a:schemeClr val="bg1"/>
                </a:solidFill>
                <a:latin typeface="Calibri"/>
              </a:rPr>
              <a:t>entralized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71600" y="3717032"/>
            <a:ext cx="926055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known</a:t>
            </a:r>
            <a:endParaRPr lang="en-US" dirty="0"/>
          </a:p>
        </p:txBody>
      </p:sp>
      <p:sp>
        <p:nvSpPr>
          <p:cNvPr id="32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6228184" y="3789040"/>
            <a:ext cx="1211339" cy="400110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unknown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832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3707904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latin typeface="Calibri"/>
              </a:rPr>
              <a:t>t</a:t>
            </a: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67544" y="4365104"/>
            <a:ext cx="8964488" cy="14401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19672" y="4797152"/>
            <a:ext cx="6463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past</a:t>
            </a:r>
            <a:endParaRPr lang="en-US" dirty="0">
              <a:latin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732240" y="4941168"/>
            <a:ext cx="864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future</a:t>
            </a:r>
            <a:endParaRPr lang="en-US" dirty="0">
              <a:latin typeface="Calibri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251520" y="4365104"/>
            <a:ext cx="4248472" cy="144016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67544" y="1556792"/>
            <a:ext cx="1656184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</a:rPr>
              <a:t>Post Mortem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3923928" y="4365104"/>
            <a:ext cx="5760640" cy="144016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3707904" y="4365104"/>
            <a:ext cx="216024" cy="144016"/>
          </a:xfrm>
          <a:prstGeom prst="rect">
            <a:avLst/>
          </a:prstGeom>
          <a:solidFill>
            <a:srgbClr val="CBE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67544" y="2204864"/>
            <a:ext cx="1656184" cy="40011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libri"/>
              </a:rPr>
              <a:t>Off-line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67544" y="2924944"/>
            <a:ext cx="1656184" cy="400110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Calibri"/>
              </a:rPr>
              <a:t>C</a:t>
            </a:r>
            <a:r>
              <a:rPr lang="en-US" dirty="0" smtClean="0">
                <a:solidFill>
                  <a:schemeClr val="bg1"/>
                </a:solidFill>
                <a:latin typeface="Calibri"/>
              </a:rPr>
              <a:t>entralized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228184" y="2924944"/>
            <a:ext cx="1728192" cy="400110"/>
          </a:xfrm>
          <a:prstGeom prst="rect">
            <a:avLst/>
          </a:prstGeom>
          <a:solidFill>
            <a:srgbClr val="008000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Calibri"/>
              </a:rPr>
              <a:t>Decentralized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228184" y="2204864"/>
            <a:ext cx="1728192" cy="400110"/>
          </a:xfrm>
          <a:prstGeom prst="rect">
            <a:avLst/>
          </a:prstGeom>
          <a:solidFill>
            <a:srgbClr val="FFFFFF"/>
          </a:solidFill>
          <a:ln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libri"/>
              </a:rPr>
              <a:t>On-line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156176" y="1484784"/>
            <a:ext cx="1800200" cy="400110"/>
          </a:xfrm>
          <a:prstGeom prst="rect">
            <a:avLst/>
          </a:prstGeom>
          <a:solidFill>
            <a:srgbClr val="CCFFCC"/>
          </a:solidFill>
          <a:ln>
            <a:solidFill>
              <a:srgbClr val="008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Calibri"/>
              </a:rPr>
              <a:t>Live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275856" y="4869160"/>
            <a:ext cx="1224136" cy="936104"/>
            <a:chOff x="3275856" y="4869160"/>
            <a:chExt cx="1224136" cy="936104"/>
          </a:xfrm>
        </p:grpSpPr>
        <p:sp>
          <p:nvSpPr>
            <p:cNvPr id="33" name="Oval 32"/>
            <p:cNvSpPr/>
            <p:nvPr/>
          </p:nvSpPr>
          <p:spPr bwMode="auto">
            <a:xfrm>
              <a:off x="3275856" y="5229200"/>
              <a:ext cx="1224136" cy="576064"/>
            </a:xfrm>
            <a:prstGeom prst="ellipse">
              <a:avLst/>
            </a:prstGeom>
            <a:solidFill>
              <a:srgbClr val="CBE3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419872" y="5229200"/>
              <a:ext cx="100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</a:rPr>
                <a:t>present</a:t>
              </a:r>
              <a:endParaRPr lang="en-US" dirty="0">
                <a:latin typeface="Calibri"/>
              </a:endParaRPr>
            </a:p>
          </p:txBody>
        </p:sp>
        <p:cxnSp>
          <p:nvCxnSpPr>
            <p:cNvPr id="35" name="Straight Arrow Connector 34"/>
            <p:cNvCxnSpPr/>
            <p:nvPr/>
          </p:nvCxnSpPr>
          <p:spPr bwMode="auto">
            <a:xfrm flipV="1">
              <a:off x="3851920" y="4869160"/>
              <a:ext cx="1354" cy="3507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36" name="TextBox 35"/>
          <p:cNvSpPr txBox="1"/>
          <p:nvPr/>
        </p:nvSpPr>
        <p:spPr>
          <a:xfrm>
            <a:off x="6228184" y="3789040"/>
            <a:ext cx="1211339" cy="400110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unknown</a:t>
            </a:r>
            <a:endParaRPr lang="en-US" dirty="0"/>
          </a:p>
        </p:txBody>
      </p:sp>
      <p:sp>
        <p:nvSpPr>
          <p:cNvPr id="37" name="Left Arrow 36"/>
          <p:cNvSpPr/>
          <p:nvPr/>
        </p:nvSpPr>
        <p:spPr bwMode="auto">
          <a:xfrm rot="10800000">
            <a:off x="3851920" y="3789040"/>
            <a:ext cx="1584176" cy="288032"/>
          </a:xfrm>
          <a:prstGeom prst="leftArrow">
            <a:avLst/>
          </a:prstGeom>
          <a:solidFill>
            <a:srgbClr val="27BC16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971600" y="3717032"/>
            <a:ext cx="926055" cy="40011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known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44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179512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latin typeface="Calibri"/>
              </a:rPr>
              <a:t>t</a:t>
            </a: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4067944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67544" y="4365104"/>
            <a:ext cx="8964488" cy="14401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67544" y="4365104"/>
            <a:ext cx="8928992" cy="144016"/>
          </a:xfrm>
          <a:prstGeom prst="rect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35896" y="4941168"/>
            <a:ext cx="864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future</a:t>
            </a:r>
            <a:endParaRPr lang="en-US" dirty="0">
              <a:latin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347864" y="3645024"/>
            <a:ext cx="1211339" cy="400110"/>
          </a:xfrm>
          <a:prstGeom prst="rect">
            <a:avLst/>
          </a:prstGeom>
          <a:solidFill>
            <a:srgbClr val="CCFFCC"/>
          </a:solidFill>
        </p:spPr>
        <p:txBody>
          <a:bodyPr wrap="none" rtlCol="0">
            <a:spAutoFit/>
          </a:bodyPr>
          <a:lstStyle/>
          <a:p>
            <a:r>
              <a:rPr lang="en-US" dirty="0" smtClean="0"/>
              <a:t>unknown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 bwMode="auto">
          <a:xfrm>
            <a:off x="251520" y="4365104"/>
            <a:ext cx="216024" cy="144016"/>
          </a:xfrm>
          <a:prstGeom prst="rect">
            <a:avLst/>
          </a:prstGeom>
          <a:solidFill>
            <a:srgbClr val="CBE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-180528" y="5013176"/>
            <a:ext cx="1224136" cy="936104"/>
            <a:chOff x="3275856" y="4869160"/>
            <a:chExt cx="1224136" cy="936104"/>
          </a:xfrm>
        </p:grpSpPr>
        <p:sp>
          <p:nvSpPr>
            <p:cNvPr id="21" name="Oval 20"/>
            <p:cNvSpPr/>
            <p:nvPr/>
          </p:nvSpPr>
          <p:spPr bwMode="auto">
            <a:xfrm>
              <a:off x="3275856" y="5229200"/>
              <a:ext cx="1224136" cy="576064"/>
            </a:xfrm>
            <a:prstGeom prst="ellipse">
              <a:avLst/>
            </a:prstGeom>
            <a:solidFill>
              <a:srgbClr val="CBE3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419872" y="5229200"/>
              <a:ext cx="100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</a:rPr>
                <a:t>present</a:t>
              </a:r>
              <a:endParaRPr lang="en-US" dirty="0">
                <a:latin typeface="Calibri"/>
              </a:endParaRPr>
            </a:p>
          </p:txBody>
        </p:sp>
        <p:cxnSp>
          <p:nvCxnSpPr>
            <p:cNvPr id="26" name="Straight Arrow Connector 25"/>
            <p:cNvCxnSpPr/>
            <p:nvPr/>
          </p:nvCxnSpPr>
          <p:spPr bwMode="auto">
            <a:xfrm flipV="1">
              <a:off x="3851920" y="4869160"/>
              <a:ext cx="1354" cy="3507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288070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179512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latin typeface="Calibri"/>
              </a:rPr>
              <a:t>t</a:t>
            </a: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4067944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67544" y="4365104"/>
            <a:ext cx="8964488" cy="14401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67544" y="4365104"/>
            <a:ext cx="8928992" cy="144016"/>
          </a:xfrm>
          <a:prstGeom prst="rect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35896" y="4941168"/>
            <a:ext cx="864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future</a:t>
            </a:r>
            <a:endParaRPr lang="en-US" dirty="0">
              <a:latin typeface="Calibri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251520" y="4365104"/>
            <a:ext cx="216024" cy="144016"/>
          </a:xfrm>
          <a:prstGeom prst="rect">
            <a:avLst/>
          </a:prstGeom>
          <a:solidFill>
            <a:srgbClr val="CBE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-180528" y="5013176"/>
            <a:ext cx="1224136" cy="936104"/>
            <a:chOff x="3275856" y="4869160"/>
            <a:chExt cx="1224136" cy="936104"/>
          </a:xfrm>
        </p:grpSpPr>
        <p:sp>
          <p:nvSpPr>
            <p:cNvPr id="21" name="Oval 20"/>
            <p:cNvSpPr/>
            <p:nvPr/>
          </p:nvSpPr>
          <p:spPr bwMode="auto">
            <a:xfrm>
              <a:off x="3275856" y="5229200"/>
              <a:ext cx="1224136" cy="576064"/>
            </a:xfrm>
            <a:prstGeom prst="ellipse">
              <a:avLst/>
            </a:prstGeom>
            <a:solidFill>
              <a:srgbClr val="CBE3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419872" y="5229200"/>
              <a:ext cx="100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</a:rPr>
                <a:t>present</a:t>
              </a:r>
              <a:endParaRPr lang="en-US" dirty="0">
                <a:latin typeface="Calibri"/>
              </a:endParaRPr>
            </a:p>
          </p:txBody>
        </p:sp>
        <p:cxnSp>
          <p:nvCxnSpPr>
            <p:cNvPr id="26" name="Straight Arrow Connector 25"/>
            <p:cNvCxnSpPr/>
            <p:nvPr/>
          </p:nvCxnSpPr>
          <p:spPr bwMode="auto">
            <a:xfrm flipV="1">
              <a:off x="3851920" y="4869160"/>
              <a:ext cx="1354" cy="3507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22" name="TextBox 21"/>
          <p:cNvSpPr txBox="1"/>
          <p:nvPr/>
        </p:nvSpPr>
        <p:spPr>
          <a:xfrm>
            <a:off x="2483768" y="3645024"/>
            <a:ext cx="3042144" cy="40011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s</a:t>
            </a:r>
            <a:r>
              <a:rPr lang="en-US" dirty="0" smtClean="0">
                <a:latin typeface="Calibri"/>
                <a:cs typeface="Calibri"/>
              </a:rPr>
              <a:t>omething must be known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9634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179512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latin typeface="Calibri"/>
              </a:rPr>
              <a:t>t</a:t>
            </a: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4067944" y="4509120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17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509969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Graph</a:t>
            </a:r>
            <a:endParaRPr lang="fr-CA" sz="2400" dirty="0">
              <a:solidFill>
                <a:srgbClr val="CC0000"/>
              </a:solidFill>
              <a:latin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467544" y="4365104"/>
            <a:ext cx="8964488" cy="144016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67544" y="4365104"/>
            <a:ext cx="8928992" cy="144016"/>
          </a:xfrm>
          <a:prstGeom prst="rect">
            <a:avLst/>
          </a:prstGeom>
          <a:solidFill>
            <a:srgbClr val="008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635896" y="4941168"/>
            <a:ext cx="8643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</a:rPr>
              <a:t>future</a:t>
            </a:r>
            <a:endParaRPr lang="en-US" dirty="0">
              <a:latin typeface="Calibri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251520" y="4365104"/>
            <a:ext cx="216024" cy="144016"/>
          </a:xfrm>
          <a:prstGeom prst="rect">
            <a:avLst/>
          </a:prstGeom>
          <a:solidFill>
            <a:srgbClr val="CBE3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Calibri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-180528" y="5013176"/>
            <a:ext cx="1224136" cy="936104"/>
            <a:chOff x="3275856" y="4869160"/>
            <a:chExt cx="1224136" cy="936104"/>
          </a:xfrm>
        </p:grpSpPr>
        <p:sp>
          <p:nvSpPr>
            <p:cNvPr id="21" name="Oval 20"/>
            <p:cNvSpPr/>
            <p:nvPr/>
          </p:nvSpPr>
          <p:spPr bwMode="auto">
            <a:xfrm>
              <a:off x="3275856" y="5229200"/>
              <a:ext cx="1224136" cy="576064"/>
            </a:xfrm>
            <a:prstGeom prst="ellipse">
              <a:avLst/>
            </a:prstGeom>
            <a:solidFill>
              <a:srgbClr val="CBE3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419872" y="5229200"/>
              <a:ext cx="100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</a:rPr>
                <a:t>present</a:t>
              </a:r>
              <a:endParaRPr lang="en-US" dirty="0">
                <a:latin typeface="Calibri"/>
              </a:endParaRPr>
            </a:p>
          </p:txBody>
        </p:sp>
        <p:cxnSp>
          <p:nvCxnSpPr>
            <p:cNvPr id="26" name="Straight Arrow Connector 25"/>
            <p:cNvCxnSpPr/>
            <p:nvPr/>
          </p:nvCxnSpPr>
          <p:spPr bwMode="auto">
            <a:xfrm flipV="1">
              <a:off x="3851920" y="4869160"/>
              <a:ext cx="1354" cy="35074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22" name="TextBox 21"/>
          <p:cNvSpPr txBox="1"/>
          <p:nvPr/>
        </p:nvSpPr>
        <p:spPr>
          <a:xfrm>
            <a:off x="2483768" y="3645024"/>
            <a:ext cx="3042144" cy="40011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s</a:t>
            </a:r>
            <a:r>
              <a:rPr lang="en-US" dirty="0" smtClean="0">
                <a:latin typeface="Calibri"/>
                <a:cs typeface="Calibri"/>
              </a:rPr>
              <a:t>omething must be known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796136" y="1268760"/>
            <a:ext cx="2086629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ASSUMPTIONS</a:t>
            </a:r>
            <a:endParaRPr lang="en-US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84168" y="1844824"/>
            <a:ext cx="2605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alibri"/>
                <a:cs typeface="Calibri"/>
              </a:rPr>
              <a:t>a</a:t>
            </a: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-priori knowledge</a:t>
            </a:r>
            <a:endParaRPr lang="en-US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156176" y="2348880"/>
            <a:ext cx="970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alibri"/>
                <a:cs typeface="Calibri"/>
              </a:rPr>
              <a:t>o</a:t>
            </a: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racle</a:t>
            </a:r>
            <a:endParaRPr lang="en-US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9012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71600" y="1916832"/>
            <a:ext cx="4176464" cy="461665"/>
          </a:xfrm>
          <a:prstGeom prst="rect">
            <a:avLst/>
          </a:prstGeom>
          <a:solidFill>
            <a:srgbClr val="EFEBAA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FINITE  FOOTPRINT    G=(N,E)</a:t>
            </a:r>
            <a:endParaRPr lang="en-US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28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775364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</a:t>
            </a:r>
            <a:r>
              <a:rPr lang="en-US" sz="3200" dirty="0" smtClean="0">
                <a:solidFill>
                  <a:srgbClr val="CC0000"/>
                </a:solidFill>
                <a:latin typeface="Calibri"/>
              </a:rPr>
              <a:t>Graph:    </a:t>
            </a:r>
            <a:r>
              <a:rPr lang="en-US" sz="3200" dirty="0" smtClean="0">
                <a:solidFill>
                  <a:srgbClr val="0000FF"/>
                </a:solidFill>
                <a:latin typeface="Calibri"/>
              </a:rPr>
              <a:t>Common Assumption  </a:t>
            </a:r>
            <a:endParaRPr lang="fr-CA" sz="2400" dirty="0">
              <a:solidFill>
                <a:srgbClr val="0000FF"/>
              </a:solidFill>
              <a:latin typeface="Calibri"/>
            </a:endParaRPr>
          </a:p>
        </p:txBody>
      </p:sp>
      <p:sp>
        <p:nvSpPr>
          <p:cNvPr id="32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653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3491880" y="2204864"/>
            <a:ext cx="432048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eaLnBrk="1" hangingPunct="1">
              <a:defRPr/>
            </a:pPr>
            <a:endParaRPr lang="en-US" sz="1800" b="0" dirty="0">
              <a:solidFill>
                <a:srgbClr val="009900"/>
              </a:solidFill>
              <a:latin typeface="Calibri"/>
              <a:cs typeface="Calibri"/>
            </a:endParaRPr>
          </a:p>
        </p:txBody>
      </p:sp>
      <p:sp>
        <p:nvSpPr>
          <p:cNvPr id="509955" name="Line 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Calibri"/>
            </a:endParaRPr>
          </a:p>
        </p:txBody>
      </p:sp>
      <p:sp>
        <p:nvSpPr>
          <p:cNvPr id="22" name="Text Box 19"/>
          <p:cNvSpPr txBox="1">
            <a:spLocks noChangeArrowheads="1"/>
          </p:cNvSpPr>
          <p:nvPr/>
        </p:nvSpPr>
        <p:spPr bwMode="auto">
          <a:xfrm>
            <a:off x="1259632" y="4725144"/>
            <a:ext cx="8280920" cy="461665"/>
          </a:xfrm>
          <a:prstGeom prst="rect">
            <a:avLst/>
          </a:prstGeom>
          <a:noFill/>
          <a:ln w="9525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400" b="0" dirty="0" smtClean="0">
                <a:latin typeface="Calibri"/>
              </a:rPr>
              <a:t> G(</a:t>
            </a:r>
            <a:r>
              <a:rPr lang="en-US" sz="2400" b="0" dirty="0">
                <a:latin typeface="Calibri"/>
              </a:rPr>
              <a:t>0</a:t>
            </a:r>
            <a:r>
              <a:rPr lang="en-US" sz="2400" b="0" dirty="0" smtClean="0">
                <a:latin typeface="Calibri"/>
              </a:rPr>
              <a:t>)</a:t>
            </a:r>
            <a:r>
              <a:rPr lang="en-US" sz="2400" b="0" dirty="0">
                <a:latin typeface="Calibri"/>
              </a:rPr>
              <a:t> </a:t>
            </a:r>
            <a:r>
              <a:rPr lang="en-US" sz="2400" b="0" dirty="0" smtClean="0">
                <a:latin typeface="Calibri"/>
              </a:rPr>
              <a:t>                </a:t>
            </a:r>
            <a:r>
              <a:rPr lang="en-US" sz="2400" b="0" dirty="0">
                <a:latin typeface="Calibri"/>
              </a:rPr>
              <a:t>G</a:t>
            </a:r>
            <a:r>
              <a:rPr lang="en-US" sz="2400" b="0" dirty="0" smtClean="0">
                <a:latin typeface="Calibri"/>
              </a:rPr>
              <a:t>(</a:t>
            </a:r>
            <a:r>
              <a:rPr lang="en-US" sz="2400" b="0" dirty="0">
                <a:latin typeface="Calibri"/>
              </a:rPr>
              <a:t>1</a:t>
            </a:r>
            <a:r>
              <a:rPr lang="en-US" sz="2400" b="0" dirty="0" smtClean="0">
                <a:latin typeface="Calibri"/>
              </a:rPr>
              <a:t>)</a:t>
            </a:r>
            <a:r>
              <a:rPr lang="en-US" sz="2400" b="0" dirty="0">
                <a:latin typeface="Calibri"/>
              </a:rPr>
              <a:t> </a:t>
            </a:r>
            <a:r>
              <a:rPr lang="en-US" sz="2400" b="0" dirty="0" smtClean="0">
                <a:latin typeface="Calibri"/>
              </a:rPr>
              <a:t>                   </a:t>
            </a:r>
            <a:r>
              <a:rPr lang="en-US" sz="2400" b="0" dirty="0">
                <a:latin typeface="Calibri"/>
              </a:rPr>
              <a:t>G</a:t>
            </a:r>
            <a:r>
              <a:rPr lang="en-US" sz="2400" b="0" dirty="0" smtClean="0">
                <a:latin typeface="Calibri"/>
              </a:rPr>
              <a:t>(2)                   </a:t>
            </a:r>
            <a:r>
              <a:rPr lang="en-US" sz="1800" b="0" dirty="0" smtClean="0">
                <a:latin typeface="Calibri"/>
              </a:rPr>
              <a:t>  </a:t>
            </a:r>
            <a:r>
              <a:rPr lang="en-US" sz="2400" b="0" dirty="0">
                <a:latin typeface="Calibri"/>
              </a:rPr>
              <a:t>G</a:t>
            </a:r>
            <a:r>
              <a:rPr lang="en-US" sz="2400" b="0" dirty="0" smtClean="0">
                <a:latin typeface="Calibri"/>
              </a:rPr>
              <a:t>(</a:t>
            </a:r>
            <a:r>
              <a:rPr lang="en-US" sz="2400" b="0" dirty="0">
                <a:latin typeface="Calibri"/>
              </a:rPr>
              <a:t>3</a:t>
            </a:r>
            <a:r>
              <a:rPr lang="en-US" sz="2400" b="0" dirty="0" smtClean="0">
                <a:latin typeface="Calibri"/>
              </a:rPr>
              <a:t>)           …</a:t>
            </a:r>
            <a:endParaRPr lang="en-US" sz="2400" b="0" dirty="0">
              <a:latin typeface="Calibri"/>
            </a:endParaRPr>
          </a:p>
        </p:txBody>
      </p:sp>
      <p:pic>
        <p:nvPicPr>
          <p:cNvPr id="23" name="Picture 22" descr="seminaire-labri 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996952"/>
            <a:ext cx="7052705" cy="1512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Text Box 17"/>
          <p:cNvSpPr txBox="1">
            <a:spLocks noChangeArrowheads="1"/>
          </p:cNvSpPr>
          <p:nvPr/>
        </p:nvSpPr>
        <p:spPr bwMode="auto">
          <a:xfrm>
            <a:off x="365125" y="330200"/>
            <a:ext cx="7753645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 dirty="0">
                <a:solidFill>
                  <a:srgbClr val="CC0000"/>
                </a:solidFill>
                <a:latin typeface="Calibri"/>
              </a:rPr>
              <a:t>Time-Varying </a:t>
            </a:r>
            <a:r>
              <a:rPr lang="en-US" sz="3200" dirty="0" smtClean="0">
                <a:solidFill>
                  <a:srgbClr val="CC0000"/>
                </a:solidFill>
                <a:latin typeface="Calibri"/>
              </a:rPr>
              <a:t>Graph:    </a:t>
            </a:r>
            <a:r>
              <a:rPr lang="en-US" sz="3200" dirty="0" smtClean="0">
                <a:solidFill>
                  <a:srgbClr val="0000FF"/>
                </a:solidFill>
                <a:latin typeface="Calibri"/>
              </a:rPr>
              <a:t>Common Assumption  </a:t>
            </a:r>
            <a:endParaRPr lang="fr-CA" sz="2400" dirty="0">
              <a:solidFill>
                <a:srgbClr val="0000FF"/>
              </a:solidFill>
              <a:latin typeface="Calibri"/>
            </a:endParaRPr>
          </a:p>
        </p:txBody>
      </p:sp>
      <p:sp>
        <p:nvSpPr>
          <p:cNvPr id="32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ln/>
        </p:spPr>
        <p:txBody>
          <a:bodyPr/>
          <a:lstStyle/>
          <a:p>
            <a:r>
              <a:rPr lang="en-US" smtClean="0"/>
              <a:t>Paola Flocchini - Prague 2018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899592" y="1484784"/>
            <a:ext cx="21885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SYNCHRONOUS</a:t>
            </a:r>
            <a:endParaRPr lang="en-US" sz="2400" b="1" dirty="0">
              <a:latin typeface="Calibri"/>
              <a:cs typeface="Calibri"/>
            </a:endParaRPr>
          </a:p>
        </p:txBody>
      </p:sp>
      <p:sp>
        <p:nvSpPr>
          <p:cNvPr id="40" name="Text Box 2"/>
          <p:cNvSpPr txBox="1">
            <a:spLocks noChangeArrowheads="1"/>
          </p:cNvSpPr>
          <p:nvPr/>
        </p:nvSpPr>
        <p:spPr bwMode="auto">
          <a:xfrm>
            <a:off x="899592" y="2060848"/>
            <a:ext cx="7336825" cy="40011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Time is divided in rounds</a:t>
            </a:r>
          </a:p>
        </p:txBody>
      </p:sp>
      <p:sp>
        <p:nvSpPr>
          <p:cNvPr id="11" name="Text Box 29"/>
          <p:cNvSpPr txBox="1">
            <a:spLocks noChangeArrowheads="1"/>
          </p:cNvSpPr>
          <p:nvPr/>
        </p:nvSpPr>
        <p:spPr bwMode="auto">
          <a:xfrm>
            <a:off x="1259632" y="5445224"/>
            <a:ext cx="763284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sz="2400" b="0" dirty="0" smtClean="0">
                <a:solidFill>
                  <a:schemeClr val="accent2"/>
                </a:solidFill>
                <a:latin typeface="Calibri"/>
                <a:cs typeface="Calibri"/>
              </a:rPr>
              <a:t>Evolving graph,  Temporal graph, Multi-layer (multiplex)</a:t>
            </a:r>
            <a:endParaRPr lang="en-US" sz="2400" b="0" dirty="0" smtClean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43674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1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22" name="Oval 4"/>
          <p:cNvSpPr>
            <a:spLocks noChangeArrowheads="1"/>
          </p:cNvSpPr>
          <p:nvPr/>
        </p:nvSpPr>
        <p:spPr bwMode="auto">
          <a:xfrm>
            <a:off x="794048" y="1523256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3" name="Oval 5"/>
          <p:cNvSpPr>
            <a:spLocks noChangeArrowheads="1"/>
          </p:cNvSpPr>
          <p:nvPr/>
        </p:nvSpPr>
        <p:spPr bwMode="auto">
          <a:xfrm>
            <a:off x="1937048" y="1218456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4" name="Oval 6"/>
          <p:cNvSpPr>
            <a:spLocks noChangeArrowheads="1"/>
          </p:cNvSpPr>
          <p:nvPr/>
        </p:nvSpPr>
        <p:spPr bwMode="auto">
          <a:xfrm>
            <a:off x="3156248" y="1904256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5" name="Oval 7"/>
          <p:cNvSpPr>
            <a:spLocks noChangeArrowheads="1"/>
          </p:cNvSpPr>
          <p:nvPr/>
        </p:nvSpPr>
        <p:spPr bwMode="auto">
          <a:xfrm>
            <a:off x="1175048" y="2132856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6" name="Oval 8"/>
          <p:cNvSpPr>
            <a:spLocks noChangeArrowheads="1"/>
          </p:cNvSpPr>
          <p:nvPr/>
        </p:nvSpPr>
        <p:spPr bwMode="auto">
          <a:xfrm>
            <a:off x="2089448" y="2437656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" name="Oval 9"/>
          <p:cNvSpPr>
            <a:spLocks noChangeArrowheads="1"/>
          </p:cNvSpPr>
          <p:nvPr/>
        </p:nvSpPr>
        <p:spPr bwMode="auto">
          <a:xfrm>
            <a:off x="2775248" y="1294656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8" name="Oval 10"/>
          <p:cNvSpPr>
            <a:spLocks noChangeArrowheads="1"/>
          </p:cNvSpPr>
          <p:nvPr/>
        </p:nvSpPr>
        <p:spPr bwMode="auto">
          <a:xfrm>
            <a:off x="1098848" y="2971056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9" name="Oval 11"/>
          <p:cNvSpPr>
            <a:spLocks noChangeArrowheads="1"/>
          </p:cNvSpPr>
          <p:nvPr/>
        </p:nvSpPr>
        <p:spPr bwMode="auto">
          <a:xfrm>
            <a:off x="3461048" y="2894856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0" name="Line 12"/>
          <p:cNvSpPr>
            <a:spLocks noChangeShapeType="1"/>
          </p:cNvSpPr>
          <p:nvPr/>
        </p:nvSpPr>
        <p:spPr bwMode="auto">
          <a:xfrm flipV="1">
            <a:off x="1022648" y="1370856"/>
            <a:ext cx="914400" cy="228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1" name="Line 13"/>
          <p:cNvSpPr>
            <a:spLocks noChangeShapeType="1"/>
          </p:cNvSpPr>
          <p:nvPr/>
        </p:nvSpPr>
        <p:spPr bwMode="auto">
          <a:xfrm>
            <a:off x="946448" y="1751856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2" name="Line 14"/>
          <p:cNvSpPr>
            <a:spLocks noChangeShapeType="1"/>
          </p:cNvSpPr>
          <p:nvPr/>
        </p:nvSpPr>
        <p:spPr bwMode="auto">
          <a:xfrm>
            <a:off x="1022648" y="1675656"/>
            <a:ext cx="213360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3" name="Line 15"/>
          <p:cNvSpPr>
            <a:spLocks noChangeShapeType="1"/>
          </p:cNvSpPr>
          <p:nvPr/>
        </p:nvSpPr>
        <p:spPr bwMode="auto">
          <a:xfrm>
            <a:off x="2927648" y="1523256"/>
            <a:ext cx="3048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4" name="Line 16"/>
          <p:cNvSpPr>
            <a:spLocks noChangeShapeType="1"/>
          </p:cNvSpPr>
          <p:nvPr/>
        </p:nvSpPr>
        <p:spPr bwMode="auto">
          <a:xfrm>
            <a:off x="2013248" y="1447056"/>
            <a:ext cx="1524000" cy="1447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5" name="Line 17"/>
          <p:cNvSpPr>
            <a:spLocks noChangeShapeType="1"/>
          </p:cNvSpPr>
          <p:nvPr/>
        </p:nvSpPr>
        <p:spPr bwMode="auto">
          <a:xfrm flipV="1">
            <a:off x="1327448" y="2666256"/>
            <a:ext cx="838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6" name="Line 18"/>
          <p:cNvSpPr>
            <a:spLocks noChangeShapeType="1"/>
          </p:cNvSpPr>
          <p:nvPr/>
        </p:nvSpPr>
        <p:spPr bwMode="auto">
          <a:xfrm>
            <a:off x="870248" y="1751856"/>
            <a:ext cx="228600" cy="1295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7" name="Line 19"/>
          <p:cNvSpPr>
            <a:spLocks noChangeShapeType="1"/>
          </p:cNvSpPr>
          <p:nvPr/>
        </p:nvSpPr>
        <p:spPr bwMode="auto">
          <a:xfrm flipV="1">
            <a:off x="1403648" y="1447056"/>
            <a:ext cx="1371600" cy="838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8" name="Line 20"/>
          <p:cNvSpPr>
            <a:spLocks noChangeShapeType="1"/>
          </p:cNvSpPr>
          <p:nvPr/>
        </p:nvSpPr>
        <p:spPr bwMode="auto">
          <a:xfrm>
            <a:off x="2165648" y="1294656"/>
            <a:ext cx="6096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9" name="Line 21"/>
          <p:cNvSpPr>
            <a:spLocks noChangeShapeType="1"/>
          </p:cNvSpPr>
          <p:nvPr/>
        </p:nvSpPr>
        <p:spPr bwMode="auto">
          <a:xfrm flipV="1">
            <a:off x="1251248" y="3047256"/>
            <a:ext cx="22098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0" name="Line 22"/>
          <p:cNvSpPr>
            <a:spLocks noChangeShapeType="1"/>
          </p:cNvSpPr>
          <p:nvPr/>
        </p:nvSpPr>
        <p:spPr bwMode="auto">
          <a:xfrm flipV="1">
            <a:off x="1403648" y="2132856"/>
            <a:ext cx="19050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1" name="Line 23"/>
          <p:cNvSpPr>
            <a:spLocks noChangeShapeType="1"/>
          </p:cNvSpPr>
          <p:nvPr/>
        </p:nvSpPr>
        <p:spPr bwMode="auto">
          <a:xfrm>
            <a:off x="3232448" y="2132856"/>
            <a:ext cx="3810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2" name="Line 24"/>
          <p:cNvSpPr>
            <a:spLocks noChangeShapeType="1"/>
          </p:cNvSpPr>
          <p:nvPr/>
        </p:nvSpPr>
        <p:spPr bwMode="auto">
          <a:xfrm flipH="1">
            <a:off x="2318048" y="1523256"/>
            <a:ext cx="533400" cy="990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3" name="Oval 26"/>
          <p:cNvSpPr>
            <a:spLocks noChangeArrowheads="1"/>
          </p:cNvSpPr>
          <p:nvPr/>
        </p:nvSpPr>
        <p:spPr bwMode="auto">
          <a:xfrm>
            <a:off x="946448" y="3656856"/>
            <a:ext cx="228600" cy="228600"/>
          </a:xfrm>
          <a:prstGeom prst="ellips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tx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4" name="Line 27"/>
          <p:cNvSpPr>
            <a:spLocks noChangeShapeType="1"/>
          </p:cNvSpPr>
          <p:nvPr/>
        </p:nvSpPr>
        <p:spPr bwMode="auto">
          <a:xfrm flipH="1">
            <a:off x="1022648" y="3199656"/>
            <a:ext cx="152400" cy="457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" name="Line 28"/>
          <p:cNvSpPr>
            <a:spLocks noChangeShapeType="1"/>
          </p:cNvSpPr>
          <p:nvPr/>
        </p:nvSpPr>
        <p:spPr bwMode="auto">
          <a:xfrm flipV="1">
            <a:off x="1175048" y="3123456"/>
            <a:ext cx="23622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26049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Dynamic Networks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67" name="Text Box 29"/>
          <p:cNvSpPr txBox="1">
            <a:spLocks noChangeArrowheads="1"/>
          </p:cNvSpPr>
          <p:nvPr/>
        </p:nvSpPr>
        <p:spPr bwMode="auto">
          <a:xfrm>
            <a:off x="4572000" y="1484784"/>
            <a:ext cx="367240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dirty="0" smtClean="0">
                <a:solidFill>
                  <a:schemeClr val="accent2"/>
                </a:solidFill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DYNAMICS MODELS</a:t>
            </a:r>
          </a:p>
          <a:p>
            <a:pPr algn="ctr" eaLnBrk="0" hangingPunct="0">
              <a:defRPr/>
            </a:pPr>
            <a:r>
              <a:rPr lang="en-US" sz="2400" b="0" dirty="0" smtClean="0">
                <a:latin typeface="Calibri"/>
                <a:cs typeface="Calibri"/>
              </a:rPr>
              <a:t>(adversary)</a:t>
            </a:r>
          </a:p>
        </p:txBody>
      </p:sp>
      <p:sp>
        <p:nvSpPr>
          <p:cNvPr id="46" name="Text Box 29"/>
          <p:cNvSpPr txBox="1">
            <a:spLocks noChangeArrowheads="1"/>
          </p:cNvSpPr>
          <p:nvPr/>
        </p:nvSpPr>
        <p:spPr bwMode="auto">
          <a:xfrm>
            <a:off x="4860032" y="2780928"/>
            <a:ext cx="3672408" cy="892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b="0" dirty="0" smtClean="0">
                <a:solidFill>
                  <a:srgbClr val="0000FF"/>
                </a:solidFill>
                <a:latin typeface="Calibri"/>
                <a:cs typeface="Calibri"/>
              </a:rPr>
              <a:t>-  1-Interval Connectivity</a:t>
            </a:r>
          </a:p>
          <a:p>
            <a:pPr eaLnBrk="0" hangingPunct="0">
              <a:defRPr/>
            </a:pPr>
            <a:r>
              <a:rPr lang="en-US" b="0" dirty="0" smtClean="0">
                <a:solidFill>
                  <a:srgbClr val="0000FF"/>
                </a:solidFill>
                <a:latin typeface="Calibri"/>
                <a:cs typeface="Calibri"/>
              </a:rPr>
              <a:t>-  T-Interval Connectivity</a:t>
            </a:r>
          </a:p>
          <a:p>
            <a:pPr marL="342900" indent="-342900" eaLnBrk="0" hangingPunct="0">
              <a:buFontTx/>
              <a:buChar char="-"/>
              <a:defRPr/>
            </a:pPr>
            <a:endParaRPr lang="en-US" sz="1200" b="0" dirty="0" smtClean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47" name="Text Box 29"/>
          <p:cNvSpPr txBox="1">
            <a:spLocks noChangeArrowheads="1"/>
          </p:cNvSpPr>
          <p:nvPr/>
        </p:nvSpPr>
        <p:spPr bwMode="auto">
          <a:xfrm>
            <a:off x="2123728" y="3861048"/>
            <a:ext cx="6840760" cy="2523768"/>
          </a:xfrm>
          <a:prstGeom prst="rect">
            <a:avLst/>
          </a:prstGeom>
          <a:solidFill>
            <a:srgbClr val="CCFFCC"/>
          </a:solidFill>
          <a:ln>
            <a:solidFill>
              <a:srgbClr val="000000"/>
            </a:solidFill>
          </a:ln>
          <a:effectLst/>
          <a:extLst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endParaRPr lang="en-US" sz="900" b="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 eaLnBrk="0" hangingPunct="0">
              <a:buFontTx/>
              <a:buChar char="-"/>
              <a:defRPr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F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Kuhn, N. Lynch,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R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Oshman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b="0" i="1" dirty="0">
                <a:solidFill>
                  <a:srgbClr val="000000"/>
                </a:solidFill>
                <a:latin typeface="Calibri"/>
                <a:cs typeface="Calibri"/>
              </a:rPr>
              <a:t>STOC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 2010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 eaLnBrk="0" hangingPunct="0">
              <a:buFontTx/>
              <a:buChar char="-"/>
              <a:defRPr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F. Kuhn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Y. Moses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R~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Oshman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PODC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 2011.</a:t>
            </a:r>
          </a:p>
          <a:p>
            <a:pPr marL="342900" indent="-342900" eaLnBrk="0" hangingPunct="0">
              <a:buFontTx/>
              <a:buChar char="-"/>
              <a:defRPr/>
            </a:pP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B.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Haeuepler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F. Kuhn. </a:t>
            </a:r>
            <a:r>
              <a:rPr lang="en-US" b="0" i="1" dirty="0">
                <a:solidFill>
                  <a:srgbClr val="000000"/>
                </a:solidFill>
                <a:latin typeface="Calibri"/>
                <a:cs typeface="Calibri"/>
              </a:rPr>
              <a:t>DISC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2012</a:t>
            </a: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D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Ilcinkas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, A.M. Wade. </a:t>
            </a:r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SIROCCO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 2013</a:t>
            </a: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D.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Ilcinkas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R. </a:t>
            </a: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Klasing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, A.M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Wade. </a:t>
            </a:r>
            <a:r>
              <a:rPr lang="en-US" b="0" i="1" dirty="0">
                <a:solidFill>
                  <a:srgbClr val="000000"/>
                </a:solidFill>
                <a:latin typeface="Calibri"/>
                <a:cs typeface="Calibri"/>
              </a:rPr>
              <a:t>SIROCCO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2014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-     T. </a:t>
            </a: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Erlerbach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smtClean="0">
                <a:latin typeface="Calibri"/>
                <a:cs typeface="Calibri"/>
              </a:rPr>
              <a:t>M</a:t>
            </a:r>
            <a:r>
              <a:rPr lang="en-US" b="0" dirty="0">
                <a:latin typeface="Calibri"/>
                <a:cs typeface="Calibri"/>
              </a:rPr>
              <a:t>. Hoffmann, F. </a:t>
            </a:r>
            <a:r>
              <a:rPr lang="en-US" b="0" dirty="0" err="1" smtClean="0">
                <a:latin typeface="Calibri"/>
                <a:cs typeface="Calibri"/>
              </a:rPr>
              <a:t>Kammer</a:t>
            </a:r>
            <a:r>
              <a:rPr lang="en-US" b="0" dirty="0" smtClean="0">
                <a:latin typeface="Calibri"/>
                <a:cs typeface="Calibri"/>
              </a:rPr>
              <a:t>, ICALP 2015</a:t>
            </a:r>
            <a:endParaRPr lang="en-US" b="0" dirty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G.A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Di Luna, S.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Dobrev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P.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Flocchini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N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Santoro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ICDCS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 2016</a:t>
            </a: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4860032" y="2348880"/>
            <a:ext cx="367240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defRPr/>
            </a:pPr>
            <a:r>
              <a:rPr lang="en-US" b="0" dirty="0" smtClean="0">
                <a:solidFill>
                  <a:srgbClr val="0000FF"/>
                </a:solidFill>
                <a:latin typeface="Calibri"/>
                <a:cs typeface="Calibri"/>
              </a:rPr>
              <a:t>- Temporal Connectivity</a:t>
            </a:r>
            <a:endParaRPr lang="en-US" sz="1200" b="0" dirty="0" smtClean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292080" y="332656"/>
            <a:ext cx="2086629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ASSUMPTIONS</a:t>
            </a:r>
            <a:endParaRPr lang="en-US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10723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 animBg="1"/>
      <p:bldP spid="4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9592" y="1600498"/>
            <a:ext cx="18545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/>
                <a:cs typeface="Calibri"/>
              </a:rPr>
              <a:t>SYNCHRONOUS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99592" y="2060848"/>
            <a:ext cx="7336825" cy="40011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Time is divided in rounds</a:t>
            </a:r>
          </a:p>
        </p:txBody>
      </p:sp>
      <p:sp>
        <p:nvSpPr>
          <p:cNvPr id="16" name="Right Brace 15"/>
          <p:cNvSpPr/>
          <p:nvPr/>
        </p:nvSpPr>
        <p:spPr bwMode="auto">
          <a:xfrm rot="5400000">
            <a:off x="1538129" y="2339983"/>
            <a:ext cx="475986" cy="2926443"/>
          </a:xfrm>
          <a:prstGeom prst="rightBrace">
            <a:avLst/>
          </a:prstGeom>
          <a:noFill/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152040" y="4041196"/>
            <a:ext cx="82661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3333FF"/>
                </a:solidFill>
                <a:latin typeface="Calibri"/>
                <a:cs typeface="Calibri"/>
              </a:rPr>
              <a:t>round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53" name="Rectangle 52"/>
          <p:cNvSpPr/>
          <p:nvPr/>
        </p:nvSpPr>
        <p:spPr bwMode="auto">
          <a:xfrm>
            <a:off x="0" y="3133164"/>
            <a:ext cx="9252520" cy="2238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cxnSp>
        <p:nvCxnSpPr>
          <p:cNvPr id="41" name="Straight Connector 40"/>
          <p:cNvCxnSpPr/>
          <p:nvPr/>
        </p:nvCxnSpPr>
        <p:spPr bwMode="auto">
          <a:xfrm>
            <a:off x="3240210" y="2924944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42" name="Straight Connector 41"/>
          <p:cNvCxnSpPr/>
          <p:nvPr/>
        </p:nvCxnSpPr>
        <p:spPr bwMode="auto">
          <a:xfrm>
            <a:off x="5436096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48" name="Straight Connector 47"/>
          <p:cNvCxnSpPr/>
          <p:nvPr/>
        </p:nvCxnSpPr>
        <p:spPr bwMode="auto">
          <a:xfrm>
            <a:off x="6516216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50" name="Straight Connector 49"/>
          <p:cNvCxnSpPr/>
          <p:nvPr/>
        </p:nvCxnSpPr>
        <p:spPr bwMode="auto">
          <a:xfrm>
            <a:off x="323528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20" name="Rectangle 14"/>
          <p:cNvSpPr txBox="1">
            <a:spLocks noChangeArrowheads="1"/>
          </p:cNvSpPr>
          <p:nvPr/>
        </p:nvSpPr>
        <p:spPr bwMode="auto">
          <a:xfrm>
            <a:off x="609600" y="304800"/>
            <a:ext cx="63246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 typeface="Symbol" charset="0"/>
              <a:buNone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ea typeface="ＭＳ Ｐゴシック" charset="0"/>
                <a:cs typeface="Calibri"/>
              </a:rPr>
              <a:t>1-Interval-Connectivity</a:t>
            </a:r>
            <a:endParaRPr lang="en-US" sz="2000" dirty="0">
              <a:solidFill>
                <a:srgbClr val="0000FF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2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6303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9592" y="1600498"/>
            <a:ext cx="2822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/>
                <a:cs typeface="Calibri"/>
              </a:rPr>
              <a:t>1-INTERVAL CONNECTED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99592" y="2060848"/>
            <a:ext cx="7336825" cy="40011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Each G(</a:t>
            </a:r>
            <a:r>
              <a:rPr lang="en-US" dirty="0" err="1" smtClean="0">
                <a:solidFill>
                  <a:srgbClr val="3333FF"/>
                </a:solidFill>
                <a:latin typeface="Calibri"/>
                <a:cs typeface="Calibri"/>
              </a:rPr>
              <a:t>i</a:t>
            </a: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) contains a spanning-tree SPT(</a:t>
            </a:r>
            <a:r>
              <a:rPr lang="en-US" dirty="0" err="1" smtClean="0">
                <a:solidFill>
                  <a:srgbClr val="3333FF"/>
                </a:solidFill>
                <a:latin typeface="Calibri"/>
                <a:cs typeface="Calibri"/>
              </a:rPr>
              <a:t>i</a:t>
            </a: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)  of G</a:t>
            </a:r>
          </a:p>
        </p:txBody>
      </p:sp>
      <p:sp>
        <p:nvSpPr>
          <p:cNvPr id="126" name="Rectangle 125"/>
          <p:cNvSpPr/>
          <p:nvPr/>
        </p:nvSpPr>
        <p:spPr bwMode="auto">
          <a:xfrm>
            <a:off x="0" y="3133164"/>
            <a:ext cx="9252520" cy="2238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cxnSp>
        <p:nvCxnSpPr>
          <p:cNvPr id="127" name="Straight Connector 126"/>
          <p:cNvCxnSpPr/>
          <p:nvPr/>
        </p:nvCxnSpPr>
        <p:spPr bwMode="auto">
          <a:xfrm>
            <a:off x="3240210" y="2924944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29" name="Straight Connector 128"/>
          <p:cNvCxnSpPr/>
          <p:nvPr/>
        </p:nvCxnSpPr>
        <p:spPr bwMode="auto">
          <a:xfrm>
            <a:off x="6516216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30" name="Straight Connector 129"/>
          <p:cNvCxnSpPr/>
          <p:nvPr/>
        </p:nvCxnSpPr>
        <p:spPr bwMode="auto">
          <a:xfrm>
            <a:off x="323528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1125386" name="TextBox 1125385"/>
          <p:cNvSpPr txBox="1"/>
          <p:nvPr/>
        </p:nvSpPr>
        <p:spPr>
          <a:xfrm>
            <a:off x="1259632" y="3717032"/>
            <a:ext cx="779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G(i-1)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3923928" y="3717032"/>
            <a:ext cx="570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G(</a:t>
            </a:r>
            <a:r>
              <a:rPr lang="en-US" dirty="0" err="1" smtClean="0">
                <a:latin typeface="Calibri"/>
                <a:cs typeface="Calibri"/>
              </a:rPr>
              <a:t>i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5796136" y="3717032"/>
            <a:ext cx="828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G(i+1)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0" name="Rectangle 14"/>
          <p:cNvSpPr txBox="1">
            <a:spLocks noChangeArrowheads="1"/>
          </p:cNvSpPr>
          <p:nvPr/>
        </p:nvSpPr>
        <p:spPr bwMode="auto">
          <a:xfrm>
            <a:off x="609600" y="304800"/>
            <a:ext cx="63246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 typeface="Symbol" charset="0"/>
              <a:buNone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ea typeface="ＭＳ Ｐゴシック" charset="0"/>
                <a:cs typeface="Calibri"/>
              </a:rPr>
              <a:t>1-Interval-Connectivity</a:t>
            </a:r>
            <a:endParaRPr lang="en-US" sz="2000" dirty="0">
              <a:solidFill>
                <a:srgbClr val="0000FF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2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cxnSp>
        <p:nvCxnSpPr>
          <p:cNvPr id="16" name="Straight Connector 15"/>
          <p:cNvCxnSpPr/>
          <p:nvPr/>
        </p:nvCxnSpPr>
        <p:spPr bwMode="auto">
          <a:xfrm>
            <a:off x="5436096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17" name="TextBox 16"/>
          <p:cNvSpPr txBox="1"/>
          <p:nvPr/>
        </p:nvSpPr>
        <p:spPr>
          <a:xfrm>
            <a:off x="7668344" y="3717032"/>
            <a:ext cx="828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G(i+2)</a:t>
            </a:r>
            <a:endParaRPr lang="en-US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37225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grpSp>
        <p:nvGrpSpPr>
          <p:cNvPr id="14338" name="Group 2"/>
          <p:cNvGrpSpPr>
            <a:grpSpLocks/>
          </p:cNvGrpSpPr>
          <p:nvPr/>
        </p:nvGrpSpPr>
        <p:grpSpPr bwMode="auto">
          <a:xfrm>
            <a:off x="5181600" y="457200"/>
            <a:ext cx="152400" cy="457200"/>
            <a:chOff x="4128" y="1365"/>
            <a:chExt cx="96" cy="288"/>
          </a:xfrm>
        </p:grpSpPr>
        <p:sp>
          <p:nvSpPr>
            <p:cNvPr id="263171" name="Oval 3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72" name="Rectangle 4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73" name="Line 5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74" name="Line 6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14339" name="Group 7"/>
          <p:cNvGrpSpPr>
            <a:grpSpLocks/>
          </p:cNvGrpSpPr>
          <p:nvPr/>
        </p:nvGrpSpPr>
        <p:grpSpPr bwMode="auto">
          <a:xfrm>
            <a:off x="4876800" y="304800"/>
            <a:ext cx="152400" cy="457200"/>
            <a:chOff x="4128" y="1365"/>
            <a:chExt cx="96" cy="288"/>
          </a:xfrm>
        </p:grpSpPr>
        <p:sp>
          <p:nvSpPr>
            <p:cNvPr id="263176" name="Oval 8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77" name="Rectangle 9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78" name="Line 10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79" name="Line 11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6318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63182" name="Text Box 14"/>
          <p:cNvSpPr txBox="1">
            <a:spLocks noChangeArrowheads="1"/>
          </p:cNvSpPr>
          <p:nvPr/>
        </p:nvSpPr>
        <p:spPr bwMode="auto">
          <a:xfrm>
            <a:off x="622300" y="1546341"/>
            <a:ext cx="62992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400" dirty="0">
                <a:latin typeface="Calibri"/>
                <a:cs typeface="Calibri"/>
              </a:rPr>
              <a:t>Has computing capabilities  </a:t>
            </a:r>
          </a:p>
        </p:txBody>
      </p:sp>
      <p:grpSp>
        <p:nvGrpSpPr>
          <p:cNvPr id="263183" name="Group 15"/>
          <p:cNvGrpSpPr>
            <a:grpSpLocks/>
          </p:cNvGrpSpPr>
          <p:nvPr/>
        </p:nvGrpSpPr>
        <p:grpSpPr bwMode="auto">
          <a:xfrm>
            <a:off x="4876800" y="1052736"/>
            <a:ext cx="1600200" cy="914400"/>
            <a:chOff x="3216" y="768"/>
            <a:chExt cx="1008" cy="576"/>
          </a:xfrm>
        </p:grpSpPr>
        <p:grpSp>
          <p:nvGrpSpPr>
            <p:cNvPr id="14374" name="Group 16"/>
            <p:cNvGrpSpPr>
              <a:grpSpLocks/>
            </p:cNvGrpSpPr>
            <p:nvPr/>
          </p:nvGrpSpPr>
          <p:grpSpPr bwMode="auto">
            <a:xfrm>
              <a:off x="3216" y="1056"/>
              <a:ext cx="96" cy="288"/>
              <a:chOff x="4128" y="1365"/>
              <a:chExt cx="96" cy="288"/>
            </a:xfrm>
          </p:grpSpPr>
          <p:sp>
            <p:nvSpPr>
              <p:cNvPr id="263185" name="Oval 17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63186" name="Rectangle 18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63187" name="Line 19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63188" name="Line 20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263189" name="AutoShape 21"/>
            <p:cNvSpPr>
              <a:spLocks noChangeArrowheads="1"/>
            </p:cNvSpPr>
            <p:nvPr/>
          </p:nvSpPr>
          <p:spPr bwMode="auto">
            <a:xfrm>
              <a:off x="3648" y="768"/>
              <a:ext cx="576" cy="384"/>
            </a:xfrm>
            <a:prstGeom prst="cloudCallout">
              <a:avLst>
                <a:gd name="adj1" fmla="val -96528"/>
                <a:gd name="adj2" fmla="val 32551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it-IT" sz="1400">
                <a:solidFill>
                  <a:schemeClr val="accent2"/>
                </a:solidFill>
              </a:endParaRPr>
            </a:p>
          </p:txBody>
        </p:sp>
        <p:sp>
          <p:nvSpPr>
            <p:cNvPr id="263190" name="Text Box 22"/>
            <p:cNvSpPr txBox="1">
              <a:spLocks noChangeArrowheads="1"/>
            </p:cNvSpPr>
            <p:nvPr/>
          </p:nvSpPr>
          <p:spPr bwMode="auto">
            <a:xfrm>
              <a:off x="3696" y="816"/>
              <a:ext cx="451" cy="17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defRPr/>
              </a:pPr>
              <a:r>
                <a:rPr lang="it-IT" sz="1200">
                  <a:solidFill>
                    <a:schemeClr val="accent2"/>
                  </a:solidFill>
                </a:rPr>
                <a:t>1+2 =3</a:t>
              </a:r>
            </a:p>
          </p:txBody>
        </p:sp>
      </p:grpSp>
      <p:grpSp>
        <p:nvGrpSpPr>
          <p:cNvPr id="14343" name="Group 23"/>
          <p:cNvGrpSpPr>
            <a:grpSpLocks/>
          </p:cNvGrpSpPr>
          <p:nvPr/>
        </p:nvGrpSpPr>
        <p:grpSpPr bwMode="auto">
          <a:xfrm>
            <a:off x="5562600" y="304800"/>
            <a:ext cx="152400" cy="457200"/>
            <a:chOff x="4128" y="1365"/>
            <a:chExt cx="96" cy="288"/>
          </a:xfrm>
        </p:grpSpPr>
        <p:sp>
          <p:nvSpPr>
            <p:cNvPr id="263192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93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94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95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63196" name="Group 28"/>
          <p:cNvGrpSpPr>
            <a:grpSpLocks/>
          </p:cNvGrpSpPr>
          <p:nvPr/>
        </p:nvGrpSpPr>
        <p:grpSpPr bwMode="auto">
          <a:xfrm>
            <a:off x="6354763" y="4321357"/>
            <a:ext cx="1600200" cy="990600"/>
            <a:chOff x="3984" y="1536"/>
            <a:chExt cx="1008" cy="624"/>
          </a:xfrm>
        </p:grpSpPr>
        <p:sp>
          <p:nvSpPr>
            <p:cNvPr id="263197" name="Oval 29"/>
            <p:cNvSpPr>
              <a:spLocks noChangeArrowheads="1"/>
            </p:cNvSpPr>
            <p:nvPr/>
          </p:nvSpPr>
          <p:spPr bwMode="auto">
            <a:xfrm>
              <a:off x="3984" y="1776"/>
              <a:ext cx="48" cy="48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98" name="Oval 30"/>
            <p:cNvSpPr>
              <a:spLocks noChangeArrowheads="1"/>
            </p:cNvSpPr>
            <p:nvPr/>
          </p:nvSpPr>
          <p:spPr bwMode="auto">
            <a:xfrm>
              <a:off x="4944" y="2112"/>
              <a:ext cx="48" cy="48"/>
            </a:xfrm>
            <a:prstGeom prst="ellipse">
              <a:avLst/>
            </a:prstGeom>
            <a:solidFill>
              <a:schemeClr val="tx2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199" name="Line 31"/>
            <p:cNvSpPr>
              <a:spLocks noChangeShapeType="1"/>
            </p:cNvSpPr>
            <p:nvPr/>
          </p:nvSpPr>
          <p:spPr bwMode="auto">
            <a:xfrm>
              <a:off x="3984" y="1776"/>
              <a:ext cx="1008" cy="384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00" name="Oval 32"/>
            <p:cNvSpPr>
              <a:spLocks noChangeArrowheads="1"/>
            </p:cNvSpPr>
            <p:nvPr/>
          </p:nvSpPr>
          <p:spPr bwMode="auto">
            <a:xfrm>
              <a:off x="4416" y="1536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01" name="Rectangle 33"/>
            <p:cNvSpPr>
              <a:spLocks noChangeArrowheads="1"/>
            </p:cNvSpPr>
            <p:nvPr/>
          </p:nvSpPr>
          <p:spPr bwMode="auto">
            <a:xfrm>
              <a:off x="4416" y="1611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02" name="Line 34"/>
            <p:cNvSpPr>
              <a:spLocks noChangeShapeType="1"/>
            </p:cNvSpPr>
            <p:nvPr/>
          </p:nvSpPr>
          <p:spPr bwMode="auto">
            <a:xfrm flipH="1">
              <a:off x="4368" y="1761"/>
              <a:ext cx="8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03" name="Line 35"/>
            <p:cNvSpPr>
              <a:spLocks noChangeShapeType="1"/>
            </p:cNvSpPr>
            <p:nvPr/>
          </p:nvSpPr>
          <p:spPr bwMode="auto">
            <a:xfrm>
              <a:off x="4480" y="1761"/>
              <a:ext cx="80" cy="11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04" name="Line 36"/>
            <p:cNvSpPr>
              <a:spLocks noChangeShapeType="1"/>
            </p:cNvSpPr>
            <p:nvPr/>
          </p:nvSpPr>
          <p:spPr bwMode="auto">
            <a:xfrm>
              <a:off x="4512" y="1920"/>
              <a:ext cx="48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05" name="Line 37"/>
            <p:cNvSpPr>
              <a:spLocks noChangeShapeType="1"/>
            </p:cNvSpPr>
            <p:nvPr/>
          </p:nvSpPr>
          <p:spPr bwMode="auto">
            <a:xfrm flipH="1" flipV="1">
              <a:off x="4320" y="1728"/>
              <a:ext cx="48" cy="9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06" name="Line 38"/>
            <p:cNvSpPr>
              <a:spLocks noChangeShapeType="1"/>
            </p:cNvSpPr>
            <p:nvPr/>
          </p:nvSpPr>
          <p:spPr bwMode="auto">
            <a:xfrm flipH="1">
              <a:off x="4512" y="1872"/>
              <a:ext cx="48" cy="4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07" name="Line 39"/>
            <p:cNvSpPr>
              <a:spLocks noChangeShapeType="1"/>
            </p:cNvSpPr>
            <p:nvPr/>
          </p:nvSpPr>
          <p:spPr bwMode="auto">
            <a:xfrm flipH="1">
              <a:off x="4320" y="1728"/>
              <a:ext cx="0" cy="4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63208" name="Text Box 40"/>
          <p:cNvSpPr txBox="1">
            <a:spLocks noChangeArrowheads="1"/>
          </p:cNvSpPr>
          <p:nvPr/>
        </p:nvSpPr>
        <p:spPr bwMode="auto">
          <a:xfrm>
            <a:off x="514632" y="3985660"/>
            <a:ext cx="552822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400" dirty="0">
                <a:latin typeface="Calibri"/>
                <a:cs typeface="Calibri"/>
              </a:rPr>
              <a:t>Can move from node to neighboring node</a:t>
            </a:r>
          </a:p>
          <a:p>
            <a:pPr eaLnBrk="0" hangingPunct="0">
              <a:defRPr/>
            </a:pPr>
            <a:endParaRPr lang="it-IT" sz="2400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grpSp>
        <p:nvGrpSpPr>
          <p:cNvPr id="263218" name="Group 50"/>
          <p:cNvGrpSpPr>
            <a:grpSpLocks/>
          </p:cNvGrpSpPr>
          <p:nvPr/>
        </p:nvGrpSpPr>
        <p:grpSpPr bwMode="auto">
          <a:xfrm>
            <a:off x="4898504" y="2708695"/>
            <a:ext cx="609600" cy="533400"/>
            <a:chOff x="2976" y="1440"/>
            <a:chExt cx="384" cy="336"/>
          </a:xfrm>
        </p:grpSpPr>
        <p:grpSp>
          <p:nvGrpSpPr>
            <p:cNvPr id="14349" name="Group 51"/>
            <p:cNvGrpSpPr>
              <a:grpSpLocks/>
            </p:cNvGrpSpPr>
            <p:nvPr/>
          </p:nvGrpSpPr>
          <p:grpSpPr bwMode="auto">
            <a:xfrm>
              <a:off x="2976" y="1488"/>
              <a:ext cx="96" cy="288"/>
              <a:chOff x="4128" y="1365"/>
              <a:chExt cx="96" cy="288"/>
            </a:xfrm>
          </p:grpSpPr>
          <p:sp>
            <p:nvSpPr>
              <p:cNvPr id="263220" name="Oval 52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63221" name="Rectangle 53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63222" name="Line 54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63223" name="Line 55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263224" name="Rectangle 56"/>
            <p:cNvSpPr>
              <a:spLocks noChangeArrowheads="1"/>
            </p:cNvSpPr>
            <p:nvPr/>
          </p:nvSpPr>
          <p:spPr bwMode="auto">
            <a:xfrm>
              <a:off x="3168" y="1440"/>
              <a:ext cx="192" cy="24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25" name="Line 57"/>
            <p:cNvSpPr>
              <a:spLocks noChangeShapeType="1"/>
            </p:cNvSpPr>
            <p:nvPr/>
          </p:nvSpPr>
          <p:spPr bwMode="auto">
            <a:xfrm>
              <a:off x="3216" y="1488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26" name="Line 58"/>
            <p:cNvSpPr>
              <a:spLocks noChangeShapeType="1"/>
            </p:cNvSpPr>
            <p:nvPr/>
          </p:nvSpPr>
          <p:spPr bwMode="auto">
            <a:xfrm>
              <a:off x="3216" y="1536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27" name="Line 59"/>
            <p:cNvSpPr>
              <a:spLocks noChangeShapeType="1"/>
            </p:cNvSpPr>
            <p:nvPr/>
          </p:nvSpPr>
          <p:spPr bwMode="auto">
            <a:xfrm>
              <a:off x="3216" y="1584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3228" name="Line 60"/>
            <p:cNvSpPr>
              <a:spLocks noChangeShapeType="1"/>
            </p:cNvSpPr>
            <p:nvPr/>
          </p:nvSpPr>
          <p:spPr bwMode="auto">
            <a:xfrm>
              <a:off x="3216" y="1632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63229" name="Text Box 61"/>
          <p:cNvSpPr txBox="1">
            <a:spLocks noChangeArrowheads="1"/>
          </p:cNvSpPr>
          <p:nvPr/>
        </p:nvSpPr>
        <p:spPr bwMode="auto">
          <a:xfrm>
            <a:off x="624954" y="2742019"/>
            <a:ext cx="2653791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400" dirty="0">
                <a:latin typeface="Calibri"/>
                <a:cs typeface="Calibri"/>
              </a:rPr>
              <a:t>Has limited storage</a:t>
            </a:r>
          </a:p>
          <a:p>
            <a:pPr eaLnBrk="0" hangingPunct="0">
              <a:defRPr/>
            </a:pPr>
            <a:endParaRPr lang="it-IT" sz="2400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263233" name="Text Box 65"/>
          <p:cNvSpPr txBox="1">
            <a:spLocks noChangeArrowheads="1"/>
          </p:cNvSpPr>
          <p:nvPr/>
        </p:nvSpPr>
        <p:spPr bwMode="auto">
          <a:xfrm>
            <a:off x="381000" y="457200"/>
            <a:ext cx="160948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>
                <a:latin typeface="Calibri"/>
                <a:cs typeface="Calibri"/>
              </a:rPr>
              <a:t>Each </a:t>
            </a:r>
            <a:r>
              <a:rPr lang="en-US" sz="2400" dirty="0">
                <a:solidFill>
                  <a:srgbClr val="CC0000"/>
                </a:solidFill>
                <a:latin typeface="Calibri"/>
                <a:cs typeface="Calibri"/>
              </a:rPr>
              <a:t>Agent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45150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0" y="3133164"/>
            <a:ext cx="9252520" cy="2238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cxnSp>
        <p:nvCxnSpPr>
          <p:cNvPr id="41" name="Straight Connector 40"/>
          <p:cNvCxnSpPr/>
          <p:nvPr/>
        </p:nvCxnSpPr>
        <p:spPr bwMode="auto">
          <a:xfrm>
            <a:off x="3240210" y="2924944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48" name="Straight Connector 47"/>
          <p:cNvCxnSpPr/>
          <p:nvPr/>
        </p:nvCxnSpPr>
        <p:spPr bwMode="auto">
          <a:xfrm>
            <a:off x="6516216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50" name="Straight Connector 49"/>
          <p:cNvCxnSpPr/>
          <p:nvPr/>
        </p:nvCxnSpPr>
        <p:spPr bwMode="auto">
          <a:xfrm>
            <a:off x="323528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grpSp>
        <p:nvGrpSpPr>
          <p:cNvPr id="1125383" name="Group 1125382"/>
          <p:cNvGrpSpPr/>
          <p:nvPr/>
        </p:nvGrpSpPr>
        <p:grpSpPr>
          <a:xfrm>
            <a:off x="6444762" y="3645024"/>
            <a:ext cx="2699238" cy="2088232"/>
            <a:chOff x="6444762" y="3645024"/>
            <a:chExt cx="2699238" cy="2088232"/>
          </a:xfrm>
        </p:grpSpPr>
        <p:cxnSp>
          <p:nvCxnSpPr>
            <p:cNvPr id="6" name="Straight Connector 5"/>
            <p:cNvCxnSpPr>
              <a:stCxn id="65" idx="5"/>
              <a:endCxn id="61" idx="2"/>
            </p:cNvCxnSpPr>
            <p:nvPr/>
          </p:nvCxnSpPr>
          <p:spPr bwMode="auto">
            <a:xfrm>
              <a:off x="8121262" y="3794267"/>
              <a:ext cx="422756" cy="20516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7" name="Straight Connector 66"/>
            <p:cNvCxnSpPr>
              <a:endCxn id="58" idx="2"/>
            </p:cNvCxnSpPr>
            <p:nvPr/>
          </p:nvCxnSpPr>
          <p:spPr bwMode="auto">
            <a:xfrm>
              <a:off x="6732240" y="5301208"/>
              <a:ext cx="552739" cy="29268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8" name="Straight Connector 67"/>
            <p:cNvCxnSpPr>
              <a:endCxn id="60" idx="3"/>
            </p:cNvCxnSpPr>
            <p:nvPr/>
          </p:nvCxnSpPr>
          <p:spPr bwMode="auto">
            <a:xfrm flipV="1">
              <a:off x="6732240" y="3794267"/>
              <a:ext cx="503764" cy="28280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9" name="Straight Connector 68"/>
            <p:cNvCxnSpPr>
              <a:endCxn id="64" idx="1"/>
            </p:cNvCxnSpPr>
            <p:nvPr/>
          </p:nvCxnSpPr>
          <p:spPr bwMode="auto">
            <a:xfrm flipV="1">
              <a:off x="8172400" y="5306570"/>
              <a:ext cx="502791" cy="3494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Connector 70"/>
            <p:cNvCxnSpPr>
              <a:stCxn id="57" idx="0"/>
            </p:cNvCxnSpPr>
            <p:nvPr/>
          </p:nvCxnSpPr>
          <p:spPr bwMode="auto">
            <a:xfrm flipH="1" flipV="1">
              <a:off x="8675191" y="4005065"/>
              <a:ext cx="364993" cy="60470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3" name="Straight Connector 72"/>
            <p:cNvCxnSpPr>
              <a:stCxn id="56" idx="0"/>
            </p:cNvCxnSpPr>
            <p:nvPr/>
          </p:nvCxnSpPr>
          <p:spPr bwMode="auto">
            <a:xfrm flipV="1">
              <a:off x="6548579" y="4149081"/>
              <a:ext cx="183662" cy="4206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7" name="Straight Connector 76"/>
            <p:cNvCxnSpPr>
              <a:stCxn id="64" idx="6"/>
              <a:endCxn id="57" idx="4"/>
            </p:cNvCxnSpPr>
            <p:nvPr/>
          </p:nvCxnSpPr>
          <p:spPr bwMode="auto">
            <a:xfrm flipV="1">
              <a:off x="8798185" y="4784620"/>
              <a:ext cx="241999" cy="40999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0" name="Straight Connector 79"/>
            <p:cNvCxnSpPr>
              <a:stCxn id="65" idx="2"/>
            </p:cNvCxnSpPr>
            <p:nvPr/>
          </p:nvCxnSpPr>
          <p:spPr bwMode="auto">
            <a:xfrm flipH="1" flipV="1">
              <a:off x="7308305" y="3717032"/>
              <a:ext cx="635731" cy="1541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2" name="Straight Connector 81"/>
            <p:cNvCxnSpPr>
              <a:stCxn id="63" idx="2"/>
            </p:cNvCxnSpPr>
            <p:nvPr/>
          </p:nvCxnSpPr>
          <p:spPr bwMode="auto">
            <a:xfrm flipH="1" flipV="1">
              <a:off x="7380313" y="5589240"/>
              <a:ext cx="656028" cy="5659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56" name="Oval 7"/>
            <p:cNvSpPr>
              <a:spLocks noChangeArrowheads="1"/>
            </p:cNvSpPr>
            <p:nvPr/>
          </p:nvSpPr>
          <p:spPr bwMode="auto">
            <a:xfrm>
              <a:off x="6444762" y="4569701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7" name="Oval 8"/>
            <p:cNvSpPr>
              <a:spLocks noChangeArrowheads="1"/>
            </p:cNvSpPr>
            <p:nvPr/>
          </p:nvSpPr>
          <p:spPr bwMode="auto">
            <a:xfrm>
              <a:off x="8936367" y="4609771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8" name="Oval 10"/>
            <p:cNvSpPr>
              <a:spLocks noChangeArrowheads="1"/>
            </p:cNvSpPr>
            <p:nvPr/>
          </p:nvSpPr>
          <p:spPr bwMode="auto">
            <a:xfrm rot="1289837">
              <a:off x="7277757" y="5544508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9" name="Oval 12"/>
            <p:cNvSpPr>
              <a:spLocks noChangeArrowheads="1"/>
            </p:cNvSpPr>
            <p:nvPr/>
          </p:nvSpPr>
          <p:spPr bwMode="auto">
            <a:xfrm rot="7428541">
              <a:off x="6612554" y="4010548"/>
              <a:ext cx="174849" cy="207633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7205597" y="3645024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8544018" y="3912008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2" name="Oval 7"/>
            <p:cNvSpPr>
              <a:spLocks noChangeArrowheads="1"/>
            </p:cNvSpPr>
            <p:nvPr/>
          </p:nvSpPr>
          <p:spPr bwMode="auto">
            <a:xfrm>
              <a:off x="6605615" y="5157932"/>
              <a:ext cx="207633" cy="174849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8036341" y="5558407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4" name="Oval 9"/>
            <p:cNvSpPr>
              <a:spLocks noChangeArrowheads="1"/>
            </p:cNvSpPr>
            <p:nvPr/>
          </p:nvSpPr>
          <p:spPr bwMode="auto">
            <a:xfrm rot="17489837">
              <a:off x="8678723" y="5172137"/>
              <a:ext cx="174849" cy="207633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7944036" y="3645024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cxnSp>
        <p:nvCxnSpPr>
          <p:cNvPr id="86" name="Straight Connector 85"/>
          <p:cNvCxnSpPr>
            <a:stCxn id="104" idx="5"/>
            <a:endCxn id="100" idx="2"/>
          </p:cNvCxnSpPr>
          <p:nvPr/>
        </p:nvCxnSpPr>
        <p:spPr bwMode="auto">
          <a:xfrm>
            <a:off x="2144044" y="3722259"/>
            <a:ext cx="422756" cy="20516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7" name="Straight Connector 86"/>
          <p:cNvCxnSpPr>
            <a:endCxn id="97" idx="2"/>
          </p:cNvCxnSpPr>
          <p:nvPr/>
        </p:nvCxnSpPr>
        <p:spPr bwMode="auto">
          <a:xfrm>
            <a:off x="755022" y="5229200"/>
            <a:ext cx="552739" cy="29268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8" name="Straight Connector 87"/>
          <p:cNvCxnSpPr>
            <a:stCxn id="101" idx="0"/>
          </p:cNvCxnSpPr>
          <p:nvPr/>
        </p:nvCxnSpPr>
        <p:spPr bwMode="auto">
          <a:xfrm flipH="1" flipV="1">
            <a:off x="611268" y="4653137"/>
            <a:ext cx="120946" cy="4327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9" name="Straight Connector 88"/>
          <p:cNvCxnSpPr>
            <a:endCxn id="103" idx="1"/>
          </p:cNvCxnSpPr>
          <p:nvPr/>
        </p:nvCxnSpPr>
        <p:spPr bwMode="auto">
          <a:xfrm flipV="1">
            <a:off x="2195182" y="5234562"/>
            <a:ext cx="502791" cy="3494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0" name="Straight Connector 89"/>
          <p:cNvCxnSpPr>
            <a:stCxn id="96" idx="0"/>
          </p:cNvCxnSpPr>
          <p:nvPr/>
        </p:nvCxnSpPr>
        <p:spPr bwMode="auto">
          <a:xfrm flipH="1" flipV="1">
            <a:off x="2697973" y="3933057"/>
            <a:ext cx="364993" cy="60470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1" name="Straight Connector 90"/>
          <p:cNvCxnSpPr>
            <a:stCxn id="95" idx="0"/>
          </p:cNvCxnSpPr>
          <p:nvPr/>
        </p:nvCxnSpPr>
        <p:spPr bwMode="auto">
          <a:xfrm flipV="1">
            <a:off x="571361" y="4077073"/>
            <a:ext cx="183662" cy="4206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2" name="Straight Connector 91"/>
          <p:cNvCxnSpPr>
            <a:stCxn id="103" idx="6"/>
            <a:endCxn id="96" idx="4"/>
          </p:cNvCxnSpPr>
          <p:nvPr/>
        </p:nvCxnSpPr>
        <p:spPr bwMode="auto">
          <a:xfrm flipV="1">
            <a:off x="2820967" y="4712612"/>
            <a:ext cx="241999" cy="40999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3" name="Straight Connector 92"/>
          <p:cNvCxnSpPr>
            <a:stCxn id="104" idx="2"/>
          </p:cNvCxnSpPr>
          <p:nvPr/>
        </p:nvCxnSpPr>
        <p:spPr bwMode="auto">
          <a:xfrm flipH="1" flipV="1">
            <a:off x="1331087" y="3645024"/>
            <a:ext cx="635731" cy="1541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4" name="Straight Connector 93"/>
          <p:cNvCxnSpPr>
            <a:stCxn id="102" idx="2"/>
          </p:cNvCxnSpPr>
          <p:nvPr/>
        </p:nvCxnSpPr>
        <p:spPr bwMode="auto">
          <a:xfrm flipH="1" flipV="1">
            <a:off x="1403095" y="5517232"/>
            <a:ext cx="656028" cy="5659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5" name="Oval 7"/>
          <p:cNvSpPr>
            <a:spLocks noChangeArrowheads="1"/>
          </p:cNvSpPr>
          <p:nvPr/>
        </p:nvSpPr>
        <p:spPr bwMode="auto">
          <a:xfrm>
            <a:off x="467544" y="4497693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96" name="Oval 8"/>
          <p:cNvSpPr>
            <a:spLocks noChangeArrowheads="1"/>
          </p:cNvSpPr>
          <p:nvPr/>
        </p:nvSpPr>
        <p:spPr bwMode="auto">
          <a:xfrm>
            <a:off x="2959149" y="4537763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97" name="Oval 10"/>
          <p:cNvSpPr>
            <a:spLocks noChangeArrowheads="1"/>
          </p:cNvSpPr>
          <p:nvPr/>
        </p:nvSpPr>
        <p:spPr bwMode="auto">
          <a:xfrm rot="1289837">
            <a:off x="1300539" y="5472500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98" name="Oval 12"/>
          <p:cNvSpPr>
            <a:spLocks noChangeArrowheads="1"/>
          </p:cNvSpPr>
          <p:nvPr/>
        </p:nvSpPr>
        <p:spPr bwMode="auto">
          <a:xfrm rot="7428541">
            <a:off x="635336" y="3938540"/>
            <a:ext cx="174849" cy="207633"/>
          </a:xfrm>
          <a:prstGeom prst="ellipse">
            <a:avLst/>
          </a:prstGeom>
          <a:solidFill>
            <a:schemeClr val="accent3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99" name="Oval 6"/>
          <p:cNvSpPr>
            <a:spLocks noChangeArrowheads="1"/>
          </p:cNvSpPr>
          <p:nvPr/>
        </p:nvSpPr>
        <p:spPr bwMode="auto">
          <a:xfrm>
            <a:off x="1228379" y="3573016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0" name="Oval 6"/>
          <p:cNvSpPr>
            <a:spLocks noChangeArrowheads="1"/>
          </p:cNvSpPr>
          <p:nvPr/>
        </p:nvSpPr>
        <p:spPr bwMode="auto">
          <a:xfrm>
            <a:off x="2566800" y="3840000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1" name="Oval 7"/>
          <p:cNvSpPr>
            <a:spLocks noChangeArrowheads="1"/>
          </p:cNvSpPr>
          <p:nvPr/>
        </p:nvSpPr>
        <p:spPr bwMode="auto">
          <a:xfrm>
            <a:off x="628397" y="5085924"/>
            <a:ext cx="207633" cy="17484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2" name="Oval 7"/>
          <p:cNvSpPr>
            <a:spLocks noChangeArrowheads="1"/>
          </p:cNvSpPr>
          <p:nvPr/>
        </p:nvSpPr>
        <p:spPr bwMode="auto">
          <a:xfrm>
            <a:off x="2059123" y="5486399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3" name="Oval 9"/>
          <p:cNvSpPr>
            <a:spLocks noChangeArrowheads="1"/>
          </p:cNvSpPr>
          <p:nvPr/>
        </p:nvSpPr>
        <p:spPr bwMode="auto">
          <a:xfrm rot="17489837">
            <a:off x="2701505" y="5100129"/>
            <a:ext cx="174849" cy="207633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4" name="Oval 6"/>
          <p:cNvSpPr>
            <a:spLocks noChangeArrowheads="1"/>
          </p:cNvSpPr>
          <p:nvPr/>
        </p:nvSpPr>
        <p:spPr bwMode="auto">
          <a:xfrm>
            <a:off x="1966818" y="3573016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cxnSp>
        <p:nvCxnSpPr>
          <p:cNvPr id="107" name="Straight Connector 106"/>
          <p:cNvCxnSpPr>
            <a:stCxn id="125" idx="5"/>
            <a:endCxn id="121" idx="2"/>
          </p:cNvCxnSpPr>
          <p:nvPr/>
        </p:nvCxnSpPr>
        <p:spPr bwMode="auto">
          <a:xfrm>
            <a:off x="5096925" y="3722259"/>
            <a:ext cx="422756" cy="20516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8" name="Straight Connector 107"/>
          <p:cNvCxnSpPr>
            <a:endCxn id="118" idx="2"/>
          </p:cNvCxnSpPr>
          <p:nvPr/>
        </p:nvCxnSpPr>
        <p:spPr bwMode="auto">
          <a:xfrm>
            <a:off x="3707903" y="5229200"/>
            <a:ext cx="552739" cy="29268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9" name="Straight Connector 108"/>
          <p:cNvCxnSpPr>
            <a:stCxn id="122" idx="0"/>
          </p:cNvCxnSpPr>
          <p:nvPr/>
        </p:nvCxnSpPr>
        <p:spPr bwMode="auto">
          <a:xfrm flipH="1" flipV="1">
            <a:off x="3564149" y="4653137"/>
            <a:ext cx="120946" cy="4327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0" name="Straight Connector 109"/>
          <p:cNvCxnSpPr/>
          <p:nvPr/>
        </p:nvCxnSpPr>
        <p:spPr bwMode="auto">
          <a:xfrm flipV="1">
            <a:off x="3707904" y="3717032"/>
            <a:ext cx="502791" cy="3494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1" name="Straight Connector 110"/>
          <p:cNvCxnSpPr>
            <a:stCxn id="117" idx="0"/>
          </p:cNvCxnSpPr>
          <p:nvPr/>
        </p:nvCxnSpPr>
        <p:spPr bwMode="auto">
          <a:xfrm flipH="1" flipV="1">
            <a:off x="5650854" y="3933057"/>
            <a:ext cx="364993" cy="60470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2" name="Straight Connector 111"/>
          <p:cNvCxnSpPr>
            <a:stCxn id="116" idx="0"/>
          </p:cNvCxnSpPr>
          <p:nvPr/>
        </p:nvCxnSpPr>
        <p:spPr bwMode="auto">
          <a:xfrm flipV="1">
            <a:off x="3524242" y="4077073"/>
            <a:ext cx="183662" cy="4206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3" name="Straight Connector 112"/>
          <p:cNvCxnSpPr>
            <a:stCxn id="124" idx="6"/>
            <a:endCxn id="117" idx="4"/>
          </p:cNvCxnSpPr>
          <p:nvPr/>
        </p:nvCxnSpPr>
        <p:spPr bwMode="auto">
          <a:xfrm flipV="1">
            <a:off x="5773848" y="4712612"/>
            <a:ext cx="241999" cy="40999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4" name="Straight Connector 113"/>
          <p:cNvCxnSpPr>
            <a:stCxn id="125" idx="2"/>
          </p:cNvCxnSpPr>
          <p:nvPr/>
        </p:nvCxnSpPr>
        <p:spPr bwMode="auto">
          <a:xfrm flipH="1" flipV="1">
            <a:off x="4283968" y="3645024"/>
            <a:ext cx="635731" cy="1541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5" name="Straight Connector 114"/>
          <p:cNvCxnSpPr>
            <a:stCxn id="123" idx="2"/>
          </p:cNvCxnSpPr>
          <p:nvPr/>
        </p:nvCxnSpPr>
        <p:spPr bwMode="auto">
          <a:xfrm flipH="1" flipV="1">
            <a:off x="4355976" y="5517232"/>
            <a:ext cx="656028" cy="5659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6" name="Oval 7"/>
          <p:cNvSpPr>
            <a:spLocks noChangeArrowheads="1"/>
          </p:cNvSpPr>
          <p:nvPr/>
        </p:nvSpPr>
        <p:spPr bwMode="auto">
          <a:xfrm>
            <a:off x="3420425" y="4497693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17" name="Oval 8"/>
          <p:cNvSpPr>
            <a:spLocks noChangeArrowheads="1"/>
          </p:cNvSpPr>
          <p:nvPr/>
        </p:nvSpPr>
        <p:spPr bwMode="auto">
          <a:xfrm>
            <a:off x="5912030" y="4537763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18" name="Oval 10"/>
          <p:cNvSpPr>
            <a:spLocks noChangeArrowheads="1"/>
          </p:cNvSpPr>
          <p:nvPr/>
        </p:nvSpPr>
        <p:spPr bwMode="auto">
          <a:xfrm rot="1289837">
            <a:off x="4253420" y="5472500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19" name="Oval 12"/>
          <p:cNvSpPr>
            <a:spLocks noChangeArrowheads="1"/>
          </p:cNvSpPr>
          <p:nvPr/>
        </p:nvSpPr>
        <p:spPr bwMode="auto">
          <a:xfrm rot="7428541">
            <a:off x="3588217" y="3938540"/>
            <a:ext cx="174849" cy="207633"/>
          </a:xfrm>
          <a:prstGeom prst="ellipse">
            <a:avLst/>
          </a:prstGeom>
          <a:solidFill>
            <a:schemeClr val="accent3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0" name="Oval 6"/>
          <p:cNvSpPr>
            <a:spLocks noChangeArrowheads="1"/>
          </p:cNvSpPr>
          <p:nvPr/>
        </p:nvSpPr>
        <p:spPr bwMode="auto">
          <a:xfrm>
            <a:off x="4181260" y="3573016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1" name="Oval 6"/>
          <p:cNvSpPr>
            <a:spLocks noChangeArrowheads="1"/>
          </p:cNvSpPr>
          <p:nvPr/>
        </p:nvSpPr>
        <p:spPr bwMode="auto">
          <a:xfrm>
            <a:off x="5519681" y="3840000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2" name="Oval 7"/>
          <p:cNvSpPr>
            <a:spLocks noChangeArrowheads="1"/>
          </p:cNvSpPr>
          <p:nvPr/>
        </p:nvSpPr>
        <p:spPr bwMode="auto">
          <a:xfrm>
            <a:off x="3581278" y="5085924"/>
            <a:ext cx="207633" cy="17484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3" name="Oval 7"/>
          <p:cNvSpPr>
            <a:spLocks noChangeArrowheads="1"/>
          </p:cNvSpPr>
          <p:nvPr/>
        </p:nvSpPr>
        <p:spPr bwMode="auto">
          <a:xfrm>
            <a:off x="5012004" y="5486399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4" name="Oval 9"/>
          <p:cNvSpPr>
            <a:spLocks noChangeArrowheads="1"/>
          </p:cNvSpPr>
          <p:nvPr/>
        </p:nvSpPr>
        <p:spPr bwMode="auto">
          <a:xfrm rot="17489837">
            <a:off x="5654386" y="5100129"/>
            <a:ext cx="174849" cy="207633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5" name="Oval 6"/>
          <p:cNvSpPr>
            <a:spLocks noChangeArrowheads="1"/>
          </p:cNvSpPr>
          <p:nvPr/>
        </p:nvSpPr>
        <p:spPr bwMode="auto">
          <a:xfrm>
            <a:off x="4919699" y="3573016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899592" y="1600498"/>
            <a:ext cx="2822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/>
                <a:cs typeface="Calibri"/>
              </a:rPr>
              <a:t>1-INTERVAL CONNECTED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74" name="Rectangle 14"/>
          <p:cNvSpPr txBox="1">
            <a:spLocks noChangeArrowheads="1"/>
          </p:cNvSpPr>
          <p:nvPr/>
        </p:nvSpPr>
        <p:spPr bwMode="auto">
          <a:xfrm>
            <a:off x="609600" y="304800"/>
            <a:ext cx="63246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 typeface="Symbol" charset="0"/>
              <a:buNone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ea typeface="ＭＳ Ｐゴシック" charset="0"/>
                <a:cs typeface="Calibri"/>
              </a:rPr>
              <a:t>1-Interval-Connectivity</a:t>
            </a:r>
            <a:endParaRPr lang="en-US" sz="2000" dirty="0">
              <a:solidFill>
                <a:srgbClr val="0000FF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7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76" name="Text Box 2"/>
          <p:cNvSpPr txBox="1">
            <a:spLocks noChangeArrowheads="1"/>
          </p:cNvSpPr>
          <p:nvPr/>
        </p:nvSpPr>
        <p:spPr bwMode="auto">
          <a:xfrm>
            <a:off x="899592" y="2060848"/>
            <a:ext cx="7336825" cy="40011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Each G(</a:t>
            </a:r>
            <a:r>
              <a:rPr lang="en-US" dirty="0" err="1" smtClean="0">
                <a:solidFill>
                  <a:srgbClr val="3333FF"/>
                </a:solidFill>
                <a:latin typeface="Calibri"/>
                <a:cs typeface="Calibri"/>
              </a:rPr>
              <a:t>i</a:t>
            </a: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) contains a spanning-tree of G</a:t>
            </a:r>
          </a:p>
        </p:txBody>
      </p:sp>
    </p:spTree>
    <p:extLst>
      <p:ext uri="{BB962C8B-B14F-4D97-AF65-F5344CB8AC3E}">
        <p14:creationId xmlns:p14="http://schemas.microsoft.com/office/powerpoint/2010/main" val="1152038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9592" y="1600498"/>
            <a:ext cx="28192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/>
                <a:cs typeface="Calibri"/>
              </a:rPr>
              <a:t>T</a:t>
            </a:r>
            <a:r>
              <a:rPr lang="en-US" b="1" dirty="0" smtClean="0">
                <a:latin typeface="Calibri"/>
                <a:cs typeface="Calibri"/>
              </a:rPr>
              <a:t>-INTERVAL CONNECTED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99592" y="2060848"/>
            <a:ext cx="7336825" cy="40011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Each G(</a:t>
            </a:r>
            <a:r>
              <a:rPr lang="en-US" dirty="0" err="1" smtClean="0">
                <a:solidFill>
                  <a:srgbClr val="3333FF"/>
                </a:solidFill>
                <a:latin typeface="Calibri"/>
                <a:cs typeface="Calibri"/>
              </a:rPr>
              <a:t>i</a:t>
            </a: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) contains a spanning-tree SPT(</a:t>
            </a:r>
            <a:r>
              <a:rPr lang="en-US" dirty="0" err="1" smtClean="0">
                <a:solidFill>
                  <a:srgbClr val="3333FF"/>
                </a:solidFill>
                <a:latin typeface="Calibri"/>
                <a:cs typeface="Calibri"/>
              </a:rPr>
              <a:t>i</a:t>
            </a: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)  of G</a:t>
            </a:r>
          </a:p>
        </p:txBody>
      </p:sp>
      <p:sp>
        <p:nvSpPr>
          <p:cNvPr id="126" name="Rectangle 125"/>
          <p:cNvSpPr/>
          <p:nvPr/>
        </p:nvSpPr>
        <p:spPr bwMode="auto">
          <a:xfrm>
            <a:off x="0" y="3133164"/>
            <a:ext cx="9252520" cy="2238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cxnSp>
        <p:nvCxnSpPr>
          <p:cNvPr id="127" name="Straight Connector 126"/>
          <p:cNvCxnSpPr/>
          <p:nvPr/>
        </p:nvCxnSpPr>
        <p:spPr bwMode="auto">
          <a:xfrm>
            <a:off x="3240210" y="2924944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28" name="Straight Connector 127"/>
          <p:cNvCxnSpPr/>
          <p:nvPr/>
        </p:nvCxnSpPr>
        <p:spPr bwMode="auto">
          <a:xfrm>
            <a:off x="5436096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29" name="Straight Connector 128"/>
          <p:cNvCxnSpPr/>
          <p:nvPr/>
        </p:nvCxnSpPr>
        <p:spPr bwMode="auto">
          <a:xfrm>
            <a:off x="6516216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130" name="Straight Connector 129"/>
          <p:cNvCxnSpPr/>
          <p:nvPr/>
        </p:nvCxnSpPr>
        <p:spPr bwMode="auto">
          <a:xfrm>
            <a:off x="323528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1125386" name="TextBox 1125385"/>
          <p:cNvSpPr txBox="1"/>
          <p:nvPr/>
        </p:nvSpPr>
        <p:spPr>
          <a:xfrm>
            <a:off x="1259632" y="3717032"/>
            <a:ext cx="7794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G(i-1)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3923928" y="3717032"/>
            <a:ext cx="570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G(</a:t>
            </a:r>
            <a:r>
              <a:rPr lang="en-US" dirty="0" err="1" smtClean="0">
                <a:latin typeface="Calibri"/>
                <a:cs typeface="Calibri"/>
              </a:rPr>
              <a:t>i</a:t>
            </a:r>
            <a:r>
              <a:rPr lang="en-US" dirty="0" smtClean="0">
                <a:latin typeface="Calibri"/>
                <a:cs typeface="Calibri"/>
              </a:rPr>
              <a:t>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5580112" y="3717032"/>
            <a:ext cx="828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G(i+1)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7452320" y="3717032"/>
            <a:ext cx="8286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G(i+2)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20" name="Rectangle 14"/>
          <p:cNvSpPr txBox="1">
            <a:spLocks noChangeArrowheads="1"/>
          </p:cNvSpPr>
          <p:nvPr/>
        </p:nvSpPr>
        <p:spPr bwMode="auto">
          <a:xfrm>
            <a:off x="609600" y="304800"/>
            <a:ext cx="6324600" cy="381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ct val="90000"/>
              </a:lnSpc>
              <a:buFont typeface="Symbol" charset="0"/>
              <a:buNone/>
            </a:pPr>
            <a:r>
              <a:rPr lang="en-US" sz="2400" dirty="0">
                <a:solidFill>
                  <a:srgbClr val="0000FF"/>
                </a:solidFill>
                <a:latin typeface="Calibri"/>
                <a:ea typeface="ＭＳ Ｐゴシック" charset="0"/>
                <a:cs typeface="Calibri"/>
              </a:rPr>
              <a:t>T</a:t>
            </a:r>
            <a:r>
              <a:rPr lang="en-US" sz="2400" dirty="0" smtClean="0">
                <a:solidFill>
                  <a:srgbClr val="0000FF"/>
                </a:solidFill>
                <a:latin typeface="Calibri"/>
                <a:ea typeface="ＭＳ Ｐゴシック" charset="0"/>
                <a:cs typeface="Calibri"/>
              </a:rPr>
              <a:t>-Interval-Connectivity</a:t>
            </a:r>
            <a:endParaRPr lang="en-US" sz="2000" dirty="0">
              <a:solidFill>
                <a:srgbClr val="0000FF"/>
              </a:solidFill>
              <a:latin typeface="Calibri"/>
              <a:ea typeface="ＭＳ Ｐゴシック" charset="0"/>
              <a:cs typeface="Calibri"/>
            </a:endParaRPr>
          </a:p>
        </p:txBody>
      </p:sp>
      <p:sp>
        <p:nvSpPr>
          <p:cNvPr id="2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9" name="Text Box 2"/>
          <p:cNvSpPr txBox="1">
            <a:spLocks noChangeArrowheads="1"/>
          </p:cNvSpPr>
          <p:nvPr/>
        </p:nvSpPr>
        <p:spPr bwMode="auto">
          <a:xfrm>
            <a:off x="971600" y="4941168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SPT(</a:t>
            </a:r>
            <a:r>
              <a:rPr lang="en-US" dirty="0" err="1" smtClean="0">
                <a:solidFill>
                  <a:srgbClr val="3333FF"/>
                </a:solidFill>
                <a:latin typeface="Calibri"/>
                <a:cs typeface="Calibri"/>
              </a:rPr>
              <a:t>i</a:t>
            </a: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)   persists  for T  rounds: </a:t>
            </a:r>
            <a:r>
              <a:rPr lang="en-US" dirty="0" err="1" smtClean="0">
                <a:solidFill>
                  <a:srgbClr val="3333FF"/>
                </a:solidFill>
                <a:latin typeface="Calibri"/>
                <a:cs typeface="Calibri"/>
              </a:rPr>
              <a:t>i</a:t>
            </a: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, i+1, i+2, …, i+T-1</a:t>
            </a:r>
          </a:p>
        </p:txBody>
      </p:sp>
    </p:spTree>
    <p:extLst>
      <p:ext uri="{BB962C8B-B14F-4D97-AF65-F5344CB8AC3E}">
        <p14:creationId xmlns:p14="http://schemas.microsoft.com/office/powerpoint/2010/main" val="1848173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4476" name="Line 12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854483" name="Text Box 19"/>
          <p:cNvSpPr txBox="1">
            <a:spLocks noChangeArrowheads="1"/>
          </p:cNvSpPr>
          <p:nvPr/>
        </p:nvSpPr>
        <p:spPr bwMode="auto">
          <a:xfrm>
            <a:off x="365125" y="330200"/>
            <a:ext cx="3598862" cy="584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200">
                <a:solidFill>
                  <a:srgbClr val="CC0000"/>
                </a:solidFill>
                <a:latin typeface="Calibri"/>
                <a:cs typeface="Calibri"/>
              </a:rPr>
              <a:t>Time-Varying Graph</a:t>
            </a:r>
            <a:endParaRPr lang="fr-CA" sz="2400">
              <a:solidFill>
                <a:srgbClr val="CC0000"/>
              </a:solidFill>
              <a:latin typeface="Calibri"/>
              <a:cs typeface="Calibri"/>
            </a:endParaRPr>
          </a:p>
        </p:txBody>
      </p:sp>
      <p:pic>
        <p:nvPicPr>
          <p:cNvPr id="160775" name="Picture 20" descr="p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0" y="2209800"/>
            <a:ext cx="952500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54485" name="Text Box 21"/>
          <p:cNvSpPr txBox="1">
            <a:spLocks noChangeArrowheads="1"/>
          </p:cNvSpPr>
          <p:nvPr/>
        </p:nvSpPr>
        <p:spPr bwMode="auto">
          <a:xfrm>
            <a:off x="827584" y="5661248"/>
            <a:ext cx="2448272" cy="400110"/>
          </a:xfrm>
          <a:prstGeom prst="rect">
            <a:avLst/>
          </a:prstGeom>
          <a:noFill/>
          <a:ln w="9525">
            <a:solidFill>
              <a:srgbClr val="A25D26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/>
              <a:t>t</a:t>
            </a:r>
            <a:r>
              <a:rPr lang="en-US" dirty="0" smtClean="0"/>
              <a:t>-interval-connected</a:t>
            </a:r>
            <a:endParaRPr lang="en-US" dirty="0"/>
          </a:p>
        </p:txBody>
      </p:sp>
      <p:sp>
        <p:nvSpPr>
          <p:cNvPr id="1854486" name="Text Box 22"/>
          <p:cNvSpPr txBox="1">
            <a:spLocks noChangeArrowheads="1"/>
          </p:cNvSpPr>
          <p:nvPr/>
        </p:nvSpPr>
        <p:spPr bwMode="auto">
          <a:xfrm>
            <a:off x="288925" y="2689225"/>
            <a:ext cx="1082675" cy="406400"/>
          </a:xfrm>
          <a:prstGeom prst="rect">
            <a:avLst/>
          </a:prstGeom>
          <a:noFill/>
          <a:ln w="9525">
            <a:solidFill>
              <a:schemeClr val="hlink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/>
              <a:t>periodic</a:t>
            </a:r>
          </a:p>
        </p:txBody>
      </p:sp>
      <p:sp>
        <p:nvSpPr>
          <p:cNvPr id="1854487" name="Text Box 23"/>
          <p:cNvSpPr txBox="1">
            <a:spLocks noChangeArrowheads="1"/>
          </p:cNvSpPr>
          <p:nvPr/>
        </p:nvSpPr>
        <p:spPr bwMode="auto">
          <a:xfrm>
            <a:off x="4419600" y="2743200"/>
            <a:ext cx="1236663" cy="406400"/>
          </a:xfrm>
          <a:prstGeom prst="rect">
            <a:avLst/>
          </a:prstGeom>
          <a:noFill/>
          <a:ln w="9525">
            <a:solidFill>
              <a:srgbClr val="D536F9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/>
              <a:t>recurrent</a:t>
            </a:r>
          </a:p>
        </p:txBody>
      </p:sp>
      <p:sp>
        <p:nvSpPr>
          <p:cNvPr id="1854488" name="Text Box 24"/>
          <p:cNvSpPr txBox="1">
            <a:spLocks noChangeArrowheads="1"/>
          </p:cNvSpPr>
          <p:nvPr/>
        </p:nvSpPr>
        <p:spPr bwMode="auto">
          <a:xfrm>
            <a:off x="5796136" y="5013176"/>
            <a:ext cx="2377574" cy="400110"/>
          </a:xfrm>
          <a:prstGeom prst="rect">
            <a:avLst/>
          </a:prstGeom>
          <a:noFill/>
          <a:ln w="9525">
            <a:solidFill>
              <a:srgbClr val="00FF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/>
              <a:t>c</a:t>
            </a:r>
            <a:r>
              <a:rPr lang="en-US" dirty="0" smtClean="0"/>
              <a:t>onnected </a:t>
            </a:r>
            <a:r>
              <a:rPr lang="en-US" dirty="0"/>
              <a:t>over time</a:t>
            </a:r>
          </a:p>
        </p:txBody>
      </p:sp>
      <p:sp>
        <p:nvSpPr>
          <p:cNvPr id="1854489" name="Line 25"/>
          <p:cNvSpPr>
            <a:spLocks noChangeShapeType="1"/>
          </p:cNvSpPr>
          <p:nvPr/>
        </p:nvSpPr>
        <p:spPr bwMode="auto">
          <a:xfrm flipH="1" flipV="1">
            <a:off x="611560" y="4869160"/>
            <a:ext cx="648072" cy="792088"/>
          </a:xfrm>
          <a:prstGeom prst="line">
            <a:avLst/>
          </a:prstGeom>
          <a:noFill/>
          <a:ln w="12700">
            <a:solidFill>
              <a:srgbClr val="A25D26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854490" name="Line 26"/>
          <p:cNvSpPr>
            <a:spLocks noChangeShapeType="1"/>
          </p:cNvSpPr>
          <p:nvPr/>
        </p:nvSpPr>
        <p:spPr bwMode="auto">
          <a:xfrm>
            <a:off x="827584" y="3068960"/>
            <a:ext cx="457200" cy="533400"/>
          </a:xfrm>
          <a:prstGeom prst="line">
            <a:avLst/>
          </a:prstGeom>
          <a:noFill/>
          <a:ln w="9525">
            <a:solidFill>
              <a:srgbClr val="42B2A9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854491" name="Line 27"/>
          <p:cNvSpPr>
            <a:spLocks noChangeShapeType="1"/>
          </p:cNvSpPr>
          <p:nvPr/>
        </p:nvSpPr>
        <p:spPr bwMode="auto">
          <a:xfrm flipH="1">
            <a:off x="4067944" y="3140968"/>
            <a:ext cx="533400" cy="304800"/>
          </a:xfrm>
          <a:prstGeom prst="line">
            <a:avLst/>
          </a:prstGeom>
          <a:noFill/>
          <a:ln w="9525">
            <a:solidFill>
              <a:srgbClr val="EB63D4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854492" name="Line 28"/>
          <p:cNvSpPr>
            <a:spLocks noChangeShapeType="1"/>
          </p:cNvSpPr>
          <p:nvPr/>
        </p:nvSpPr>
        <p:spPr bwMode="auto">
          <a:xfrm flipH="1" flipV="1">
            <a:off x="5004048" y="4293096"/>
            <a:ext cx="1059160" cy="593576"/>
          </a:xfrm>
          <a:prstGeom prst="line">
            <a:avLst/>
          </a:prstGeom>
          <a:noFill/>
          <a:ln w="9525">
            <a:solidFill>
              <a:srgbClr val="27BC16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Paola Flocchini - Prague 2018</a:t>
            </a:r>
            <a:endParaRPr lang="en-US"/>
          </a:p>
        </p:txBody>
      </p:sp>
      <p:sp>
        <p:nvSpPr>
          <p:cNvPr id="16" name="Text Box 21"/>
          <p:cNvSpPr txBox="1">
            <a:spLocks noChangeArrowheads="1"/>
          </p:cNvSpPr>
          <p:nvPr/>
        </p:nvSpPr>
        <p:spPr bwMode="auto">
          <a:xfrm>
            <a:off x="1331640" y="2060848"/>
            <a:ext cx="2232248" cy="400110"/>
          </a:xfrm>
          <a:prstGeom prst="rect">
            <a:avLst/>
          </a:prstGeom>
          <a:noFill/>
          <a:ln w="9525">
            <a:solidFill>
              <a:srgbClr val="0000FF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 smtClean="0"/>
              <a:t>bounded recurrent</a:t>
            </a:r>
            <a:endParaRPr lang="en-US" dirty="0"/>
          </a:p>
        </p:txBody>
      </p:sp>
      <p:sp>
        <p:nvSpPr>
          <p:cNvPr id="17" name="Line 27"/>
          <p:cNvSpPr>
            <a:spLocks noChangeShapeType="1"/>
          </p:cNvSpPr>
          <p:nvPr/>
        </p:nvSpPr>
        <p:spPr bwMode="auto">
          <a:xfrm>
            <a:off x="1619672" y="2492896"/>
            <a:ext cx="792088" cy="1008112"/>
          </a:xfrm>
          <a:prstGeom prst="line">
            <a:avLst/>
          </a:prstGeom>
          <a:noFill/>
          <a:ln w="9525">
            <a:solidFill>
              <a:srgbClr val="0000FF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8" name="Text Box 21"/>
          <p:cNvSpPr txBox="1">
            <a:spLocks noChangeArrowheads="1"/>
          </p:cNvSpPr>
          <p:nvPr/>
        </p:nvSpPr>
        <p:spPr bwMode="auto">
          <a:xfrm>
            <a:off x="2411760" y="5085184"/>
            <a:ext cx="2088232" cy="40011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/>
              <a:t>a</a:t>
            </a:r>
            <a:r>
              <a:rPr lang="en-US" dirty="0" smtClean="0"/>
              <a:t>lways connected</a:t>
            </a:r>
            <a:endParaRPr lang="en-US" dirty="0"/>
          </a:p>
        </p:txBody>
      </p:sp>
      <p:sp>
        <p:nvSpPr>
          <p:cNvPr id="19" name="Line 28"/>
          <p:cNvSpPr>
            <a:spLocks noChangeShapeType="1"/>
          </p:cNvSpPr>
          <p:nvPr/>
        </p:nvSpPr>
        <p:spPr bwMode="auto">
          <a:xfrm flipH="1" flipV="1">
            <a:off x="1835696" y="4797152"/>
            <a:ext cx="576064" cy="504056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20" name="Text Box 23"/>
          <p:cNvSpPr txBox="1">
            <a:spLocks noChangeArrowheads="1"/>
          </p:cNvSpPr>
          <p:nvPr/>
        </p:nvSpPr>
        <p:spPr bwMode="auto">
          <a:xfrm>
            <a:off x="251520" y="1196752"/>
            <a:ext cx="36576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2400" dirty="0">
                <a:solidFill>
                  <a:srgbClr val="009900"/>
                </a:solidFill>
                <a:latin typeface="Comic Sans MS" charset="0"/>
              </a:rPr>
              <a:t>TVG </a:t>
            </a:r>
            <a:r>
              <a:rPr lang="en-US" sz="2400" dirty="0">
                <a:solidFill>
                  <a:srgbClr val="009900"/>
                </a:solidFill>
                <a:latin typeface="Calibri"/>
                <a:cs typeface="Calibri"/>
              </a:rPr>
              <a:t>CLASSES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147264" y="485461"/>
            <a:ext cx="26336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[</a:t>
            </a:r>
            <a:r>
              <a:rPr lang="en-US" dirty="0" err="1" smtClean="0"/>
              <a:t>Casteigts</a:t>
            </a:r>
            <a:r>
              <a:rPr lang="en-US" dirty="0"/>
              <a:t>, </a:t>
            </a:r>
            <a:r>
              <a:rPr lang="en-US" dirty="0" smtClean="0"/>
              <a:t> et al. 2012]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2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4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4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4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4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4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4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4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4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4485" grpId="0" animBg="1"/>
      <p:bldP spid="1854486" grpId="0" animBg="1"/>
      <p:bldP spid="1854487" grpId="0" animBg="1"/>
      <p:bldP spid="1854488" grpId="0" animBg="1"/>
      <p:bldP spid="16" grpId="0" animBg="1"/>
      <p:bldP spid="1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530490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Dynamic Networks : Algorithmic Results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251520" y="1124744"/>
            <a:ext cx="8712968" cy="5401479"/>
          </a:xfrm>
          <a:prstGeom prst="rect">
            <a:avLst/>
          </a:prstGeom>
          <a:solidFill>
            <a:srgbClr val="CCFFCC"/>
          </a:solidFill>
          <a:ln>
            <a:solidFill>
              <a:srgbClr val="000000"/>
            </a:solidFill>
          </a:ln>
          <a:effectLst/>
          <a:extLst/>
        </p:spPr>
        <p:txBody>
          <a:bodyPr wrap="square">
            <a:spAutoFit/>
          </a:bodyPr>
          <a:lstStyle/>
          <a:p>
            <a:pPr marL="342900" indent="-342900" eaLnBrk="0" hangingPunct="0">
              <a:buFontTx/>
              <a:buChar char="-"/>
              <a:defRPr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B.M.B. </a:t>
            </a: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Xuan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, A. F  Ferreira, A. Jerry. “Computing shortest, fastest, and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f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oremost Journeys in dynamic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n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etworks”. </a:t>
            </a:r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Int. J. Found. </a:t>
            </a:r>
            <a:r>
              <a:rPr lang="en-US" b="0" i="1" dirty="0" err="1" smtClean="0">
                <a:solidFill>
                  <a:srgbClr val="000000"/>
                </a:solidFill>
                <a:latin typeface="Calibri"/>
                <a:cs typeface="Calibri"/>
              </a:rPr>
              <a:t>Comput</a:t>
            </a:r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. Sci.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2003</a:t>
            </a:r>
          </a:p>
          <a:p>
            <a:pPr marL="342900" indent="-342900" eaLnBrk="0" hangingPunct="0">
              <a:buFontTx/>
              <a:buChar char="-"/>
              <a:defRPr/>
            </a:pP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 eaLnBrk="0" hangingPunct="0">
              <a:buFontTx/>
              <a:buChar char="-"/>
              <a:defRPr/>
            </a:pP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Kossinets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, Kleinberg, Watts, “The structure of information pathways in a social communication network”. KDD 2008.</a:t>
            </a:r>
          </a:p>
          <a:p>
            <a:pPr marL="342900" indent="-342900" eaLnBrk="0" hangingPunct="0">
              <a:buFontTx/>
              <a:buChar char="-"/>
              <a:defRPr/>
            </a:pP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A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Casteigts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P.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Flocchini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B.Mans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N.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Santoro. “Measuring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t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emporal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l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ags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in d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elay-tolerant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n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etworks”.</a:t>
            </a:r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b="0" i="1" dirty="0">
                <a:solidFill>
                  <a:srgbClr val="000000"/>
                </a:solidFill>
                <a:latin typeface="Calibri"/>
                <a:cs typeface="Calibri"/>
              </a:rPr>
              <a:t>IEEE Transactions on Computers,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2014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A. </a:t>
            </a: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Casteigts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P.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Flocchini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B. Mans, N.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Santoro. “Shortest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fastest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and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foremost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b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roadcast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in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dynamic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n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etworks”</a:t>
            </a:r>
            <a:r>
              <a:rPr lang="en-US" b="0" i="1" dirty="0" smtClean="0">
                <a:solidFill>
                  <a:srgbClr val="000000"/>
                </a:solidFill>
                <a:latin typeface="Calibri"/>
                <a:cs typeface="Calibri"/>
              </a:rPr>
              <a:t>. Int. J. Foundations </a:t>
            </a:r>
            <a:r>
              <a:rPr lang="en-US" b="0" i="1" dirty="0">
                <a:solidFill>
                  <a:srgbClr val="000000"/>
                </a:solidFill>
                <a:latin typeface="Calibri"/>
                <a:cs typeface="Calibri"/>
              </a:rPr>
              <a:t>of Computer Science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2015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R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O</a:t>
            </a:r>
            <a:r>
              <a:rPr lang="ja-JP" altLang="en-US" b="0" dirty="0">
                <a:solidFill>
                  <a:srgbClr val="000000"/>
                </a:solidFill>
                <a:latin typeface="Calibri"/>
                <a:cs typeface="Calibri"/>
              </a:rPr>
              <a:t>’</a:t>
            </a:r>
            <a:r>
              <a:rPr lang="en-US" altLang="ja-JP" b="0" dirty="0">
                <a:solidFill>
                  <a:srgbClr val="000000"/>
                </a:solidFill>
                <a:latin typeface="Calibri"/>
                <a:cs typeface="Calibri"/>
              </a:rPr>
              <a:t>Dell and R. </a:t>
            </a:r>
            <a:r>
              <a:rPr lang="en-US" altLang="ja-JP" b="0" dirty="0" err="1">
                <a:solidFill>
                  <a:srgbClr val="000000"/>
                </a:solidFill>
                <a:latin typeface="Calibri"/>
                <a:cs typeface="Calibri"/>
              </a:rPr>
              <a:t>Wattenhofer</a:t>
            </a:r>
            <a:r>
              <a:rPr lang="en-US" altLang="ja-JP" b="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altLang="ja-JP" b="0" dirty="0" smtClean="0">
                <a:solidFill>
                  <a:srgbClr val="000000"/>
                </a:solidFill>
                <a:latin typeface="Calibri"/>
                <a:cs typeface="Calibri"/>
              </a:rPr>
              <a:t>“Information </a:t>
            </a:r>
            <a:r>
              <a:rPr lang="en-US" altLang="ja-JP" b="0" dirty="0">
                <a:solidFill>
                  <a:srgbClr val="000000"/>
                </a:solidFill>
                <a:latin typeface="Calibri"/>
                <a:cs typeface="Calibri"/>
              </a:rPr>
              <a:t>dissemination in highly dynamic </a:t>
            </a:r>
            <a:r>
              <a:rPr lang="en-US" altLang="ja-JP" b="0" dirty="0" smtClean="0">
                <a:solidFill>
                  <a:srgbClr val="000000"/>
                </a:solidFill>
                <a:latin typeface="Calibri"/>
                <a:cs typeface="Calibri"/>
              </a:rPr>
              <a:t>graphs”.</a:t>
            </a:r>
            <a:r>
              <a:rPr lang="en-US" altLang="ja-JP" b="0" i="1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altLang="ja-JP" b="0" dirty="0">
                <a:solidFill>
                  <a:srgbClr val="000000"/>
                </a:solidFill>
                <a:latin typeface="Calibri"/>
                <a:cs typeface="Calibri"/>
              </a:rPr>
              <a:t>DIALM-POMC </a:t>
            </a:r>
            <a:r>
              <a:rPr lang="en-US" altLang="ja-JP" b="0" dirty="0" smtClean="0">
                <a:solidFill>
                  <a:srgbClr val="000000"/>
                </a:solidFill>
                <a:latin typeface="Calibri"/>
                <a:cs typeface="Calibri"/>
              </a:rPr>
              <a:t>2005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A.Casteigts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S.Chaumette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</a:t>
            </a: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A.Ferreira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“Characterizing Topological Assumptions of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Distributed Algorithms in Dynamic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Networks”, SIROCCO  2010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F. Kuhn, N. Lynch, and R.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Oshman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 “Distributed computation in dynamic networks”.  STOC 2010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.</a:t>
            </a:r>
            <a:endParaRPr lang="en-US" b="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7941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251520" y="1124744"/>
            <a:ext cx="8496944" cy="5401479"/>
          </a:xfrm>
          <a:prstGeom prst="rect">
            <a:avLst/>
          </a:prstGeom>
          <a:solidFill>
            <a:srgbClr val="CCFFCC"/>
          </a:solidFill>
          <a:ln>
            <a:solidFill>
              <a:srgbClr val="000000"/>
            </a:solidFill>
          </a:ln>
          <a:effectLst/>
          <a:extLst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A</a:t>
            </a:r>
            <a:r>
              <a:rPr lang="en-US" b="0" dirty="0">
                <a:latin typeface="Calibri"/>
                <a:cs typeface="Calibri"/>
              </a:rPr>
              <a:t>.  </a:t>
            </a:r>
            <a:r>
              <a:rPr lang="en-US" b="0" dirty="0" err="1">
                <a:latin typeface="Calibri"/>
                <a:cs typeface="Calibri"/>
              </a:rPr>
              <a:t>Clementi</a:t>
            </a:r>
            <a:r>
              <a:rPr lang="en-US" b="0" dirty="0">
                <a:latin typeface="Calibri"/>
                <a:cs typeface="Calibri"/>
              </a:rPr>
              <a:t>, F. Pasquale</a:t>
            </a:r>
            <a:r>
              <a:rPr lang="en-US" b="0" dirty="0" smtClean="0">
                <a:latin typeface="Calibri"/>
                <a:cs typeface="Calibri"/>
              </a:rPr>
              <a:t>. “ </a:t>
            </a:r>
            <a:r>
              <a:rPr lang="en-US" b="0" dirty="0">
                <a:latin typeface="Calibri"/>
                <a:cs typeface="Calibri"/>
              </a:rPr>
              <a:t>Information </a:t>
            </a:r>
            <a:r>
              <a:rPr lang="en-US" b="0" dirty="0" smtClean="0">
                <a:latin typeface="Calibri"/>
                <a:cs typeface="Calibri"/>
              </a:rPr>
              <a:t>spreading </a:t>
            </a:r>
            <a:r>
              <a:rPr lang="en-US" b="0" dirty="0">
                <a:latin typeface="Calibri"/>
                <a:cs typeface="Calibri"/>
              </a:rPr>
              <a:t>in </a:t>
            </a:r>
            <a:r>
              <a:rPr lang="en-US" b="0" dirty="0" smtClean="0">
                <a:latin typeface="Calibri"/>
                <a:cs typeface="Calibri"/>
              </a:rPr>
              <a:t>dynamic </a:t>
            </a:r>
            <a:r>
              <a:rPr lang="en-US" b="0" dirty="0">
                <a:latin typeface="Calibri"/>
                <a:cs typeface="Calibri"/>
              </a:rPr>
              <a:t>n</a:t>
            </a:r>
            <a:r>
              <a:rPr lang="en-US" b="0" dirty="0" smtClean="0">
                <a:latin typeface="Calibri"/>
                <a:cs typeface="Calibri"/>
              </a:rPr>
              <a:t>etworks”. </a:t>
            </a:r>
            <a:r>
              <a:rPr lang="en-US" b="0" dirty="0">
                <a:latin typeface="Calibri"/>
                <a:cs typeface="Calibri"/>
              </a:rPr>
              <a:t>In: </a:t>
            </a:r>
            <a:r>
              <a:rPr lang="en-US" b="0" i="1" dirty="0" smtClean="0">
                <a:latin typeface="Calibri"/>
                <a:cs typeface="Calibri"/>
              </a:rPr>
              <a:t>Theoretical </a:t>
            </a:r>
            <a:r>
              <a:rPr lang="en-US" b="0" i="1" dirty="0">
                <a:latin typeface="Calibri"/>
                <a:cs typeface="Calibri"/>
              </a:rPr>
              <a:t>Aspects of Distributed Computing in Sensor Networks</a:t>
            </a:r>
            <a:r>
              <a:rPr lang="en-US" b="0" dirty="0">
                <a:latin typeface="Calibri"/>
                <a:cs typeface="Calibri"/>
              </a:rPr>
              <a:t>, 2011</a:t>
            </a:r>
            <a:r>
              <a:rPr lang="en-US" b="0" dirty="0" smtClean="0">
                <a:latin typeface="Calibri"/>
                <a:cs typeface="Calibri"/>
              </a:rPr>
              <a:t>.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H.  Baumann</a:t>
            </a:r>
            <a:r>
              <a:rPr lang="en-US" b="0" dirty="0">
                <a:latin typeface="Calibri"/>
                <a:cs typeface="Calibri"/>
              </a:rPr>
              <a:t>, </a:t>
            </a:r>
            <a:r>
              <a:rPr lang="en-US" b="0" dirty="0" smtClean="0">
                <a:latin typeface="Calibri"/>
                <a:cs typeface="Calibri"/>
              </a:rPr>
              <a:t>P. </a:t>
            </a:r>
            <a:r>
              <a:rPr lang="en-US" b="0" dirty="0" err="1">
                <a:latin typeface="Calibri"/>
                <a:cs typeface="Calibri"/>
              </a:rPr>
              <a:t>Crescenzi</a:t>
            </a:r>
            <a:r>
              <a:rPr lang="en-US" b="0" dirty="0">
                <a:latin typeface="Calibri"/>
                <a:cs typeface="Calibri"/>
              </a:rPr>
              <a:t>, P</a:t>
            </a:r>
            <a:r>
              <a:rPr lang="en-US" b="0" dirty="0" smtClean="0">
                <a:latin typeface="Calibri"/>
                <a:cs typeface="Calibri"/>
              </a:rPr>
              <a:t>. </a:t>
            </a:r>
            <a:r>
              <a:rPr lang="en-US" b="0" dirty="0" err="1" smtClean="0">
                <a:latin typeface="Calibri"/>
                <a:cs typeface="Calibri"/>
              </a:rPr>
              <a:t>Fraigniaud</a:t>
            </a:r>
            <a:r>
              <a:rPr lang="en-US" b="0" dirty="0" smtClean="0">
                <a:latin typeface="Calibri"/>
                <a:cs typeface="Calibri"/>
              </a:rPr>
              <a:t>. “Parsimonious </a:t>
            </a:r>
            <a:r>
              <a:rPr lang="en-US" b="0" dirty="0">
                <a:latin typeface="Calibri"/>
                <a:cs typeface="Calibri"/>
              </a:rPr>
              <a:t>flooding in </a:t>
            </a:r>
            <a:r>
              <a:rPr lang="en-US" b="0" dirty="0" smtClean="0">
                <a:latin typeface="Calibri"/>
                <a:cs typeface="Calibri"/>
              </a:rPr>
              <a:t>dynamic graphs”. </a:t>
            </a:r>
            <a:r>
              <a:rPr lang="en-US" b="0" i="1" dirty="0">
                <a:latin typeface="Calibri"/>
                <a:cs typeface="Calibri"/>
              </a:rPr>
              <a:t>Distributed Comput</a:t>
            </a:r>
            <a:r>
              <a:rPr lang="en-US" b="0" dirty="0">
                <a:latin typeface="Calibri"/>
                <a:cs typeface="Calibri"/>
              </a:rPr>
              <a:t>ing, </a:t>
            </a:r>
            <a:r>
              <a:rPr lang="en-US" b="0" dirty="0" smtClean="0">
                <a:latin typeface="Calibri"/>
                <a:cs typeface="Calibri"/>
              </a:rPr>
              <a:t>2011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F</a:t>
            </a:r>
            <a:r>
              <a:rPr lang="en-US" b="0" dirty="0">
                <a:latin typeface="Calibri"/>
                <a:cs typeface="Calibri"/>
              </a:rPr>
              <a:t>. Kuhn, R. </a:t>
            </a:r>
            <a:r>
              <a:rPr lang="en-US" b="0" dirty="0" err="1">
                <a:latin typeface="Calibri"/>
                <a:cs typeface="Calibri"/>
              </a:rPr>
              <a:t>Oshman</a:t>
            </a:r>
            <a:r>
              <a:rPr lang="en-US" b="0" dirty="0">
                <a:latin typeface="Calibri"/>
                <a:cs typeface="Calibri"/>
              </a:rPr>
              <a:t>, Y. Moses.  </a:t>
            </a:r>
            <a:r>
              <a:rPr lang="en-US" b="0" dirty="0" smtClean="0">
                <a:latin typeface="Calibri"/>
                <a:cs typeface="Calibri"/>
              </a:rPr>
              <a:t>“Coordinated </a:t>
            </a:r>
            <a:r>
              <a:rPr lang="en-US" b="0" dirty="0">
                <a:latin typeface="Calibri"/>
                <a:cs typeface="Calibri"/>
              </a:rPr>
              <a:t>consensus in dynamic </a:t>
            </a:r>
            <a:r>
              <a:rPr lang="en-US" b="0" dirty="0" smtClean="0">
                <a:latin typeface="Calibri"/>
                <a:cs typeface="Calibri"/>
              </a:rPr>
              <a:t>networks”. PODC</a:t>
            </a:r>
            <a:r>
              <a:rPr lang="en-US" b="0" i="1" dirty="0" smtClean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2011.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B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err="1">
                <a:latin typeface="Calibri"/>
                <a:cs typeface="Calibri"/>
              </a:rPr>
              <a:t>Haeupler</a:t>
            </a:r>
            <a:r>
              <a:rPr lang="en-US" b="0" dirty="0">
                <a:latin typeface="Calibri"/>
                <a:cs typeface="Calibri"/>
              </a:rPr>
              <a:t> and F. Kuhn. </a:t>
            </a:r>
            <a:r>
              <a:rPr lang="en-US" b="0" dirty="0" smtClean="0">
                <a:latin typeface="Calibri"/>
                <a:cs typeface="Calibri"/>
              </a:rPr>
              <a:t>“Lower </a:t>
            </a:r>
            <a:r>
              <a:rPr lang="en-US" b="0" dirty="0">
                <a:latin typeface="Calibri"/>
                <a:cs typeface="Calibri"/>
              </a:rPr>
              <a:t>bounds on information dissemination in </a:t>
            </a:r>
            <a:r>
              <a:rPr lang="en-US" b="0" dirty="0" smtClean="0">
                <a:latin typeface="Calibri"/>
                <a:cs typeface="Calibri"/>
              </a:rPr>
              <a:t>dynamic networks”. DISC 2012</a:t>
            </a:r>
            <a:r>
              <a:rPr lang="en-US" b="0" dirty="0">
                <a:latin typeface="Calibri"/>
                <a:cs typeface="Calibri"/>
              </a:rPr>
              <a:t>. </a:t>
            </a:r>
            <a:endParaRPr lang="en-US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endParaRPr lang="en-US" sz="900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L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err="1">
                <a:latin typeface="Calibri"/>
                <a:cs typeface="Calibri"/>
              </a:rPr>
              <a:t>Arantes</a:t>
            </a:r>
            <a:r>
              <a:rPr lang="en-US" b="0" dirty="0">
                <a:latin typeface="Calibri"/>
                <a:cs typeface="Calibri"/>
              </a:rPr>
              <a:t>, F. </a:t>
            </a:r>
            <a:r>
              <a:rPr lang="en-US" b="0" dirty="0" err="1">
                <a:latin typeface="Calibri"/>
                <a:cs typeface="Calibri"/>
              </a:rPr>
              <a:t>Greve</a:t>
            </a:r>
            <a:r>
              <a:rPr lang="en-US" b="0" dirty="0">
                <a:latin typeface="Calibri"/>
                <a:cs typeface="Calibri"/>
              </a:rPr>
              <a:t>, P. </a:t>
            </a:r>
            <a:r>
              <a:rPr lang="en-US" b="0" dirty="0" err="1">
                <a:latin typeface="Calibri"/>
                <a:cs typeface="Calibri"/>
              </a:rPr>
              <a:t>Sens</a:t>
            </a:r>
            <a:r>
              <a:rPr lang="en-US" b="0" dirty="0">
                <a:latin typeface="Calibri"/>
                <a:cs typeface="Calibri"/>
              </a:rPr>
              <a:t>, V. </a:t>
            </a:r>
            <a:r>
              <a:rPr lang="en-US" b="0" dirty="0" smtClean="0">
                <a:latin typeface="Calibri"/>
                <a:cs typeface="Calibri"/>
              </a:rPr>
              <a:t>Simon. “Eventual </a:t>
            </a:r>
            <a:r>
              <a:rPr lang="en-US" b="0" dirty="0">
                <a:latin typeface="Calibri"/>
                <a:cs typeface="Calibri"/>
              </a:rPr>
              <a:t>l</a:t>
            </a:r>
            <a:r>
              <a:rPr lang="en-US" b="0" dirty="0" smtClean="0">
                <a:latin typeface="Calibri"/>
                <a:cs typeface="Calibri"/>
              </a:rPr>
              <a:t>eader </a:t>
            </a:r>
            <a:r>
              <a:rPr lang="en-US" b="0" dirty="0">
                <a:latin typeface="Calibri"/>
                <a:cs typeface="Calibri"/>
              </a:rPr>
              <a:t>e</a:t>
            </a:r>
            <a:r>
              <a:rPr lang="en-US" b="0" dirty="0" smtClean="0">
                <a:latin typeface="Calibri"/>
                <a:cs typeface="Calibri"/>
              </a:rPr>
              <a:t>lection </a:t>
            </a:r>
            <a:r>
              <a:rPr lang="en-US" b="0" dirty="0">
                <a:latin typeface="Calibri"/>
                <a:cs typeface="Calibri"/>
              </a:rPr>
              <a:t>in </a:t>
            </a:r>
            <a:r>
              <a:rPr lang="en-US" b="0" dirty="0" smtClean="0">
                <a:latin typeface="Calibri"/>
                <a:cs typeface="Calibri"/>
              </a:rPr>
              <a:t>evolving </a:t>
            </a:r>
            <a:r>
              <a:rPr lang="en-US" b="0" dirty="0">
                <a:latin typeface="Calibri"/>
                <a:cs typeface="Calibri"/>
              </a:rPr>
              <a:t>m</a:t>
            </a:r>
            <a:r>
              <a:rPr lang="en-US" b="0" dirty="0" smtClean="0">
                <a:latin typeface="Calibri"/>
                <a:cs typeface="Calibri"/>
              </a:rPr>
              <a:t>obile </a:t>
            </a:r>
            <a:r>
              <a:rPr lang="en-US" b="0" dirty="0">
                <a:latin typeface="Calibri"/>
                <a:cs typeface="Calibri"/>
              </a:rPr>
              <a:t>n</a:t>
            </a:r>
            <a:r>
              <a:rPr lang="en-US" b="0" dirty="0" smtClean="0">
                <a:latin typeface="Calibri"/>
                <a:cs typeface="Calibri"/>
              </a:rPr>
              <a:t>etworks”. OPODIS 2013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J</a:t>
            </a:r>
            <a:r>
              <a:rPr lang="en-US" b="0" dirty="0">
                <a:latin typeface="Calibri"/>
                <a:cs typeface="Calibri"/>
              </a:rPr>
              <a:t>. Augustine, G. </a:t>
            </a:r>
            <a:r>
              <a:rPr lang="en-US" b="0" dirty="0" err="1">
                <a:latin typeface="Calibri"/>
                <a:cs typeface="Calibri"/>
              </a:rPr>
              <a:t>Pandurangan</a:t>
            </a:r>
            <a:r>
              <a:rPr lang="en-US" b="0" dirty="0">
                <a:latin typeface="Calibri"/>
                <a:cs typeface="Calibri"/>
              </a:rPr>
              <a:t>, P. </a:t>
            </a:r>
            <a:r>
              <a:rPr lang="en-US" b="0" dirty="0" smtClean="0">
                <a:latin typeface="Calibri"/>
                <a:cs typeface="Calibri"/>
              </a:rPr>
              <a:t>Robinson. “Fast Byzantine agreement in dynamic </a:t>
            </a:r>
            <a:r>
              <a:rPr lang="en-US" b="0" dirty="0">
                <a:latin typeface="Calibri"/>
                <a:cs typeface="Calibri"/>
              </a:rPr>
              <a:t>networks. </a:t>
            </a:r>
            <a:r>
              <a:rPr lang="en-US" b="0" dirty="0" smtClean="0">
                <a:latin typeface="Calibri"/>
                <a:cs typeface="Calibri"/>
              </a:rPr>
              <a:t>PODC 2013.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>
                <a:latin typeface="Calibri"/>
                <a:cs typeface="Calibri"/>
              </a:rPr>
              <a:t>E. </a:t>
            </a:r>
            <a:r>
              <a:rPr lang="en-US" b="0" dirty="0" err="1">
                <a:latin typeface="Calibri"/>
                <a:cs typeface="Calibri"/>
              </a:rPr>
              <a:t>Coulouma</a:t>
            </a:r>
            <a:r>
              <a:rPr lang="en-US" b="0" dirty="0">
                <a:latin typeface="Calibri"/>
                <a:cs typeface="Calibri"/>
              </a:rPr>
              <a:t>, E Godard. “A characterization of dynamic networks where consensus is solvable”. SIROCCO </a:t>
            </a:r>
            <a:r>
              <a:rPr lang="en-US" b="0" dirty="0" smtClean="0">
                <a:latin typeface="Calibri"/>
                <a:cs typeface="Calibri"/>
              </a:rPr>
              <a:t>2013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7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530490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Dynamic Networks : Algorithmic Results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943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395536" y="1268760"/>
            <a:ext cx="8352928" cy="5093702"/>
          </a:xfrm>
          <a:prstGeom prst="rect">
            <a:avLst/>
          </a:prstGeom>
          <a:solidFill>
            <a:srgbClr val="CCFFCC"/>
          </a:solidFill>
          <a:ln>
            <a:solidFill>
              <a:schemeClr val="tx1"/>
            </a:solidFill>
          </a:ln>
          <a:effectLst/>
          <a:extLst/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O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err="1">
                <a:latin typeface="Calibri"/>
                <a:cs typeface="Calibri"/>
              </a:rPr>
              <a:t>Michail</a:t>
            </a:r>
            <a:r>
              <a:rPr lang="en-US" b="0" dirty="0">
                <a:latin typeface="Calibri"/>
                <a:cs typeface="Calibri"/>
              </a:rPr>
              <a:t>, I. </a:t>
            </a:r>
            <a:r>
              <a:rPr lang="en-US" b="0" dirty="0" err="1">
                <a:latin typeface="Calibri"/>
                <a:cs typeface="Calibri"/>
              </a:rPr>
              <a:t>Chatzigiannakis</a:t>
            </a:r>
            <a:r>
              <a:rPr lang="en-US" b="0" dirty="0">
                <a:latin typeface="Calibri"/>
                <a:cs typeface="Calibri"/>
              </a:rPr>
              <a:t>, P.  </a:t>
            </a:r>
            <a:r>
              <a:rPr lang="en-US" b="0" dirty="0" err="1">
                <a:latin typeface="Calibri"/>
                <a:cs typeface="Calibri"/>
              </a:rPr>
              <a:t>Spirakis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smtClean="0">
                <a:latin typeface="Calibri"/>
                <a:cs typeface="Calibri"/>
              </a:rPr>
              <a:t> “Naming </a:t>
            </a:r>
            <a:r>
              <a:rPr lang="en-US" b="0" dirty="0">
                <a:latin typeface="Calibri"/>
                <a:cs typeface="Calibri"/>
              </a:rPr>
              <a:t>and counting in </a:t>
            </a:r>
            <a:r>
              <a:rPr lang="en-US" b="0" dirty="0" smtClean="0">
                <a:latin typeface="Calibri"/>
                <a:cs typeface="Calibri"/>
              </a:rPr>
              <a:t>anonymous </a:t>
            </a:r>
            <a:r>
              <a:rPr lang="en-US" b="0" dirty="0">
                <a:latin typeface="Calibri"/>
                <a:cs typeface="Calibri"/>
              </a:rPr>
              <a:t>unknown dynamic </a:t>
            </a:r>
            <a:r>
              <a:rPr lang="en-US" b="0" dirty="0" smtClean="0">
                <a:latin typeface="Calibri"/>
                <a:cs typeface="Calibri"/>
              </a:rPr>
              <a:t>networks”. SSS 2013.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H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Wu, J. Cheng, S. Huang, Y. </a:t>
            </a:r>
            <a:r>
              <a:rPr lang="en-US" b="0" dirty="0" err="1">
                <a:solidFill>
                  <a:srgbClr val="000000"/>
                </a:solidFill>
                <a:latin typeface="Calibri"/>
                <a:cs typeface="Calibri"/>
              </a:rPr>
              <a:t>Ke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, Y. Lu, Y. </a:t>
            </a:r>
            <a:r>
              <a:rPr lang="en-US" b="0" dirty="0" err="1" smtClean="0">
                <a:solidFill>
                  <a:srgbClr val="000000"/>
                </a:solidFill>
                <a:latin typeface="Calibri"/>
                <a:cs typeface="Calibri"/>
              </a:rPr>
              <a:t>Xu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. “Path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problems in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temporal graphs”. VLDB 2014.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E.C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err="1">
                <a:latin typeface="Calibri"/>
                <a:cs typeface="Calibri"/>
              </a:rPr>
              <a:t>Akrida</a:t>
            </a:r>
            <a:r>
              <a:rPr lang="en-US" b="0" dirty="0">
                <a:latin typeface="Calibri"/>
                <a:cs typeface="Calibri"/>
              </a:rPr>
              <a:t>, L.  </a:t>
            </a:r>
            <a:r>
              <a:rPr lang="en-US" b="0" dirty="0" err="1">
                <a:latin typeface="Calibri"/>
                <a:cs typeface="Calibri"/>
              </a:rPr>
              <a:t>Gasieniec</a:t>
            </a:r>
            <a:r>
              <a:rPr lang="en-US" b="0" dirty="0">
                <a:latin typeface="Calibri"/>
                <a:cs typeface="Calibri"/>
              </a:rPr>
              <a:t> , G.B. </a:t>
            </a:r>
            <a:r>
              <a:rPr lang="en-US" b="0" dirty="0" err="1">
                <a:latin typeface="Calibri"/>
                <a:cs typeface="Calibri"/>
              </a:rPr>
              <a:t>Mertzios</a:t>
            </a:r>
            <a:r>
              <a:rPr lang="en-US" b="0" dirty="0">
                <a:latin typeface="Calibri"/>
                <a:cs typeface="Calibri"/>
              </a:rPr>
              <a:t>, P. </a:t>
            </a:r>
            <a:r>
              <a:rPr lang="en-US" b="0" dirty="0" err="1">
                <a:latin typeface="Calibri"/>
                <a:cs typeface="Calibri"/>
              </a:rPr>
              <a:t>Spirakis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smtClean="0">
                <a:latin typeface="Calibri"/>
                <a:cs typeface="Calibri"/>
              </a:rPr>
              <a:t>“Ephemeral networks with </a:t>
            </a:r>
            <a:r>
              <a:rPr lang="en-US" b="0" dirty="0">
                <a:latin typeface="Calibri"/>
                <a:cs typeface="Calibri"/>
              </a:rPr>
              <a:t>random availability of </a:t>
            </a:r>
            <a:r>
              <a:rPr lang="en-US" b="0" dirty="0" smtClean="0">
                <a:latin typeface="Calibri"/>
                <a:cs typeface="Calibri"/>
              </a:rPr>
              <a:t>links”. SPAA 2014.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M</a:t>
            </a:r>
            <a:r>
              <a:rPr lang="en-US" b="0" dirty="0">
                <a:latin typeface="Calibri"/>
                <a:cs typeface="Calibri"/>
              </a:rPr>
              <a:t>. Antony, A. Gupta. </a:t>
            </a:r>
            <a:r>
              <a:rPr lang="en-US" b="0" dirty="0" smtClean="0">
                <a:latin typeface="Calibri"/>
                <a:cs typeface="Calibri"/>
              </a:rPr>
              <a:t>“Finding </a:t>
            </a:r>
            <a:r>
              <a:rPr lang="en-US" b="0" dirty="0">
                <a:latin typeface="Calibri"/>
                <a:cs typeface="Calibri"/>
              </a:rPr>
              <a:t>a small set of high degree nodes in time</a:t>
            </a:r>
            <a:r>
              <a:rPr lang="en-US" b="0" dirty="0" smtClean="0">
                <a:latin typeface="Calibri"/>
                <a:cs typeface="Calibri"/>
              </a:rPr>
              <a:t>- varying graphs”. </a:t>
            </a:r>
            <a:r>
              <a:rPr lang="en-US" b="0" dirty="0" err="1" smtClean="0">
                <a:latin typeface="Calibri"/>
                <a:cs typeface="Calibri"/>
              </a:rPr>
              <a:t>WoWMoM</a:t>
            </a:r>
            <a:r>
              <a:rPr lang="en-US" b="0" dirty="0" smtClean="0">
                <a:latin typeface="Calibri"/>
                <a:cs typeface="Calibri"/>
              </a:rPr>
              <a:t> 2014.</a:t>
            </a:r>
          </a:p>
          <a:p>
            <a:pPr marL="342900" indent="-342900">
              <a:buFontTx/>
              <a:buChar char="-"/>
            </a:pPr>
            <a:endParaRPr lang="en-US" sz="900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S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. Huang, A.W.C. Fu, R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Liu. “Minimum </a:t>
            </a:r>
            <a:r>
              <a:rPr lang="en-US" b="0" dirty="0">
                <a:solidFill>
                  <a:srgbClr val="000000"/>
                </a:solidFill>
                <a:latin typeface="Calibri"/>
                <a:cs typeface="Calibri"/>
              </a:rPr>
              <a:t>spanning trees in temporal </a:t>
            </a:r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graphs. </a:t>
            </a:r>
            <a:endParaRPr lang="en-US" b="0" dirty="0">
              <a:solidFill>
                <a:srgbClr val="000000"/>
              </a:solidFill>
              <a:latin typeface="Calibri"/>
              <a:cs typeface="Calibri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Calibri"/>
                <a:cs typeface="Calibri"/>
              </a:rPr>
              <a:t>      SIGMOD 2015.</a:t>
            </a:r>
          </a:p>
          <a:p>
            <a:endParaRPr lang="en-US" sz="900" b="0" dirty="0" smtClean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A</a:t>
            </a:r>
            <a:r>
              <a:rPr lang="en-US" b="0" dirty="0">
                <a:latin typeface="Calibri"/>
                <a:cs typeface="Calibri"/>
              </a:rPr>
              <a:t>. </a:t>
            </a:r>
            <a:r>
              <a:rPr lang="en-US" b="0" dirty="0" err="1">
                <a:latin typeface="Calibri"/>
                <a:cs typeface="Calibri"/>
              </a:rPr>
              <a:t>Casteigts</a:t>
            </a:r>
            <a:r>
              <a:rPr lang="en-US" b="0" dirty="0">
                <a:latin typeface="Calibri"/>
                <a:cs typeface="Calibri"/>
              </a:rPr>
              <a:t>, R. </a:t>
            </a:r>
            <a:r>
              <a:rPr lang="en-US" b="0" dirty="0" err="1">
                <a:latin typeface="Calibri"/>
                <a:cs typeface="Calibri"/>
              </a:rPr>
              <a:t>Klasing</a:t>
            </a:r>
            <a:r>
              <a:rPr lang="en-US" b="0" dirty="0">
                <a:latin typeface="Calibri"/>
                <a:cs typeface="Calibri"/>
              </a:rPr>
              <a:t>, Y.M. </a:t>
            </a:r>
            <a:r>
              <a:rPr lang="en-US" b="0" dirty="0" err="1">
                <a:latin typeface="Calibri"/>
                <a:cs typeface="Calibri"/>
              </a:rPr>
              <a:t>Neggaz</a:t>
            </a:r>
            <a:r>
              <a:rPr lang="en-US" b="0" dirty="0">
                <a:latin typeface="Calibri"/>
                <a:cs typeface="Calibri"/>
              </a:rPr>
              <a:t>, J.G. </a:t>
            </a:r>
            <a:r>
              <a:rPr lang="en-US" b="0" dirty="0" smtClean="0">
                <a:latin typeface="Calibri"/>
                <a:cs typeface="Calibri"/>
              </a:rPr>
              <a:t>Peters. “Efficiently </a:t>
            </a:r>
            <a:r>
              <a:rPr lang="en-US" b="0" dirty="0">
                <a:latin typeface="Calibri"/>
                <a:cs typeface="Calibri"/>
              </a:rPr>
              <a:t>Testing </a:t>
            </a:r>
            <a:r>
              <a:rPr lang="en-US" b="0" i="1" dirty="0">
                <a:latin typeface="Calibri"/>
                <a:cs typeface="Calibri"/>
              </a:rPr>
              <a:t>T</a:t>
            </a:r>
            <a:r>
              <a:rPr lang="en-US" b="0" dirty="0">
                <a:latin typeface="Calibri"/>
                <a:cs typeface="Calibri"/>
              </a:rPr>
              <a:t> -Interval Connectivity in Dynamic </a:t>
            </a:r>
            <a:r>
              <a:rPr lang="en-US" b="0" dirty="0" smtClean="0">
                <a:latin typeface="Calibri"/>
                <a:cs typeface="Calibri"/>
              </a:rPr>
              <a:t>Graphs”. CIAC 2015.</a:t>
            </a: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T. </a:t>
            </a:r>
            <a:r>
              <a:rPr lang="en-US" b="0" dirty="0" err="1" smtClean="0">
                <a:latin typeface="Calibri"/>
                <a:cs typeface="Calibri"/>
              </a:rPr>
              <a:t>Erlerbach</a:t>
            </a:r>
            <a:r>
              <a:rPr lang="en-US" b="0" dirty="0" smtClean="0">
                <a:latin typeface="Calibri"/>
                <a:cs typeface="Calibri"/>
              </a:rPr>
              <a:t>, M. Hoffmann, F. </a:t>
            </a:r>
            <a:r>
              <a:rPr lang="en-US" b="0" dirty="0" err="1" smtClean="0">
                <a:latin typeface="Calibri"/>
                <a:cs typeface="Calibri"/>
              </a:rPr>
              <a:t>Kammer</a:t>
            </a:r>
            <a:r>
              <a:rPr lang="en-US" b="0" dirty="0" smtClean="0">
                <a:latin typeface="Calibri"/>
                <a:cs typeface="Calibri"/>
              </a:rPr>
              <a:t>. “On temporal Graph Exploration”, ICALP 2015.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95667" y="6186445"/>
            <a:ext cx="184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530490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Dynamic Networks : Algorithmic Results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619761" y="6093296"/>
            <a:ext cx="2520280" cy="461665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And many more</a:t>
            </a:r>
            <a:endParaRPr lang="en-US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5118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20" name="Line 13"/>
          <p:cNvSpPr>
            <a:spLocks noChangeShapeType="1"/>
          </p:cNvSpPr>
          <p:nvPr/>
        </p:nvSpPr>
        <p:spPr bwMode="auto">
          <a:xfrm>
            <a:off x="457200" y="11430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517525" y="579438"/>
            <a:ext cx="530490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Dynamic Networks : Algorithmic Results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251520" y="2060848"/>
            <a:ext cx="10585176" cy="3744416"/>
            <a:chOff x="251520" y="2060848"/>
            <a:chExt cx="10585176" cy="3744416"/>
          </a:xfrm>
        </p:grpSpPr>
        <p:grpSp>
          <p:nvGrpSpPr>
            <p:cNvPr id="19" name="Group 18"/>
            <p:cNvGrpSpPr/>
            <p:nvPr/>
          </p:nvGrpSpPr>
          <p:grpSpPr>
            <a:xfrm>
              <a:off x="251520" y="2924944"/>
              <a:ext cx="10585176" cy="2880320"/>
              <a:chOff x="251520" y="2924944"/>
              <a:chExt cx="10585176" cy="2880320"/>
            </a:xfrm>
          </p:grpSpPr>
          <p:sp>
            <p:nvSpPr>
              <p:cNvPr id="3" name="Text Box 2"/>
              <p:cNvSpPr txBox="1">
                <a:spLocks noChangeArrowheads="1"/>
              </p:cNvSpPr>
              <p:nvPr/>
            </p:nvSpPr>
            <p:spPr bwMode="auto">
              <a:xfrm>
                <a:off x="3707904" y="4509120"/>
                <a:ext cx="432048" cy="3693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/>
            </p:spPr>
            <p:txBody>
              <a:bodyPr wrap="square">
                <a:spAutoFit/>
              </a:bodyPr>
              <a:lstStyle/>
              <a:p>
                <a:pPr eaLnBrk="1" hangingPunct="1">
                  <a:defRPr/>
                </a:pPr>
                <a:r>
                  <a:rPr lang="en-US" sz="1800" b="0" dirty="0">
                    <a:latin typeface="Calibri"/>
                  </a:rPr>
                  <a:t>t</a:t>
                </a:r>
                <a:endParaRPr lang="en-US" sz="1800" b="0" dirty="0">
                  <a:solidFill>
                    <a:srgbClr val="0099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 bwMode="auto">
              <a:xfrm>
                <a:off x="467544" y="4365104"/>
                <a:ext cx="8964488" cy="144016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619672" y="4797152"/>
                <a:ext cx="64633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Calibri"/>
                  </a:rPr>
                  <a:t>past</a:t>
                </a:r>
                <a:endParaRPr lang="en-US" dirty="0">
                  <a:latin typeface="Calibri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6732240" y="4941168"/>
                <a:ext cx="86433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Calibri"/>
                  </a:rPr>
                  <a:t>future</a:t>
                </a:r>
                <a:endParaRPr lang="en-US" dirty="0">
                  <a:latin typeface="Calibri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251520" y="4365104"/>
                <a:ext cx="4248472" cy="144016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3923928" y="4365104"/>
                <a:ext cx="6912768" cy="144016"/>
              </a:xfrm>
              <a:prstGeom prst="rect">
                <a:avLst/>
              </a:prstGeom>
              <a:solidFill>
                <a:srgbClr val="CCFFCC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3707904" y="4365104"/>
                <a:ext cx="216024" cy="144016"/>
              </a:xfrm>
              <a:prstGeom prst="rect">
                <a:avLst/>
              </a:prstGeom>
              <a:solidFill>
                <a:srgbClr val="CBE3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467544" y="2924944"/>
                <a:ext cx="1656184" cy="40011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Calibri"/>
                  </a:rPr>
                  <a:t>C</a:t>
                </a:r>
                <a:r>
                  <a:rPr lang="en-US" dirty="0" smtClean="0">
                    <a:solidFill>
                      <a:schemeClr val="bg1"/>
                    </a:solidFill>
                    <a:latin typeface="Calibri"/>
                  </a:rPr>
                  <a:t>entralized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6228184" y="2924944"/>
                <a:ext cx="1728192" cy="400110"/>
              </a:xfrm>
              <a:prstGeom prst="rect">
                <a:avLst/>
              </a:prstGeom>
              <a:solidFill>
                <a:srgbClr val="00800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>
                    <a:solidFill>
                      <a:schemeClr val="bg1"/>
                    </a:solidFill>
                    <a:latin typeface="Calibri"/>
                  </a:rPr>
                  <a:t>Decentralized</a:t>
                </a:r>
              </a:p>
            </p:txBody>
          </p:sp>
          <p:grpSp>
            <p:nvGrpSpPr>
              <p:cNvPr id="12" name="Group 11"/>
              <p:cNvGrpSpPr/>
              <p:nvPr/>
            </p:nvGrpSpPr>
            <p:grpSpPr>
              <a:xfrm>
                <a:off x="3275856" y="4869160"/>
                <a:ext cx="1224136" cy="936104"/>
                <a:chOff x="3275856" y="4869160"/>
                <a:chExt cx="1224136" cy="936104"/>
              </a:xfrm>
            </p:grpSpPr>
            <p:sp>
              <p:nvSpPr>
                <p:cNvPr id="13" name="Oval 12"/>
                <p:cNvSpPr/>
                <p:nvPr/>
              </p:nvSpPr>
              <p:spPr bwMode="auto">
                <a:xfrm>
                  <a:off x="3275856" y="5229200"/>
                  <a:ext cx="1224136" cy="576064"/>
                </a:xfrm>
                <a:prstGeom prst="ellipse">
                  <a:avLst/>
                </a:prstGeom>
                <a:solidFill>
                  <a:srgbClr val="CBE3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charset="0"/>
                    <a:ea typeface="ＭＳ Ｐゴシック" charset="0"/>
                    <a:cs typeface="ＭＳ Ｐゴシック" charset="0"/>
                  </a:endParaRP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419872" y="5229200"/>
                  <a:ext cx="100540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>
                      <a:latin typeface="Calibri"/>
                    </a:rPr>
                    <a:t>present</a:t>
                  </a:r>
                  <a:endParaRPr lang="en-US" dirty="0">
                    <a:latin typeface="Calibri"/>
                  </a:endParaRPr>
                </a:p>
              </p:txBody>
            </p:sp>
            <p:cxnSp>
              <p:nvCxnSpPr>
                <p:cNvPr id="15" name="Straight Arrow Connector 14"/>
                <p:cNvCxnSpPr/>
                <p:nvPr/>
              </p:nvCxnSpPr>
              <p:spPr bwMode="auto">
                <a:xfrm flipV="1">
                  <a:off x="3851920" y="4869160"/>
                  <a:ext cx="1354" cy="350748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6" name="TextBox 15"/>
              <p:cNvSpPr txBox="1"/>
              <p:nvPr/>
            </p:nvSpPr>
            <p:spPr>
              <a:xfrm>
                <a:off x="6228184" y="3789040"/>
                <a:ext cx="1211339" cy="400110"/>
              </a:xfrm>
              <a:prstGeom prst="rect">
                <a:avLst/>
              </a:prstGeom>
              <a:solidFill>
                <a:srgbClr val="CCFFCC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unknown</a:t>
                </a:r>
                <a:endParaRPr lang="en-US" dirty="0"/>
              </a:p>
            </p:txBody>
          </p:sp>
          <p:sp>
            <p:nvSpPr>
              <p:cNvPr id="17" name="Left Arrow 16"/>
              <p:cNvSpPr/>
              <p:nvPr/>
            </p:nvSpPr>
            <p:spPr bwMode="auto">
              <a:xfrm rot="10800000">
                <a:off x="3851920" y="3789040"/>
                <a:ext cx="1584176" cy="288032"/>
              </a:xfrm>
              <a:prstGeom prst="leftArrow">
                <a:avLst/>
              </a:prstGeom>
              <a:solidFill>
                <a:srgbClr val="27BC16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971600" y="3717032"/>
                <a:ext cx="926055" cy="400110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known</a:t>
                </a:r>
                <a:endParaRPr lang="en-US" dirty="0"/>
              </a:p>
            </p:txBody>
          </p:sp>
        </p:grpSp>
        <p:sp>
          <p:nvSpPr>
            <p:cNvPr id="23" name="Text Box 2"/>
            <p:cNvSpPr txBox="1">
              <a:spLocks noChangeArrowheads="1"/>
            </p:cNvSpPr>
            <p:nvPr/>
          </p:nvSpPr>
          <p:spPr bwMode="auto">
            <a:xfrm>
              <a:off x="323528" y="2060848"/>
              <a:ext cx="2737799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defRPr/>
              </a:pPr>
              <a:r>
                <a:rPr lang="en-US" sz="2400" dirty="0" smtClean="0">
                  <a:solidFill>
                    <a:schemeClr val="bg2">
                      <a:lumMod val="75000"/>
                    </a:schemeClr>
                  </a:solidFill>
                  <a:latin typeface="Calibri"/>
                  <a:cs typeface="Calibri"/>
                </a:rPr>
                <a:t>Most of the  Results</a:t>
              </a:r>
              <a:endParaRPr lang="fr-CA" sz="2400" dirty="0">
                <a:solidFill>
                  <a:schemeClr val="bg2">
                    <a:lumMod val="75000"/>
                  </a:schemeClr>
                </a:solidFill>
                <a:latin typeface="Calibri"/>
                <a:cs typeface="Calibri"/>
              </a:endParaRPr>
            </a:p>
          </p:txBody>
        </p:sp>
        <p:sp>
          <p:nvSpPr>
            <p:cNvPr id="24" name="Text Box 2"/>
            <p:cNvSpPr txBox="1">
              <a:spLocks noChangeArrowheads="1"/>
            </p:cNvSpPr>
            <p:nvPr/>
          </p:nvSpPr>
          <p:spPr bwMode="auto">
            <a:xfrm>
              <a:off x="6300192" y="2103239"/>
              <a:ext cx="900908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defRPr/>
              </a:pPr>
              <a:r>
                <a:rPr lang="en-US" sz="2400" dirty="0" smtClean="0">
                  <a:solidFill>
                    <a:srgbClr val="008000"/>
                  </a:solidFill>
                  <a:latin typeface="Calibri"/>
                  <a:cs typeface="Calibri"/>
                </a:rPr>
                <a:t>Some</a:t>
              </a:r>
              <a:endParaRPr lang="fr-CA" sz="2400" dirty="0">
                <a:solidFill>
                  <a:srgbClr val="008000"/>
                </a:solidFill>
                <a:latin typeface="Calibri"/>
                <a:cs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12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397E-6 -2.3633E-6 L -0.31909 -2.3633E-6 " pathEditMode="relative" ptsTypes="AA">
                                      <p:cBhvr>
                                        <p:cTn id="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20" name="Line 13"/>
          <p:cNvSpPr>
            <a:spLocks noChangeShapeType="1"/>
          </p:cNvSpPr>
          <p:nvPr/>
        </p:nvSpPr>
        <p:spPr bwMode="auto">
          <a:xfrm>
            <a:off x="457200" y="11430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517525" y="579438"/>
            <a:ext cx="23318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Focus of this talk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-2628800" y="2060848"/>
            <a:ext cx="10585176" cy="3744416"/>
            <a:chOff x="251520" y="2060848"/>
            <a:chExt cx="10585176" cy="3744416"/>
          </a:xfrm>
        </p:grpSpPr>
        <p:grpSp>
          <p:nvGrpSpPr>
            <p:cNvPr id="19" name="Group 18"/>
            <p:cNvGrpSpPr/>
            <p:nvPr/>
          </p:nvGrpSpPr>
          <p:grpSpPr>
            <a:xfrm>
              <a:off x="251520" y="2708920"/>
              <a:ext cx="10585176" cy="3096344"/>
              <a:chOff x="251520" y="2708920"/>
              <a:chExt cx="10585176" cy="3096344"/>
            </a:xfrm>
          </p:grpSpPr>
          <p:sp>
            <p:nvSpPr>
              <p:cNvPr id="3" name="Text Box 2"/>
              <p:cNvSpPr txBox="1">
                <a:spLocks noChangeArrowheads="1"/>
              </p:cNvSpPr>
              <p:nvPr/>
            </p:nvSpPr>
            <p:spPr bwMode="auto">
              <a:xfrm>
                <a:off x="3707904" y="4509120"/>
                <a:ext cx="432048" cy="3693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/>
            </p:spPr>
            <p:txBody>
              <a:bodyPr wrap="square">
                <a:spAutoFit/>
              </a:bodyPr>
              <a:lstStyle/>
              <a:p>
                <a:pPr eaLnBrk="1" hangingPunct="1">
                  <a:defRPr/>
                </a:pPr>
                <a:r>
                  <a:rPr lang="en-US" sz="1800" b="0" dirty="0">
                    <a:latin typeface="Calibri"/>
                  </a:rPr>
                  <a:t>t</a:t>
                </a:r>
                <a:endParaRPr lang="en-US" sz="1800" b="0" dirty="0">
                  <a:solidFill>
                    <a:srgbClr val="0099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4" name="Rectangle 3"/>
              <p:cNvSpPr/>
              <p:nvPr/>
            </p:nvSpPr>
            <p:spPr bwMode="auto">
              <a:xfrm>
                <a:off x="467544" y="4365104"/>
                <a:ext cx="8964488" cy="144016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>
                <a:off x="1619672" y="4797152"/>
                <a:ext cx="64633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Calibri"/>
                  </a:rPr>
                  <a:t>past</a:t>
                </a:r>
                <a:endParaRPr lang="en-US" dirty="0">
                  <a:latin typeface="Calibri"/>
                </a:endParaRP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>
                <a:off x="6732240" y="4941168"/>
                <a:ext cx="86433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Calibri"/>
                  </a:rPr>
                  <a:t>future</a:t>
                </a:r>
                <a:endParaRPr lang="en-US" dirty="0">
                  <a:latin typeface="Calibri"/>
                </a:endParaRPr>
              </a:p>
            </p:txBody>
          </p:sp>
          <p:sp>
            <p:nvSpPr>
              <p:cNvPr id="7" name="Rectangle 6"/>
              <p:cNvSpPr/>
              <p:nvPr/>
            </p:nvSpPr>
            <p:spPr bwMode="auto">
              <a:xfrm>
                <a:off x="251520" y="4365104"/>
                <a:ext cx="4248472" cy="144016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 bwMode="auto">
              <a:xfrm>
                <a:off x="3923928" y="4365104"/>
                <a:ext cx="6912768" cy="144016"/>
              </a:xfrm>
              <a:prstGeom prst="rect">
                <a:avLst/>
              </a:prstGeom>
              <a:solidFill>
                <a:srgbClr val="CCFFCC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9" name="Rectangle 8"/>
              <p:cNvSpPr/>
              <p:nvPr/>
            </p:nvSpPr>
            <p:spPr bwMode="auto">
              <a:xfrm>
                <a:off x="3707904" y="4365104"/>
                <a:ext cx="216024" cy="144016"/>
              </a:xfrm>
              <a:prstGeom prst="rect">
                <a:avLst/>
              </a:prstGeom>
              <a:solidFill>
                <a:srgbClr val="CBE3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0" name="TextBox 9"/>
              <p:cNvSpPr txBox="1"/>
              <p:nvPr/>
            </p:nvSpPr>
            <p:spPr>
              <a:xfrm>
                <a:off x="467544" y="2924944"/>
                <a:ext cx="1656184" cy="40011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Calibri"/>
                  </a:rPr>
                  <a:t>C</a:t>
                </a:r>
                <a:r>
                  <a:rPr lang="en-US" dirty="0" smtClean="0">
                    <a:solidFill>
                      <a:schemeClr val="bg1"/>
                    </a:solidFill>
                    <a:latin typeface="Calibri"/>
                  </a:rPr>
                  <a:t>entralized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>
                <a:off x="5652120" y="2708920"/>
                <a:ext cx="3528392" cy="707886"/>
              </a:xfrm>
              <a:prstGeom prst="rect">
                <a:avLst/>
              </a:prstGeom>
              <a:solidFill>
                <a:srgbClr val="00800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 smtClean="0">
                    <a:solidFill>
                      <a:schemeClr val="bg1"/>
                    </a:solidFill>
                    <a:latin typeface="Calibri"/>
                  </a:rPr>
                  <a:t>Decentralized</a:t>
                </a:r>
              </a:p>
            </p:txBody>
          </p:sp>
          <p:grpSp>
            <p:nvGrpSpPr>
              <p:cNvPr id="12" name="Group 11"/>
              <p:cNvGrpSpPr/>
              <p:nvPr/>
            </p:nvGrpSpPr>
            <p:grpSpPr>
              <a:xfrm>
                <a:off x="3275856" y="4869160"/>
                <a:ext cx="1224136" cy="936104"/>
                <a:chOff x="3275856" y="4869160"/>
                <a:chExt cx="1224136" cy="936104"/>
              </a:xfrm>
            </p:grpSpPr>
            <p:sp>
              <p:nvSpPr>
                <p:cNvPr id="13" name="Oval 12"/>
                <p:cNvSpPr/>
                <p:nvPr/>
              </p:nvSpPr>
              <p:spPr bwMode="auto">
                <a:xfrm>
                  <a:off x="3275856" y="5229200"/>
                  <a:ext cx="1224136" cy="576064"/>
                </a:xfrm>
                <a:prstGeom prst="ellipse">
                  <a:avLst/>
                </a:prstGeom>
                <a:solidFill>
                  <a:srgbClr val="CBE3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charset="0"/>
                    <a:ea typeface="ＭＳ Ｐゴシック" charset="0"/>
                    <a:cs typeface="ＭＳ Ｐゴシック" charset="0"/>
                  </a:endParaRPr>
                </a:p>
              </p:txBody>
            </p:sp>
            <p:sp>
              <p:nvSpPr>
                <p:cNvPr id="14" name="TextBox 13"/>
                <p:cNvSpPr txBox="1"/>
                <p:nvPr/>
              </p:nvSpPr>
              <p:spPr>
                <a:xfrm>
                  <a:off x="3419872" y="5229200"/>
                  <a:ext cx="100540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>
                      <a:latin typeface="Calibri"/>
                    </a:rPr>
                    <a:t>present</a:t>
                  </a:r>
                  <a:endParaRPr lang="en-US" dirty="0">
                    <a:latin typeface="Calibri"/>
                  </a:endParaRPr>
                </a:p>
              </p:txBody>
            </p:sp>
            <p:cxnSp>
              <p:nvCxnSpPr>
                <p:cNvPr id="15" name="Straight Arrow Connector 14"/>
                <p:cNvCxnSpPr/>
                <p:nvPr/>
              </p:nvCxnSpPr>
              <p:spPr bwMode="auto">
                <a:xfrm flipV="1">
                  <a:off x="3851920" y="4869160"/>
                  <a:ext cx="1354" cy="350748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16" name="TextBox 15"/>
              <p:cNvSpPr txBox="1"/>
              <p:nvPr/>
            </p:nvSpPr>
            <p:spPr>
              <a:xfrm>
                <a:off x="6228184" y="3789040"/>
                <a:ext cx="1211339" cy="400110"/>
              </a:xfrm>
              <a:prstGeom prst="rect">
                <a:avLst/>
              </a:prstGeom>
              <a:solidFill>
                <a:srgbClr val="CCFFCC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unknown</a:t>
                </a:r>
                <a:endParaRPr lang="en-US" dirty="0"/>
              </a:p>
            </p:txBody>
          </p:sp>
          <p:sp>
            <p:nvSpPr>
              <p:cNvPr id="17" name="Left Arrow 16"/>
              <p:cNvSpPr/>
              <p:nvPr/>
            </p:nvSpPr>
            <p:spPr bwMode="auto">
              <a:xfrm rot="10800000">
                <a:off x="3851920" y="3789040"/>
                <a:ext cx="1584176" cy="288032"/>
              </a:xfrm>
              <a:prstGeom prst="leftArrow">
                <a:avLst/>
              </a:prstGeom>
              <a:solidFill>
                <a:srgbClr val="27BC16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971600" y="3717032"/>
                <a:ext cx="926055" cy="400110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known</a:t>
                </a:r>
                <a:endParaRPr lang="en-US" dirty="0"/>
              </a:p>
            </p:txBody>
          </p:sp>
        </p:grpSp>
        <p:sp>
          <p:nvSpPr>
            <p:cNvPr id="23" name="Text Box 2"/>
            <p:cNvSpPr txBox="1">
              <a:spLocks noChangeArrowheads="1"/>
            </p:cNvSpPr>
            <p:nvPr/>
          </p:nvSpPr>
          <p:spPr bwMode="auto">
            <a:xfrm>
              <a:off x="323528" y="2060848"/>
              <a:ext cx="2737799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defRPr/>
              </a:pPr>
              <a:r>
                <a:rPr lang="en-US" sz="2400" dirty="0" smtClean="0">
                  <a:solidFill>
                    <a:schemeClr val="bg2">
                      <a:lumMod val="75000"/>
                    </a:schemeClr>
                  </a:solidFill>
                  <a:latin typeface="Calibri"/>
                  <a:cs typeface="Calibri"/>
                </a:rPr>
                <a:t>Most of the  Results</a:t>
              </a:r>
              <a:endParaRPr lang="fr-CA" sz="2400" dirty="0">
                <a:solidFill>
                  <a:schemeClr val="bg2">
                    <a:lumMod val="75000"/>
                  </a:schemeClr>
                </a:solidFill>
                <a:latin typeface="Calibri"/>
                <a:cs typeface="Calibri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 flipH="1">
            <a:off x="5507500" y="1939612"/>
            <a:ext cx="491762" cy="570921"/>
            <a:chOff x="4740019" y="2924944"/>
            <a:chExt cx="840093" cy="1063503"/>
          </a:xfrm>
        </p:grpSpPr>
        <p:sp>
          <p:nvSpPr>
            <p:cNvPr id="28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9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0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1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2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3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4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5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598372" y="1867461"/>
            <a:ext cx="525828" cy="570921"/>
            <a:chOff x="4740019" y="2924944"/>
            <a:chExt cx="840093" cy="1063503"/>
          </a:xfrm>
        </p:grpSpPr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4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 flipH="1">
            <a:off x="6328171" y="1257556"/>
            <a:ext cx="491762" cy="570921"/>
            <a:chOff x="4740019" y="2924944"/>
            <a:chExt cx="840093" cy="1063503"/>
          </a:xfrm>
        </p:grpSpPr>
        <p:sp>
          <p:nvSpPr>
            <p:cNvPr id="46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7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8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9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0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1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2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3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871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grpSp>
        <p:nvGrpSpPr>
          <p:cNvPr id="23" name="Group 22"/>
          <p:cNvGrpSpPr/>
          <p:nvPr/>
        </p:nvGrpSpPr>
        <p:grpSpPr>
          <a:xfrm>
            <a:off x="-2628800" y="2060848"/>
            <a:ext cx="10585176" cy="3744416"/>
            <a:chOff x="251520" y="2060848"/>
            <a:chExt cx="10585176" cy="3744416"/>
          </a:xfrm>
        </p:grpSpPr>
        <p:grpSp>
          <p:nvGrpSpPr>
            <p:cNvPr id="24" name="Group 23"/>
            <p:cNvGrpSpPr/>
            <p:nvPr/>
          </p:nvGrpSpPr>
          <p:grpSpPr>
            <a:xfrm>
              <a:off x="251520" y="2708920"/>
              <a:ext cx="10585176" cy="3096344"/>
              <a:chOff x="251520" y="2708920"/>
              <a:chExt cx="10585176" cy="3096344"/>
            </a:xfrm>
          </p:grpSpPr>
          <p:sp>
            <p:nvSpPr>
              <p:cNvPr id="26" name="Text Box 2"/>
              <p:cNvSpPr txBox="1">
                <a:spLocks noChangeArrowheads="1"/>
              </p:cNvSpPr>
              <p:nvPr/>
            </p:nvSpPr>
            <p:spPr bwMode="auto">
              <a:xfrm>
                <a:off x="3707904" y="4509120"/>
                <a:ext cx="432048" cy="3693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/>
            </p:spPr>
            <p:txBody>
              <a:bodyPr wrap="square">
                <a:spAutoFit/>
              </a:bodyPr>
              <a:lstStyle/>
              <a:p>
                <a:pPr eaLnBrk="1" hangingPunct="1">
                  <a:defRPr/>
                </a:pPr>
                <a:r>
                  <a:rPr lang="en-US" sz="1800" b="0" dirty="0">
                    <a:latin typeface="Calibri"/>
                  </a:rPr>
                  <a:t>t</a:t>
                </a:r>
                <a:endParaRPr lang="en-US" sz="1800" b="0" dirty="0">
                  <a:solidFill>
                    <a:srgbClr val="009900"/>
                  </a:solidFill>
                  <a:latin typeface="Calibri"/>
                  <a:cs typeface="Calibri"/>
                </a:endParaRPr>
              </a:p>
            </p:txBody>
          </p:sp>
          <p:sp>
            <p:nvSpPr>
              <p:cNvPr id="27" name="Rectangle 26"/>
              <p:cNvSpPr/>
              <p:nvPr/>
            </p:nvSpPr>
            <p:spPr bwMode="auto">
              <a:xfrm>
                <a:off x="467544" y="4365104"/>
                <a:ext cx="8964488" cy="144016"/>
              </a:xfrm>
              <a:prstGeom prst="rect">
                <a:avLst/>
              </a:prstGeom>
              <a:solidFill>
                <a:schemeClr val="accent1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1619672" y="4797152"/>
                <a:ext cx="646331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Calibri"/>
                  </a:rPr>
                  <a:t>past</a:t>
                </a:r>
                <a:endParaRPr lang="en-US" dirty="0">
                  <a:latin typeface="Calibri"/>
                </a:endParaRP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6732240" y="4941168"/>
                <a:ext cx="86433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latin typeface="Calibri"/>
                  </a:rPr>
                  <a:t>future</a:t>
                </a:r>
                <a:endParaRPr lang="en-US" dirty="0">
                  <a:latin typeface="Calibri"/>
                </a:endParaRPr>
              </a:p>
            </p:txBody>
          </p:sp>
          <p:sp>
            <p:nvSpPr>
              <p:cNvPr id="30" name="Rectangle 29"/>
              <p:cNvSpPr/>
              <p:nvPr/>
            </p:nvSpPr>
            <p:spPr bwMode="auto">
              <a:xfrm>
                <a:off x="251520" y="4365104"/>
                <a:ext cx="4248472" cy="144016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1" name="Rectangle 30"/>
              <p:cNvSpPr/>
              <p:nvPr/>
            </p:nvSpPr>
            <p:spPr bwMode="auto">
              <a:xfrm>
                <a:off x="3923928" y="4365104"/>
                <a:ext cx="6912768" cy="144016"/>
              </a:xfrm>
              <a:prstGeom prst="rect">
                <a:avLst/>
              </a:prstGeom>
              <a:solidFill>
                <a:srgbClr val="CCFFCC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2" name="Rectangle 31"/>
              <p:cNvSpPr/>
              <p:nvPr/>
            </p:nvSpPr>
            <p:spPr bwMode="auto">
              <a:xfrm>
                <a:off x="3707904" y="4365104"/>
                <a:ext cx="216024" cy="144016"/>
              </a:xfrm>
              <a:prstGeom prst="rect">
                <a:avLst/>
              </a:prstGeom>
              <a:solidFill>
                <a:srgbClr val="CBE3FF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467544" y="2924944"/>
                <a:ext cx="1656184" cy="40011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solidFill>
                      <a:schemeClr val="bg1"/>
                    </a:solidFill>
                    <a:latin typeface="Calibri"/>
                  </a:rPr>
                  <a:t>C</a:t>
                </a:r>
                <a:r>
                  <a:rPr lang="en-US" dirty="0" smtClean="0">
                    <a:solidFill>
                      <a:schemeClr val="bg1"/>
                    </a:solidFill>
                    <a:latin typeface="Calibri"/>
                  </a:rPr>
                  <a:t>entralized</a:t>
                </a: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5652120" y="2708920"/>
                <a:ext cx="3528392" cy="707886"/>
              </a:xfrm>
              <a:prstGeom prst="rect">
                <a:avLst/>
              </a:prstGeom>
              <a:solidFill>
                <a:srgbClr val="008000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 smtClean="0">
                    <a:solidFill>
                      <a:schemeClr val="bg1"/>
                    </a:solidFill>
                    <a:latin typeface="Calibri"/>
                  </a:rPr>
                  <a:t>Decentralized</a:t>
                </a:r>
              </a:p>
            </p:txBody>
          </p:sp>
          <p:grpSp>
            <p:nvGrpSpPr>
              <p:cNvPr id="35" name="Group 34"/>
              <p:cNvGrpSpPr/>
              <p:nvPr/>
            </p:nvGrpSpPr>
            <p:grpSpPr>
              <a:xfrm>
                <a:off x="3275856" y="4869160"/>
                <a:ext cx="1224136" cy="936104"/>
                <a:chOff x="3275856" y="4869160"/>
                <a:chExt cx="1224136" cy="936104"/>
              </a:xfrm>
            </p:grpSpPr>
            <p:sp>
              <p:nvSpPr>
                <p:cNvPr id="39" name="Oval 38"/>
                <p:cNvSpPr/>
                <p:nvPr/>
              </p:nvSpPr>
              <p:spPr bwMode="auto">
                <a:xfrm>
                  <a:off x="3275856" y="5229200"/>
                  <a:ext cx="1224136" cy="576064"/>
                </a:xfrm>
                <a:prstGeom prst="ellipse">
                  <a:avLst/>
                </a:prstGeom>
                <a:solidFill>
                  <a:srgbClr val="CBE3FF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charset="0"/>
                    <a:ea typeface="ＭＳ Ｐゴシック" charset="0"/>
                    <a:cs typeface="ＭＳ Ｐゴシック" charset="0"/>
                  </a:endParaRPr>
                </a:p>
              </p:txBody>
            </p:sp>
            <p:sp>
              <p:nvSpPr>
                <p:cNvPr id="40" name="TextBox 39"/>
                <p:cNvSpPr txBox="1"/>
                <p:nvPr/>
              </p:nvSpPr>
              <p:spPr>
                <a:xfrm>
                  <a:off x="3419872" y="5229200"/>
                  <a:ext cx="1005403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 smtClean="0">
                      <a:latin typeface="Calibri"/>
                    </a:rPr>
                    <a:t>present</a:t>
                  </a:r>
                  <a:endParaRPr lang="en-US" dirty="0">
                    <a:latin typeface="Calibri"/>
                  </a:endParaRPr>
                </a:p>
              </p:txBody>
            </p:sp>
            <p:cxnSp>
              <p:nvCxnSpPr>
                <p:cNvPr id="41" name="Straight Arrow Connector 40"/>
                <p:cNvCxnSpPr/>
                <p:nvPr/>
              </p:nvCxnSpPr>
              <p:spPr bwMode="auto">
                <a:xfrm flipV="1">
                  <a:off x="3851920" y="4869160"/>
                  <a:ext cx="1354" cy="350748"/>
                </a:xfrm>
                <a:prstGeom prst="straightConnector1">
                  <a:avLst/>
                </a:prstGeom>
                <a:solidFill>
                  <a:schemeClr val="accent1"/>
                </a:solidFill>
                <a:ln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sp>
            <p:nvSpPr>
              <p:cNvPr id="36" name="TextBox 35"/>
              <p:cNvSpPr txBox="1"/>
              <p:nvPr/>
            </p:nvSpPr>
            <p:spPr>
              <a:xfrm>
                <a:off x="6228184" y="3789040"/>
                <a:ext cx="1211339" cy="400110"/>
              </a:xfrm>
              <a:prstGeom prst="rect">
                <a:avLst/>
              </a:prstGeom>
              <a:solidFill>
                <a:srgbClr val="CCFFCC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unknown</a:t>
                </a:r>
                <a:endParaRPr lang="en-US" dirty="0"/>
              </a:p>
            </p:txBody>
          </p:sp>
          <p:sp>
            <p:nvSpPr>
              <p:cNvPr id="37" name="Left Arrow 36"/>
              <p:cNvSpPr/>
              <p:nvPr/>
            </p:nvSpPr>
            <p:spPr bwMode="auto">
              <a:xfrm rot="10800000">
                <a:off x="3851920" y="3789040"/>
                <a:ext cx="1584176" cy="288032"/>
              </a:xfrm>
              <a:prstGeom prst="leftArrow">
                <a:avLst/>
              </a:prstGeom>
              <a:solidFill>
                <a:srgbClr val="27BC16"/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alibri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971600" y="3717032"/>
                <a:ext cx="926055" cy="400110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known</a:t>
                </a:r>
                <a:endParaRPr lang="en-US" dirty="0"/>
              </a:p>
            </p:txBody>
          </p:sp>
        </p:grpSp>
        <p:sp>
          <p:nvSpPr>
            <p:cNvPr id="25" name="Text Box 2"/>
            <p:cNvSpPr txBox="1">
              <a:spLocks noChangeArrowheads="1"/>
            </p:cNvSpPr>
            <p:nvPr/>
          </p:nvSpPr>
          <p:spPr bwMode="auto">
            <a:xfrm>
              <a:off x="323528" y="2060848"/>
              <a:ext cx="2737799" cy="4616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defRPr/>
              </a:pPr>
              <a:r>
                <a:rPr lang="en-US" sz="2400" dirty="0" smtClean="0">
                  <a:solidFill>
                    <a:schemeClr val="bg2">
                      <a:lumMod val="75000"/>
                    </a:schemeClr>
                  </a:solidFill>
                  <a:latin typeface="Calibri"/>
                  <a:cs typeface="Calibri"/>
                </a:rPr>
                <a:t>Most of the  Results</a:t>
              </a:r>
              <a:endParaRPr lang="fr-CA" sz="2400" dirty="0">
                <a:solidFill>
                  <a:schemeClr val="bg2">
                    <a:lumMod val="75000"/>
                  </a:schemeClr>
                </a:solidFill>
                <a:latin typeface="Calibri"/>
                <a:cs typeface="Calibri"/>
              </a:endParaRPr>
            </a:p>
          </p:txBody>
        </p:sp>
      </p:grpSp>
      <p:sp>
        <p:nvSpPr>
          <p:cNvPr id="42" name="Line 13"/>
          <p:cNvSpPr>
            <a:spLocks noChangeShapeType="1"/>
          </p:cNvSpPr>
          <p:nvPr/>
        </p:nvSpPr>
        <p:spPr bwMode="auto">
          <a:xfrm>
            <a:off x="457200" y="11430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517525" y="579438"/>
            <a:ext cx="233188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Focus of this talk</a:t>
            </a:r>
            <a:endParaRPr lang="fr-CA" sz="2400" dirty="0">
              <a:solidFill>
                <a:srgbClr val="0000FF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34260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0" y="3133164"/>
            <a:ext cx="9252520" cy="2238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9525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cxnSp>
        <p:nvCxnSpPr>
          <p:cNvPr id="41" name="Straight Connector 40"/>
          <p:cNvCxnSpPr/>
          <p:nvPr/>
        </p:nvCxnSpPr>
        <p:spPr bwMode="auto">
          <a:xfrm>
            <a:off x="3240210" y="2924944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48" name="Straight Connector 47"/>
          <p:cNvCxnSpPr/>
          <p:nvPr/>
        </p:nvCxnSpPr>
        <p:spPr bwMode="auto">
          <a:xfrm>
            <a:off x="6516216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cxnSp>
        <p:nvCxnSpPr>
          <p:cNvPr id="50" name="Straight Connector 49"/>
          <p:cNvCxnSpPr/>
          <p:nvPr/>
        </p:nvCxnSpPr>
        <p:spPr bwMode="auto">
          <a:xfrm>
            <a:off x="323528" y="2963500"/>
            <a:ext cx="0" cy="568260"/>
          </a:xfrm>
          <a:prstGeom prst="line">
            <a:avLst/>
          </a:prstGeom>
          <a:noFill/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grpSp>
        <p:nvGrpSpPr>
          <p:cNvPr id="1125383" name="Group 1125382"/>
          <p:cNvGrpSpPr/>
          <p:nvPr/>
        </p:nvGrpSpPr>
        <p:grpSpPr>
          <a:xfrm>
            <a:off x="6444762" y="3645024"/>
            <a:ext cx="2699238" cy="2088232"/>
            <a:chOff x="6444762" y="3645024"/>
            <a:chExt cx="2699238" cy="2088232"/>
          </a:xfrm>
        </p:grpSpPr>
        <p:cxnSp>
          <p:nvCxnSpPr>
            <p:cNvPr id="6" name="Straight Connector 5"/>
            <p:cNvCxnSpPr>
              <a:stCxn id="65" idx="5"/>
              <a:endCxn id="61" idx="2"/>
            </p:cNvCxnSpPr>
            <p:nvPr/>
          </p:nvCxnSpPr>
          <p:spPr bwMode="auto">
            <a:xfrm>
              <a:off x="8121262" y="3794267"/>
              <a:ext cx="422756" cy="20516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7" name="Straight Connector 66"/>
            <p:cNvCxnSpPr>
              <a:endCxn id="58" idx="2"/>
            </p:cNvCxnSpPr>
            <p:nvPr/>
          </p:nvCxnSpPr>
          <p:spPr bwMode="auto">
            <a:xfrm>
              <a:off x="6732240" y="5301208"/>
              <a:ext cx="552739" cy="29268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8" name="Straight Connector 67"/>
            <p:cNvCxnSpPr>
              <a:endCxn id="60" idx="3"/>
            </p:cNvCxnSpPr>
            <p:nvPr/>
          </p:nvCxnSpPr>
          <p:spPr bwMode="auto">
            <a:xfrm flipV="1">
              <a:off x="6732240" y="3794267"/>
              <a:ext cx="503764" cy="28280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69" name="Straight Connector 68"/>
            <p:cNvCxnSpPr>
              <a:endCxn id="64" idx="1"/>
            </p:cNvCxnSpPr>
            <p:nvPr/>
          </p:nvCxnSpPr>
          <p:spPr bwMode="auto">
            <a:xfrm flipV="1">
              <a:off x="8172400" y="5306570"/>
              <a:ext cx="502791" cy="34945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1" name="Straight Connector 70"/>
            <p:cNvCxnSpPr>
              <a:stCxn id="57" idx="0"/>
            </p:cNvCxnSpPr>
            <p:nvPr/>
          </p:nvCxnSpPr>
          <p:spPr bwMode="auto">
            <a:xfrm flipH="1" flipV="1">
              <a:off x="8675191" y="4005065"/>
              <a:ext cx="364993" cy="604706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3" name="Straight Connector 72"/>
            <p:cNvCxnSpPr>
              <a:stCxn id="56" idx="0"/>
            </p:cNvCxnSpPr>
            <p:nvPr/>
          </p:nvCxnSpPr>
          <p:spPr bwMode="auto">
            <a:xfrm flipV="1">
              <a:off x="6548579" y="4149081"/>
              <a:ext cx="183662" cy="42062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77" name="Straight Connector 76"/>
            <p:cNvCxnSpPr>
              <a:stCxn id="64" idx="6"/>
              <a:endCxn id="57" idx="4"/>
            </p:cNvCxnSpPr>
            <p:nvPr/>
          </p:nvCxnSpPr>
          <p:spPr bwMode="auto">
            <a:xfrm flipV="1">
              <a:off x="8798185" y="4784620"/>
              <a:ext cx="241999" cy="40999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0" name="Straight Connector 79"/>
            <p:cNvCxnSpPr>
              <a:stCxn id="65" idx="2"/>
            </p:cNvCxnSpPr>
            <p:nvPr/>
          </p:nvCxnSpPr>
          <p:spPr bwMode="auto">
            <a:xfrm flipH="1" flipV="1">
              <a:off x="7308305" y="3717032"/>
              <a:ext cx="635731" cy="15417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2" name="Straight Connector 81"/>
            <p:cNvCxnSpPr>
              <a:stCxn id="63" idx="2"/>
            </p:cNvCxnSpPr>
            <p:nvPr/>
          </p:nvCxnSpPr>
          <p:spPr bwMode="auto">
            <a:xfrm flipH="1" flipV="1">
              <a:off x="7380313" y="5589240"/>
              <a:ext cx="656028" cy="5659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56" name="Oval 7"/>
            <p:cNvSpPr>
              <a:spLocks noChangeArrowheads="1"/>
            </p:cNvSpPr>
            <p:nvPr/>
          </p:nvSpPr>
          <p:spPr bwMode="auto">
            <a:xfrm>
              <a:off x="6444762" y="4569701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7" name="Oval 8"/>
            <p:cNvSpPr>
              <a:spLocks noChangeArrowheads="1"/>
            </p:cNvSpPr>
            <p:nvPr/>
          </p:nvSpPr>
          <p:spPr bwMode="auto">
            <a:xfrm>
              <a:off x="8936367" y="4609771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8" name="Oval 10"/>
            <p:cNvSpPr>
              <a:spLocks noChangeArrowheads="1"/>
            </p:cNvSpPr>
            <p:nvPr/>
          </p:nvSpPr>
          <p:spPr bwMode="auto">
            <a:xfrm rot="1289837">
              <a:off x="7277757" y="5544508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9" name="Oval 12"/>
            <p:cNvSpPr>
              <a:spLocks noChangeArrowheads="1"/>
            </p:cNvSpPr>
            <p:nvPr/>
          </p:nvSpPr>
          <p:spPr bwMode="auto">
            <a:xfrm rot="7428541">
              <a:off x="6612554" y="4010548"/>
              <a:ext cx="174849" cy="207633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7205597" y="3645024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8544018" y="3912008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2" name="Oval 7"/>
            <p:cNvSpPr>
              <a:spLocks noChangeArrowheads="1"/>
            </p:cNvSpPr>
            <p:nvPr/>
          </p:nvSpPr>
          <p:spPr bwMode="auto">
            <a:xfrm>
              <a:off x="6605615" y="5157932"/>
              <a:ext cx="207633" cy="174849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3" name="Oval 7"/>
            <p:cNvSpPr>
              <a:spLocks noChangeArrowheads="1"/>
            </p:cNvSpPr>
            <p:nvPr/>
          </p:nvSpPr>
          <p:spPr bwMode="auto">
            <a:xfrm>
              <a:off x="8036341" y="5558407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4" name="Oval 9"/>
            <p:cNvSpPr>
              <a:spLocks noChangeArrowheads="1"/>
            </p:cNvSpPr>
            <p:nvPr/>
          </p:nvSpPr>
          <p:spPr bwMode="auto">
            <a:xfrm rot="17489837">
              <a:off x="8678723" y="5172137"/>
              <a:ext cx="174849" cy="207633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7944036" y="3645024"/>
              <a:ext cx="207633" cy="174849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cxnSp>
        <p:nvCxnSpPr>
          <p:cNvPr id="86" name="Straight Connector 85"/>
          <p:cNvCxnSpPr>
            <a:stCxn id="104" idx="5"/>
            <a:endCxn id="100" idx="2"/>
          </p:cNvCxnSpPr>
          <p:nvPr/>
        </p:nvCxnSpPr>
        <p:spPr bwMode="auto">
          <a:xfrm>
            <a:off x="2144044" y="3722259"/>
            <a:ext cx="422756" cy="20516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7" name="Straight Connector 86"/>
          <p:cNvCxnSpPr>
            <a:endCxn id="97" idx="2"/>
          </p:cNvCxnSpPr>
          <p:nvPr/>
        </p:nvCxnSpPr>
        <p:spPr bwMode="auto">
          <a:xfrm>
            <a:off x="755022" y="5229200"/>
            <a:ext cx="552739" cy="29268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8" name="Straight Connector 87"/>
          <p:cNvCxnSpPr>
            <a:stCxn id="101" idx="0"/>
          </p:cNvCxnSpPr>
          <p:nvPr/>
        </p:nvCxnSpPr>
        <p:spPr bwMode="auto">
          <a:xfrm flipH="1" flipV="1">
            <a:off x="611268" y="4653137"/>
            <a:ext cx="120946" cy="4327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9" name="Straight Connector 88"/>
          <p:cNvCxnSpPr>
            <a:endCxn id="103" idx="1"/>
          </p:cNvCxnSpPr>
          <p:nvPr/>
        </p:nvCxnSpPr>
        <p:spPr bwMode="auto">
          <a:xfrm flipV="1">
            <a:off x="2195182" y="5234562"/>
            <a:ext cx="502791" cy="3494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0" name="Straight Connector 89"/>
          <p:cNvCxnSpPr>
            <a:stCxn id="96" idx="0"/>
          </p:cNvCxnSpPr>
          <p:nvPr/>
        </p:nvCxnSpPr>
        <p:spPr bwMode="auto">
          <a:xfrm flipH="1" flipV="1">
            <a:off x="2697973" y="3933057"/>
            <a:ext cx="364993" cy="60470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1" name="Straight Connector 90"/>
          <p:cNvCxnSpPr>
            <a:stCxn id="95" idx="0"/>
          </p:cNvCxnSpPr>
          <p:nvPr/>
        </p:nvCxnSpPr>
        <p:spPr bwMode="auto">
          <a:xfrm flipV="1">
            <a:off x="571361" y="4077073"/>
            <a:ext cx="183662" cy="4206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2" name="Straight Connector 91"/>
          <p:cNvCxnSpPr>
            <a:stCxn id="103" idx="6"/>
            <a:endCxn id="96" idx="4"/>
          </p:cNvCxnSpPr>
          <p:nvPr/>
        </p:nvCxnSpPr>
        <p:spPr bwMode="auto">
          <a:xfrm flipV="1">
            <a:off x="2820967" y="4712612"/>
            <a:ext cx="241999" cy="40999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3" name="Straight Connector 92"/>
          <p:cNvCxnSpPr>
            <a:stCxn id="104" idx="2"/>
          </p:cNvCxnSpPr>
          <p:nvPr/>
        </p:nvCxnSpPr>
        <p:spPr bwMode="auto">
          <a:xfrm flipH="1" flipV="1">
            <a:off x="1331087" y="3645024"/>
            <a:ext cx="635731" cy="1541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94" name="Straight Connector 93"/>
          <p:cNvCxnSpPr>
            <a:stCxn id="102" idx="2"/>
          </p:cNvCxnSpPr>
          <p:nvPr/>
        </p:nvCxnSpPr>
        <p:spPr bwMode="auto">
          <a:xfrm flipH="1" flipV="1">
            <a:off x="1403095" y="5517232"/>
            <a:ext cx="656028" cy="5659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5" name="Oval 7"/>
          <p:cNvSpPr>
            <a:spLocks noChangeArrowheads="1"/>
          </p:cNvSpPr>
          <p:nvPr/>
        </p:nvSpPr>
        <p:spPr bwMode="auto">
          <a:xfrm>
            <a:off x="467544" y="4497693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96" name="Oval 8"/>
          <p:cNvSpPr>
            <a:spLocks noChangeArrowheads="1"/>
          </p:cNvSpPr>
          <p:nvPr/>
        </p:nvSpPr>
        <p:spPr bwMode="auto">
          <a:xfrm>
            <a:off x="2959149" y="4537763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97" name="Oval 10"/>
          <p:cNvSpPr>
            <a:spLocks noChangeArrowheads="1"/>
          </p:cNvSpPr>
          <p:nvPr/>
        </p:nvSpPr>
        <p:spPr bwMode="auto">
          <a:xfrm rot="1289837">
            <a:off x="1300539" y="5472500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98" name="Oval 12"/>
          <p:cNvSpPr>
            <a:spLocks noChangeArrowheads="1"/>
          </p:cNvSpPr>
          <p:nvPr/>
        </p:nvSpPr>
        <p:spPr bwMode="auto">
          <a:xfrm rot="7428541">
            <a:off x="635336" y="3938540"/>
            <a:ext cx="174849" cy="207633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99" name="Oval 6"/>
          <p:cNvSpPr>
            <a:spLocks noChangeArrowheads="1"/>
          </p:cNvSpPr>
          <p:nvPr/>
        </p:nvSpPr>
        <p:spPr bwMode="auto">
          <a:xfrm>
            <a:off x="1228379" y="3573016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0" name="Oval 6"/>
          <p:cNvSpPr>
            <a:spLocks noChangeArrowheads="1"/>
          </p:cNvSpPr>
          <p:nvPr/>
        </p:nvSpPr>
        <p:spPr bwMode="auto">
          <a:xfrm>
            <a:off x="2566800" y="3840000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1" name="Oval 7"/>
          <p:cNvSpPr>
            <a:spLocks noChangeArrowheads="1"/>
          </p:cNvSpPr>
          <p:nvPr/>
        </p:nvSpPr>
        <p:spPr bwMode="auto">
          <a:xfrm>
            <a:off x="628397" y="5085924"/>
            <a:ext cx="207633" cy="17484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2" name="Oval 7"/>
          <p:cNvSpPr>
            <a:spLocks noChangeArrowheads="1"/>
          </p:cNvSpPr>
          <p:nvPr/>
        </p:nvSpPr>
        <p:spPr bwMode="auto">
          <a:xfrm>
            <a:off x="2059123" y="5486399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3" name="Oval 9"/>
          <p:cNvSpPr>
            <a:spLocks noChangeArrowheads="1"/>
          </p:cNvSpPr>
          <p:nvPr/>
        </p:nvSpPr>
        <p:spPr bwMode="auto">
          <a:xfrm rot="17489837">
            <a:off x="2701505" y="5100129"/>
            <a:ext cx="174849" cy="207633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04" name="Oval 6"/>
          <p:cNvSpPr>
            <a:spLocks noChangeArrowheads="1"/>
          </p:cNvSpPr>
          <p:nvPr/>
        </p:nvSpPr>
        <p:spPr bwMode="auto">
          <a:xfrm>
            <a:off x="1966818" y="3573016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cxnSp>
        <p:nvCxnSpPr>
          <p:cNvPr id="107" name="Straight Connector 106"/>
          <p:cNvCxnSpPr>
            <a:stCxn id="125" idx="5"/>
            <a:endCxn id="121" idx="2"/>
          </p:cNvCxnSpPr>
          <p:nvPr/>
        </p:nvCxnSpPr>
        <p:spPr bwMode="auto">
          <a:xfrm>
            <a:off x="5096925" y="3722259"/>
            <a:ext cx="422756" cy="20516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8" name="Straight Connector 107"/>
          <p:cNvCxnSpPr>
            <a:endCxn id="118" idx="2"/>
          </p:cNvCxnSpPr>
          <p:nvPr/>
        </p:nvCxnSpPr>
        <p:spPr bwMode="auto">
          <a:xfrm>
            <a:off x="3707903" y="5229200"/>
            <a:ext cx="552739" cy="29268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9" name="Straight Connector 108"/>
          <p:cNvCxnSpPr>
            <a:stCxn id="122" idx="0"/>
          </p:cNvCxnSpPr>
          <p:nvPr/>
        </p:nvCxnSpPr>
        <p:spPr bwMode="auto">
          <a:xfrm flipH="1" flipV="1">
            <a:off x="3564149" y="4653137"/>
            <a:ext cx="120946" cy="43278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0" name="Straight Connector 109"/>
          <p:cNvCxnSpPr/>
          <p:nvPr/>
        </p:nvCxnSpPr>
        <p:spPr bwMode="auto">
          <a:xfrm flipV="1">
            <a:off x="3707904" y="3717032"/>
            <a:ext cx="502791" cy="349453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1" name="Straight Connector 110"/>
          <p:cNvCxnSpPr>
            <a:stCxn id="117" idx="0"/>
          </p:cNvCxnSpPr>
          <p:nvPr/>
        </p:nvCxnSpPr>
        <p:spPr bwMode="auto">
          <a:xfrm flipH="1" flipV="1">
            <a:off x="5650854" y="3933057"/>
            <a:ext cx="364993" cy="604706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2" name="Straight Connector 111"/>
          <p:cNvCxnSpPr>
            <a:stCxn id="116" idx="0"/>
          </p:cNvCxnSpPr>
          <p:nvPr/>
        </p:nvCxnSpPr>
        <p:spPr bwMode="auto">
          <a:xfrm flipV="1">
            <a:off x="3524242" y="4077073"/>
            <a:ext cx="183662" cy="42062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3" name="Straight Connector 112"/>
          <p:cNvCxnSpPr>
            <a:stCxn id="124" idx="6"/>
            <a:endCxn id="117" idx="4"/>
          </p:cNvCxnSpPr>
          <p:nvPr/>
        </p:nvCxnSpPr>
        <p:spPr bwMode="auto">
          <a:xfrm flipV="1">
            <a:off x="5773848" y="4712612"/>
            <a:ext cx="241999" cy="409991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4" name="Straight Connector 113"/>
          <p:cNvCxnSpPr>
            <a:stCxn id="125" idx="2"/>
          </p:cNvCxnSpPr>
          <p:nvPr/>
        </p:nvCxnSpPr>
        <p:spPr bwMode="auto">
          <a:xfrm flipH="1" flipV="1">
            <a:off x="4283968" y="3645024"/>
            <a:ext cx="635731" cy="1541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15" name="Straight Connector 114"/>
          <p:cNvCxnSpPr>
            <a:stCxn id="123" idx="2"/>
          </p:cNvCxnSpPr>
          <p:nvPr/>
        </p:nvCxnSpPr>
        <p:spPr bwMode="auto">
          <a:xfrm flipH="1" flipV="1">
            <a:off x="4355976" y="5517232"/>
            <a:ext cx="656028" cy="5659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6" name="Oval 7"/>
          <p:cNvSpPr>
            <a:spLocks noChangeArrowheads="1"/>
          </p:cNvSpPr>
          <p:nvPr/>
        </p:nvSpPr>
        <p:spPr bwMode="auto">
          <a:xfrm>
            <a:off x="3420425" y="4497693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17" name="Oval 8"/>
          <p:cNvSpPr>
            <a:spLocks noChangeArrowheads="1"/>
          </p:cNvSpPr>
          <p:nvPr/>
        </p:nvSpPr>
        <p:spPr bwMode="auto">
          <a:xfrm>
            <a:off x="5912030" y="4537763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18" name="Oval 10"/>
          <p:cNvSpPr>
            <a:spLocks noChangeArrowheads="1"/>
          </p:cNvSpPr>
          <p:nvPr/>
        </p:nvSpPr>
        <p:spPr bwMode="auto">
          <a:xfrm rot="1289837">
            <a:off x="4253420" y="5472500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19" name="Oval 12"/>
          <p:cNvSpPr>
            <a:spLocks noChangeArrowheads="1"/>
          </p:cNvSpPr>
          <p:nvPr/>
        </p:nvSpPr>
        <p:spPr bwMode="auto">
          <a:xfrm rot="7428541">
            <a:off x="3588217" y="3938540"/>
            <a:ext cx="174849" cy="207633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0" name="Oval 6"/>
          <p:cNvSpPr>
            <a:spLocks noChangeArrowheads="1"/>
          </p:cNvSpPr>
          <p:nvPr/>
        </p:nvSpPr>
        <p:spPr bwMode="auto">
          <a:xfrm>
            <a:off x="4181260" y="3573016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1" name="Oval 6"/>
          <p:cNvSpPr>
            <a:spLocks noChangeArrowheads="1"/>
          </p:cNvSpPr>
          <p:nvPr/>
        </p:nvSpPr>
        <p:spPr bwMode="auto">
          <a:xfrm>
            <a:off x="5519681" y="3840000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2" name="Oval 7"/>
          <p:cNvSpPr>
            <a:spLocks noChangeArrowheads="1"/>
          </p:cNvSpPr>
          <p:nvPr/>
        </p:nvSpPr>
        <p:spPr bwMode="auto">
          <a:xfrm>
            <a:off x="3581278" y="5085924"/>
            <a:ext cx="207633" cy="174849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3" name="Oval 7"/>
          <p:cNvSpPr>
            <a:spLocks noChangeArrowheads="1"/>
          </p:cNvSpPr>
          <p:nvPr/>
        </p:nvSpPr>
        <p:spPr bwMode="auto">
          <a:xfrm>
            <a:off x="5012004" y="5486399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4" name="Oval 9"/>
          <p:cNvSpPr>
            <a:spLocks noChangeArrowheads="1"/>
          </p:cNvSpPr>
          <p:nvPr/>
        </p:nvSpPr>
        <p:spPr bwMode="auto">
          <a:xfrm rot="17489837">
            <a:off x="5654386" y="5100129"/>
            <a:ext cx="174849" cy="207633"/>
          </a:xfrm>
          <a:prstGeom prst="ellipse">
            <a:avLst/>
          </a:prstGeom>
          <a:solidFill>
            <a:srgbClr val="FFFFFF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125" name="Oval 6"/>
          <p:cNvSpPr>
            <a:spLocks noChangeArrowheads="1"/>
          </p:cNvSpPr>
          <p:nvPr/>
        </p:nvSpPr>
        <p:spPr bwMode="auto">
          <a:xfrm>
            <a:off x="4919699" y="3573016"/>
            <a:ext cx="207633" cy="174849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251520" y="1268760"/>
            <a:ext cx="2822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latin typeface="Calibri"/>
                <a:cs typeface="Calibri"/>
              </a:rPr>
              <a:t>1-INTERVAL CONNECTED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78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79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81" name="Text Box 29"/>
          <p:cNvSpPr txBox="1">
            <a:spLocks noChangeArrowheads="1"/>
          </p:cNvSpPr>
          <p:nvPr/>
        </p:nvSpPr>
        <p:spPr bwMode="auto">
          <a:xfrm>
            <a:off x="251520" y="1412776"/>
            <a:ext cx="8352928" cy="115416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endParaRPr lang="en-US" dirty="0" smtClean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           at each round, the adversary can remove one link</a:t>
            </a:r>
            <a:r>
              <a:rPr lang="en-US" b="0" dirty="0" smtClean="0">
                <a:latin typeface="Calibri"/>
                <a:cs typeface="Calibri"/>
              </a:rPr>
              <a:t> </a:t>
            </a:r>
          </a:p>
          <a:p>
            <a:endParaRPr lang="en-US" sz="900" b="0" dirty="0" smtClean="0">
              <a:latin typeface="Calibri"/>
              <a:cs typeface="Calibri"/>
            </a:endParaRPr>
          </a:p>
          <a:p>
            <a:r>
              <a:rPr lang="en-US" b="0" dirty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Calibri"/>
                <a:cs typeface="Calibri"/>
              </a:rPr>
              <a:t>           the adversary is possibly </a:t>
            </a:r>
            <a:r>
              <a:rPr lang="en-US" dirty="0" smtClean="0">
                <a:latin typeface="Calibri"/>
                <a:cs typeface="Calibri"/>
              </a:rPr>
              <a:t>unfair</a:t>
            </a:r>
            <a:r>
              <a:rPr lang="en-US" b="0" dirty="0" smtClean="0">
                <a:latin typeface="Calibri"/>
                <a:cs typeface="Calibri"/>
              </a:rPr>
              <a:t>   </a:t>
            </a:r>
            <a:r>
              <a:rPr lang="en-US" b="0" dirty="0">
                <a:latin typeface="Calibri"/>
                <a:cs typeface="Calibri"/>
              </a:rPr>
              <a:t>(</a:t>
            </a:r>
            <a:r>
              <a:rPr lang="en-US" b="0" dirty="0" smtClean="0">
                <a:latin typeface="Calibri"/>
                <a:cs typeface="Calibri"/>
              </a:rPr>
              <a:t>a link might be removed forever)</a:t>
            </a:r>
          </a:p>
        </p:txBody>
      </p:sp>
    </p:spTree>
    <p:extLst>
      <p:ext uri="{BB962C8B-B14F-4D97-AF65-F5344CB8AC3E}">
        <p14:creationId xmlns:p14="http://schemas.microsoft.com/office/powerpoint/2010/main" val="729474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" name="Text Box 61"/>
          <p:cNvSpPr txBox="1">
            <a:spLocks noChangeArrowheads="1"/>
          </p:cNvSpPr>
          <p:nvPr/>
        </p:nvSpPr>
        <p:spPr bwMode="auto">
          <a:xfrm>
            <a:off x="638002" y="2132856"/>
            <a:ext cx="328016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400" dirty="0">
                <a:latin typeface="Calibri"/>
                <a:cs typeface="Calibri"/>
              </a:rPr>
              <a:t>Have the same behavior</a:t>
            </a:r>
            <a:endParaRPr lang="it-IT" sz="2400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4" name="Text Box 62"/>
          <p:cNvSpPr txBox="1">
            <a:spLocks noChangeArrowheads="1"/>
          </p:cNvSpPr>
          <p:nvPr/>
        </p:nvSpPr>
        <p:spPr bwMode="auto">
          <a:xfrm>
            <a:off x="3990175" y="2132856"/>
            <a:ext cx="4059224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spcBef>
                <a:spcPct val="50000"/>
              </a:spcBef>
              <a:defRPr/>
            </a:pPr>
            <a:r>
              <a:rPr lang="en-US" sz="2400" dirty="0">
                <a:latin typeface="Calibri"/>
                <a:cs typeface="Calibri"/>
              </a:rPr>
              <a:t>    (execute the same protocol)</a:t>
            </a:r>
          </a:p>
          <a:p>
            <a:pPr eaLnBrk="0" hangingPunct="0">
              <a:defRPr/>
            </a:pPr>
            <a:endParaRPr lang="it-IT" sz="2400" dirty="0">
              <a:solidFill>
                <a:schemeClr val="accent2"/>
              </a:solidFill>
              <a:latin typeface="Calibri"/>
              <a:cs typeface="Calibri"/>
            </a:endParaRPr>
          </a:p>
        </p:txBody>
      </p:sp>
      <p:sp>
        <p:nvSpPr>
          <p:cNvPr id="5" name="Text Box 65"/>
          <p:cNvSpPr txBox="1">
            <a:spLocks noChangeArrowheads="1"/>
          </p:cNvSpPr>
          <p:nvPr/>
        </p:nvSpPr>
        <p:spPr bwMode="auto">
          <a:xfrm>
            <a:off x="539552" y="3246075"/>
            <a:ext cx="4334328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>
                <a:solidFill>
                  <a:srgbClr val="009900"/>
                </a:solidFill>
                <a:latin typeface="Calibri"/>
                <a:cs typeface="Calibri"/>
              </a:rPr>
              <a:t>Collectively</a:t>
            </a:r>
            <a:r>
              <a:rPr lang="en-US" sz="2400" dirty="0">
                <a:latin typeface="Calibri"/>
                <a:cs typeface="Calibri"/>
              </a:rPr>
              <a:t> </a:t>
            </a:r>
          </a:p>
          <a:p>
            <a:pPr eaLnBrk="0" hangingPunct="0">
              <a:defRPr/>
            </a:pPr>
            <a:r>
              <a:rPr lang="en-US" sz="2400" dirty="0">
                <a:latin typeface="Calibri"/>
                <a:cs typeface="Calibri"/>
              </a:rPr>
              <a:t>     </a:t>
            </a:r>
            <a:r>
              <a:rPr lang="en-US" sz="2400" dirty="0" smtClean="0">
                <a:latin typeface="Calibri"/>
                <a:cs typeface="Calibri"/>
              </a:rPr>
              <a:t>           they </a:t>
            </a:r>
            <a:r>
              <a:rPr lang="en-US" sz="2400" dirty="0">
                <a:latin typeface="Calibri"/>
                <a:cs typeface="Calibri"/>
              </a:rPr>
              <a:t>perform some task</a:t>
            </a:r>
          </a:p>
        </p:txBody>
      </p:sp>
      <p:sp>
        <p:nvSpPr>
          <p:cNvPr id="6" name="Text Box 66"/>
          <p:cNvSpPr txBox="1">
            <a:spLocks noChangeArrowheads="1"/>
          </p:cNvSpPr>
          <p:nvPr/>
        </p:nvSpPr>
        <p:spPr bwMode="auto">
          <a:xfrm>
            <a:off x="5098083" y="3599318"/>
            <a:ext cx="241800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>
                <a:latin typeface="Calibri"/>
                <a:cs typeface="Calibri"/>
              </a:rPr>
              <a:t>(solve a problem)</a:t>
            </a:r>
          </a:p>
        </p:txBody>
      </p:sp>
      <p:grpSp>
        <p:nvGrpSpPr>
          <p:cNvPr id="7" name="Group 2"/>
          <p:cNvGrpSpPr>
            <a:grpSpLocks/>
          </p:cNvGrpSpPr>
          <p:nvPr/>
        </p:nvGrpSpPr>
        <p:grpSpPr bwMode="auto">
          <a:xfrm>
            <a:off x="5181600" y="457200"/>
            <a:ext cx="152400" cy="457200"/>
            <a:chOff x="4128" y="1365"/>
            <a:chExt cx="96" cy="288"/>
          </a:xfrm>
        </p:grpSpPr>
        <p:sp>
          <p:nvSpPr>
            <p:cNvPr id="8" name="Oval 3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9" name="Rectangle 4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" name="Line 5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" name="Line 6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12" name="Group 7"/>
          <p:cNvGrpSpPr>
            <a:grpSpLocks/>
          </p:cNvGrpSpPr>
          <p:nvPr/>
        </p:nvGrpSpPr>
        <p:grpSpPr bwMode="auto">
          <a:xfrm>
            <a:off x="4876800" y="304800"/>
            <a:ext cx="152400" cy="457200"/>
            <a:chOff x="4128" y="1365"/>
            <a:chExt cx="96" cy="288"/>
          </a:xfrm>
        </p:grpSpPr>
        <p:sp>
          <p:nvSpPr>
            <p:cNvPr id="13" name="Oval 8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4" name="Rectangle 9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5" name="Line 10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6" name="Line 11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17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18" name="Group 23"/>
          <p:cNvGrpSpPr>
            <a:grpSpLocks/>
          </p:cNvGrpSpPr>
          <p:nvPr/>
        </p:nvGrpSpPr>
        <p:grpSpPr bwMode="auto">
          <a:xfrm>
            <a:off x="5562600" y="304800"/>
            <a:ext cx="152400" cy="457200"/>
            <a:chOff x="4128" y="1365"/>
            <a:chExt cx="96" cy="288"/>
          </a:xfrm>
        </p:grpSpPr>
        <p:sp>
          <p:nvSpPr>
            <p:cNvPr id="19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0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1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2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3" name="Text Box 65"/>
          <p:cNvSpPr txBox="1">
            <a:spLocks noChangeArrowheads="1"/>
          </p:cNvSpPr>
          <p:nvPr/>
        </p:nvSpPr>
        <p:spPr bwMode="auto">
          <a:xfrm>
            <a:off x="381000" y="457200"/>
            <a:ext cx="160390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latin typeface="Calibri"/>
                <a:cs typeface="Calibri"/>
              </a:rPr>
              <a:t>The </a:t>
            </a:r>
            <a:r>
              <a:rPr lang="en-US" sz="2400" dirty="0" smtClean="0">
                <a:solidFill>
                  <a:srgbClr val="CC0000"/>
                </a:solidFill>
                <a:latin typeface="Calibri"/>
                <a:cs typeface="Calibri"/>
              </a:rPr>
              <a:t>Agents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9620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9632" y="6021288"/>
            <a:ext cx="184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 Box 29"/>
          <p:cNvSpPr txBox="1">
            <a:spLocks noChangeArrowheads="1"/>
          </p:cNvSpPr>
          <p:nvPr/>
        </p:nvSpPr>
        <p:spPr bwMode="auto">
          <a:xfrm>
            <a:off x="251520" y="1196752"/>
            <a:ext cx="8352928" cy="769441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n </a:t>
            </a:r>
            <a:r>
              <a:rPr lang="en-US" sz="2400" b="0" dirty="0" smtClean="0">
                <a:latin typeface="Calibri"/>
                <a:cs typeface="Calibri"/>
              </a:rPr>
              <a:t>nodes</a:t>
            </a:r>
          </a:p>
          <a:p>
            <a:endParaRPr lang="en-US" b="0" dirty="0" smtClean="0">
              <a:latin typeface="Calibri"/>
              <a:cs typeface="Calibri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355976" y="3068960"/>
            <a:ext cx="2592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anonymous</a:t>
            </a:r>
          </a:p>
          <a:p>
            <a:r>
              <a:rPr lang="en-US" dirty="0" smtClean="0">
                <a:latin typeface="Calibri"/>
                <a:cs typeface="Calibri"/>
              </a:rPr>
              <a:t>silent </a:t>
            </a:r>
          </a:p>
          <a:p>
            <a:r>
              <a:rPr lang="en-US" dirty="0">
                <a:latin typeface="Calibri"/>
                <a:cs typeface="Calibri"/>
              </a:rPr>
              <a:t>b</a:t>
            </a:r>
            <a:r>
              <a:rPr lang="en-US" dirty="0" smtClean="0">
                <a:latin typeface="Calibri"/>
                <a:cs typeface="Calibri"/>
              </a:rPr>
              <a:t>ounded memory</a:t>
            </a:r>
          </a:p>
          <a:p>
            <a:r>
              <a:rPr lang="en-US" dirty="0">
                <a:solidFill>
                  <a:schemeClr val="bg1"/>
                </a:solidFill>
                <a:latin typeface="Calibri"/>
                <a:cs typeface="Calibri"/>
              </a:rPr>
              <a:t>l</a:t>
            </a:r>
            <a:r>
              <a:rPr lang="en-US" dirty="0" smtClean="0">
                <a:solidFill>
                  <a:schemeClr val="bg1"/>
                </a:solidFill>
                <a:latin typeface="Calibri"/>
                <a:cs typeface="Calibri"/>
              </a:rPr>
              <a:t>ocal orientation</a:t>
            </a:r>
            <a:endParaRPr lang="en-US" dirty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19" name="Text Box 29"/>
          <p:cNvSpPr txBox="1">
            <a:spLocks noChangeArrowheads="1"/>
          </p:cNvSpPr>
          <p:nvPr/>
        </p:nvSpPr>
        <p:spPr bwMode="auto">
          <a:xfrm>
            <a:off x="3491880" y="2420888"/>
            <a:ext cx="8352928" cy="769441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k </a:t>
            </a:r>
            <a:r>
              <a:rPr lang="en-US" sz="2400" b="0" dirty="0" smtClean="0">
                <a:latin typeface="Calibri"/>
                <a:cs typeface="Calibri"/>
              </a:rPr>
              <a:t>mobile </a:t>
            </a:r>
            <a:r>
              <a:rPr lang="en-US" sz="2400" b="0" dirty="0">
                <a:latin typeface="Calibri"/>
                <a:cs typeface="Calibri"/>
              </a:rPr>
              <a:t>age</a:t>
            </a:r>
            <a:r>
              <a:rPr lang="en-US" sz="2400" dirty="0">
                <a:latin typeface="Calibri"/>
                <a:cs typeface="Calibri"/>
              </a:rPr>
              <a:t>nts</a:t>
            </a:r>
          </a:p>
          <a:p>
            <a:endParaRPr lang="en-US" b="0" dirty="0" smtClean="0">
              <a:latin typeface="Calibri"/>
              <a:cs typeface="Calibri"/>
            </a:endParaRPr>
          </a:p>
        </p:txBody>
      </p:sp>
      <p:grpSp>
        <p:nvGrpSpPr>
          <p:cNvPr id="20" name="Group 19"/>
          <p:cNvGrpSpPr/>
          <p:nvPr/>
        </p:nvGrpSpPr>
        <p:grpSpPr>
          <a:xfrm flipH="1">
            <a:off x="6156176" y="2348880"/>
            <a:ext cx="491762" cy="570921"/>
            <a:chOff x="4740019" y="2924944"/>
            <a:chExt cx="840093" cy="1063503"/>
          </a:xfrm>
        </p:grpSpPr>
        <p:sp>
          <p:nvSpPr>
            <p:cNvPr id="22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3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4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5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6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7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8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9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83568" y="3212976"/>
            <a:ext cx="2808312" cy="2304256"/>
            <a:chOff x="683568" y="3212976"/>
            <a:chExt cx="2808312" cy="2304256"/>
          </a:xfrm>
        </p:grpSpPr>
        <p:sp>
          <p:nvSpPr>
            <p:cNvPr id="42" name="Oval 41"/>
            <p:cNvSpPr/>
            <p:nvPr/>
          </p:nvSpPr>
          <p:spPr bwMode="auto">
            <a:xfrm>
              <a:off x="683568" y="3284984"/>
              <a:ext cx="2664296" cy="2232248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43" name="Oval 7"/>
            <p:cNvSpPr>
              <a:spLocks noChangeArrowheads="1"/>
            </p:cNvSpPr>
            <p:nvPr/>
          </p:nvSpPr>
          <p:spPr bwMode="auto">
            <a:xfrm>
              <a:off x="683568" y="4233309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4" name="Oval 8"/>
            <p:cNvSpPr>
              <a:spLocks noChangeArrowheads="1"/>
            </p:cNvSpPr>
            <p:nvPr/>
          </p:nvSpPr>
          <p:spPr bwMode="auto">
            <a:xfrm>
              <a:off x="3275857" y="4277524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5" name="Oval 10"/>
            <p:cNvSpPr>
              <a:spLocks noChangeArrowheads="1"/>
            </p:cNvSpPr>
            <p:nvPr/>
          </p:nvSpPr>
          <p:spPr bwMode="auto">
            <a:xfrm rot="1289837">
              <a:off x="1550224" y="5308958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6" name="Oval 12"/>
            <p:cNvSpPr>
              <a:spLocks noChangeArrowheads="1"/>
            </p:cNvSpPr>
            <p:nvPr/>
          </p:nvSpPr>
          <p:spPr bwMode="auto">
            <a:xfrm rot="7428541">
              <a:off x="852629" y="3622857"/>
              <a:ext cx="192937" cy="216023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7" name="Oval 6"/>
            <p:cNvSpPr>
              <a:spLocks noChangeArrowheads="1"/>
            </p:cNvSpPr>
            <p:nvPr/>
          </p:nvSpPr>
          <p:spPr bwMode="auto">
            <a:xfrm>
              <a:off x="1475148" y="3212976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8" name="Oval 6"/>
            <p:cNvSpPr>
              <a:spLocks noChangeArrowheads="1"/>
            </p:cNvSpPr>
            <p:nvPr/>
          </p:nvSpPr>
          <p:spPr bwMode="auto">
            <a:xfrm>
              <a:off x="2867653" y="3507579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9" name="Oval 7"/>
            <p:cNvSpPr>
              <a:spLocks noChangeArrowheads="1"/>
            </p:cNvSpPr>
            <p:nvPr/>
          </p:nvSpPr>
          <p:spPr bwMode="auto">
            <a:xfrm>
              <a:off x="850921" y="4882392"/>
              <a:ext cx="216023" cy="192937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0" name="Oval 7"/>
            <p:cNvSpPr>
              <a:spLocks noChangeArrowheads="1"/>
            </p:cNvSpPr>
            <p:nvPr/>
          </p:nvSpPr>
          <p:spPr bwMode="auto">
            <a:xfrm>
              <a:off x="2339461" y="5324295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1" name="Oval 9"/>
            <p:cNvSpPr>
              <a:spLocks noChangeArrowheads="1"/>
            </p:cNvSpPr>
            <p:nvPr/>
          </p:nvSpPr>
          <p:spPr bwMode="auto">
            <a:xfrm rot="17489837">
              <a:off x="3002290" y="4904611"/>
              <a:ext cx="192937" cy="216023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2" name="Oval 6"/>
            <p:cNvSpPr>
              <a:spLocks noChangeArrowheads="1"/>
            </p:cNvSpPr>
            <p:nvPr/>
          </p:nvSpPr>
          <p:spPr bwMode="auto">
            <a:xfrm>
              <a:off x="2243426" y="3212976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53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680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59632" y="6021288"/>
            <a:ext cx="184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55976" y="3068960"/>
            <a:ext cx="2592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anonymous</a:t>
            </a:r>
          </a:p>
          <a:p>
            <a:r>
              <a:rPr lang="en-US" dirty="0" smtClean="0">
                <a:latin typeface="Calibri"/>
                <a:cs typeface="Calibri"/>
              </a:rPr>
              <a:t>silent </a:t>
            </a:r>
          </a:p>
          <a:p>
            <a:r>
              <a:rPr lang="en-US" dirty="0">
                <a:latin typeface="Calibri"/>
                <a:cs typeface="Calibri"/>
              </a:rPr>
              <a:t>b</a:t>
            </a:r>
            <a:r>
              <a:rPr lang="en-US" dirty="0" smtClean="0">
                <a:latin typeface="Calibri"/>
                <a:cs typeface="Calibri"/>
              </a:rPr>
              <a:t>ounded memory</a:t>
            </a:r>
          </a:p>
          <a:p>
            <a:r>
              <a:rPr lang="en-US" dirty="0">
                <a:latin typeface="Calibri"/>
                <a:cs typeface="Calibri"/>
              </a:rPr>
              <a:t>l</a:t>
            </a:r>
            <a:r>
              <a:rPr lang="en-US" dirty="0" smtClean="0">
                <a:latin typeface="Calibri"/>
                <a:cs typeface="Calibri"/>
              </a:rPr>
              <a:t>ocal orientation</a:t>
            </a:r>
            <a:endParaRPr lang="en-US" dirty="0">
              <a:latin typeface="Calibri"/>
              <a:cs typeface="Calibri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683568" y="3212976"/>
            <a:ext cx="2808312" cy="2304256"/>
            <a:chOff x="683568" y="3212976"/>
            <a:chExt cx="2808312" cy="2304256"/>
          </a:xfrm>
        </p:grpSpPr>
        <p:sp>
          <p:nvSpPr>
            <p:cNvPr id="4" name="Oval 3"/>
            <p:cNvSpPr/>
            <p:nvPr/>
          </p:nvSpPr>
          <p:spPr bwMode="auto">
            <a:xfrm>
              <a:off x="683568" y="3284984"/>
              <a:ext cx="2664296" cy="2232248"/>
            </a:xfrm>
            <a:prstGeom prst="ellips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2" name="Oval 7"/>
            <p:cNvSpPr>
              <a:spLocks noChangeArrowheads="1"/>
            </p:cNvSpPr>
            <p:nvPr/>
          </p:nvSpPr>
          <p:spPr bwMode="auto">
            <a:xfrm>
              <a:off x="683568" y="4233309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3" name="Oval 8"/>
            <p:cNvSpPr>
              <a:spLocks noChangeArrowheads="1"/>
            </p:cNvSpPr>
            <p:nvPr/>
          </p:nvSpPr>
          <p:spPr bwMode="auto">
            <a:xfrm>
              <a:off x="3275857" y="4277524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4" name="Oval 10"/>
            <p:cNvSpPr>
              <a:spLocks noChangeArrowheads="1"/>
            </p:cNvSpPr>
            <p:nvPr/>
          </p:nvSpPr>
          <p:spPr bwMode="auto">
            <a:xfrm rot="1289837">
              <a:off x="1550224" y="5308958"/>
              <a:ext cx="216023" cy="19293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rgbClr val="003399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5" name="Oval 12"/>
            <p:cNvSpPr>
              <a:spLocks noChangeArrowheads="1"/>
            </p:cNvSpPr>
            <p:nvPr/>
          </p:nvSpPr>
          <p:spPr bwMode="auto">
            <a:xfrm rot="7428541">
              <a:off x="852629" y="3622857"/>
              <a:ext cx="192937" cy="216023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6" name="Oval 6"/>
            <p:cNvSpPr>
              <a:spLocks noChangeArrowheads="1"/>
            </p:cNvSpPr>
            <p:nvPr/>
          </p:nvSpPr>
          <p:spPr bwMode="auto">
            <a:xfrm>
              <a:off x="1475148" y="3212976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7" name="Oval 6"/>
            <p:cNvSpPr>
              <a:spLocks noChangeArrowheads="1"/>
            </p:cNvSpPr>
            <p:nvPr/>
          </p:nvSpPr>
          <p:spPr bwMode="auto">
            <a:xfrm>
              <a:off x="2867653" y="3507579"/>
              <a:ext cx="216023" cy="19293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8" name="Oval 7"/>
            <p:cNvSpPr>
              <a:spLocks noChangeArrowheads="1"/>
            </p:cNvSpPr>
            <p:nvPr/>
          </p:nvSpPr>
          <p:spPr bwMode="auto">
            <a:xfrm>
              <a:off x="850921" y="4882392"/>
              <a:ext cx="216023" cy="192937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9" name="Oval 7"/>
            <p:cNvSpPr>
              <a:spLocks noChangeArrowheads="1"/>
            </p:cNvSpPr>
            <p:nvPr/>
          </p:nvSpPr>
          <p:spPr bwMode="auto">
            <a:xfrm>
              <a:off x="2339461" y="5324295"/>
              <a:ext cx="216023" cy="192937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0" name="Oval 9"/>
            <p:cNvSpPr>
              <a:spLocks noChangeArrowheads="1"/>
            </p:cNvSpPr>
            <p:nvPr/>
          </p:nvSpPr>
          <p:spPr bwMode="auto">
            <a:xfrm rot="17489837">
              <a:off x="3002290" y="4904611"/>
              <a:ext cx="192937" cy="216023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1" name="Oval 6"/>
            <p:cNvSpPr>
              <a:spLocks noChangeArrowheads="1"/>
            </p:cNvSpPr>
            <p:nvPr/>
          </p:nvSpPr>
          <p:spPr bwMode="auto">
            <a:xfrm>
              <a:off x="2243426" y="3212976"/>
              <a:ext cx="216023" cy="192937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475656" y="5589240"/>
            <a:ext cx="612541" cy="457200"/>
            <a:chOff x="1547664" y="5589240"/>
            <a:chExt cx="612541" cy="457200"/>
          </a:xfrm>
        </p:grpSpPr>
        <p:grpSp>
          <p:nvGrpSpPr>
            <p:cNvPr id="42" name="Group 30"/>
            <p:cNvGrpSpPr>
              <a:grpSpLocks/>
            </p:cNvGrpSpPr>
            <p:nvPr/>
          </p:nvGrpSpPr>
          <p:grpSpPr bwMode="auto">
            <a:xfrm>
              <a:off x="1547664" y="5589240"/>
              <a:ext cx="152400" cy="457200"/>
              <a:chOff x="1872" y="1200"/>
              <a:chExt cx="96" cy="288"/>
            </a:xfrm>
          </p:grpSpPr>
          <p:sp>
            <p:nvSpPr>
              <p:cNvPr id="43" name="Oval 31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44" name="Rectangle 32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45" name="Line 33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46" name="Line 34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5" name="TextBox 4"/>
            <p:cNvSpPr txBox="1"/>
            <p:nvPr/>
          </p:nvSpPr>
          <p:spPr>
            <a:xfrm>
              <a:off x="1619672" y="5589240"/>
              <a:ext cx="5405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 &gt;&gt;</a:t>
              </a:r>
              <a:endParaRPr lang="en-US" dirty="0"/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915816" y="2996952"/>
            <a:ext cx="612541" cy="457200"/>
            <a:chOff x="2915816" y="2996952"/>
            <a:chExt cx="612541" cy="457200"/>
          </a:xfrm>
        </p:grpSpPr>
        <p:grpSp>
          <p:nvGrpSpPr>
            <p:cNvPr id="51" name="Group 30"/>
            <p:cNvGrpSpPr>
              <a:grpSpLocks/>
            </p:cNvGrpSpPr>
            <p:nvPr/>
          </p:nvGrpSpPr>
          <p:grpSpPr bwMode="auto">
            <a:xfrm>
              <a:off x="2915816" y="2996952"/>
              <a:ext cx="152400" cy="457200"/>
              <a:chOff x="1872" y="1200"/>
              <a:chExt cx="96" cy="288"/>
            </a:xfrm>
          </p:grpSpPr>
          <p:sp>
            <p:nvSpPr>
              <p:cNvPr id="52" name="Oval 31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3" name="Rectangle 32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4" name="Line 33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5" name="Line 34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2987824" y="2996952"/>
              <a:ext cx="5405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 &gt;&gt;</a:t>
              </a:r>
              <a:endParaRPr lang="en-US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123728" y="5589240"/>
            <a:ext cx="540533" cy="457200"/>
            <a:chOff x="2123728" y="5589240"/>
            <a:chExt cx="540533" cy="457200"/>
          </a:xfrm>
        </p:grpSpPr>
        <p:grpSp>
          <p:nvGrpSpPr>
            <p:cNvPr id="65" name="Group 30"/>
            <p:cNvGrpSpPr>
              <a:grpSpLocks/>
            </p:cNvGrpSpPr>
            <p:nvPr/>
          </p:nvGrpSpPr>
          <p:grpSpPr bwMode="auto">
            <a:xfrm>
              <a:off x="2483768" y="5589240"/>
              <a:ext cx="152400" cy="457200"/>
              <a:chOff x="1872" y="1200"/>
              <a:chExt cx="96" cy="288"/>
            </a:xfrm>
          </p:grpSpPr>
          <p:sp>
            <p:nvSpPr>
              <p:cNvPr id="66" name="Oval 31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7" name="Rectangle 32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8" name="Line 33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9" name="Line 34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2123728" y="5589240"/>
              <a:ext cx="5405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 &lt;&lt;</a:t>
              </a:r>
              <a:endParaRPr lang="en-US" dirty="0"/>
            </a:p>
          </p:txBody>
        </p:sp>
      </p:grpSp>
      <p:sp>
        <p:nvSpPr>
          <p:cNvPr id="71" name="TextBox 70"/>
          <p:cNvSpPr txBox="1"/>
          <p:nvPr/>
        </p:nvSpPr>
        <p:spPr>
          <a:xfrm>
            <a:off x="4788024" y="4941168"/>
            <a:ext cx="2664296" cy="40011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CHIRALITY</a:t>
            </a:r>
            <a:endParaRPr lang="en-US" dirty="0"/>
          </a:p>
        </p:txBody>
      </p:sp>
      <p:sp>
        <p:nvSpPr>
          <p:cNvPr id="47" name="Text Box 29"/>
          <p:cNvSpPr txBox="1">
            <a:spLocks noChangeArrowheads="1"/>
          </p:cNvSpPr>
          <p:nvPr/>
        </p:nvSpPr>
        <p:spPr bwMode="auto">
          <a:xfrm>
            <a:off x="251520" y="1196752"/>
            <a:ext cx="8352928" cy="769441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2400" dirty="0">
                <a:latin typeface="Calibri"/>
                <a:cs typeface="Calibri"/>
              </a:rPr>
              <a:t>n</a:t>
            </a:r>
            <a:r>
              <a:rPr lang="en-US" sz="2400" dirty="0" smtClean="0">
                <a:latin typeface="Calibri"/>
                <a:cs typeface="Calibri"/>
              </a:rPr>
              <a:t> </a:t>
            </a:r>
            <a:r>
              <a:rPr lang="en-US" sz="2400" b="0" dirty="0" smtClean="0">
                <a:latin typeface="Calibri"/>
                <a:cs typeface="Calibri"/>
              </a:rPr>
              <a:t>nodes</a:t>
            </a:r>
          </a:p>
          <a:p>
            <a:endParaRPr lang="en-US" b="0" dirty="0" smtClean="0">
              <a:latin typeface="Calibri"/>
              <a:cs typeface="Calibri"/>
            </a:endParaRPr>
          </a:p>
        </p:txBody>
      </p:sp>
      <p:sp>
        <p:nvSpPr>
          <p:cNvPr id="48" name="Text Box 29"/>
          <p:cNvSpPr txBox="1">
            <a:spLocks noChangeArrowheads="1"/>
          </p:cNvSpPr>
          <p:nvPr/>
        </p:nvSpPr>
        <p:spPr bwMode="auto">
          <a:xfrm>
            <a:off x="3491880" y="2420888"/>
            <a:ext cx="8352928" cy="769441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Calibri"/>
                <a:cs typeface="Calibri"/>
              </a:rPr>
              <a:t>k </a:t>
            </a:r>
            <a:r>
              <a:rPr lang="en-US" sz="2400" b="0" dirty="0" smtClean="0">
                <a:latin typeface="Calibri"/>
                <a:cs typeface="Calibri"/>
              </a:rPr>
              <a:t>mobile </a:t>
            </a:r>
            <a:r>
              <a:rPr lang="en-US" sz="2400" b="0" dirty="0">
                <a:latin typeface="Calibri"/>
                <a:cs typeface="Calibri"/>
              </a:rPr>
              <a:t>age</a:t>
            </a:r>
            <a:r>
              <a:rPr lang="en-US" sz="2400" dirty="0">
                <a:latin typeface="Calibri"/>
                <a:cs typeface="Calibri"/>
              </a:rPr>
              <a:t>nts</a:t>
            </a:r>
          </a:p>
          <a:p>
            <a:endParaRPr lang="en-US" b="0" dirty="0" smtClean="0">
              <a:latin typeface="Calibri"/>
              <a:cs typeface="Calibri"/>
            </a:endParaRPr>
          </a:p>
        </p:txBody>
      </p:sp>
      <p:sp>
        <p:nvSpPr>
          <p:cNvPr id="49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15616" y="5589240"/>
            <a:ext cx="540533" cy="457200"/>
            <a:chOff x="2123728" y="5589240"/>
            <a:chExt cx="540533" cy="457200"/>
          </a:xfrm>
        </p:grpSpPr>
        <p:grpSp>
          <p:nvGrpSpPr>
            <p:cNvPr id="57" name="Group 30"/>
            <p:cNvGrpSpPr>
              <a:grpSpLocks/>
            </p:cNvGrpSpPr>
            <p:nvPr/>
          </p:nvGrpSpPr>
          <p:grpSpPr bwMode="auto">
            <a:xfrm>
              <a:off x="2483768" y="5589240"/>
              <a:ext cx="152400" cy="457200"/>
              <a:chOff x="1872" y="1200"/>
              <a:chExt cx="96" cy="288"/>
            </a:xfrm>
          </p:grpSpPr>
          <p:sp>
            <p:nvSpPr>
              <p:cNvPr id="59" name="Oval 31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0" name="Rectangle 32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2" name="Line 33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3" name="Line 34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58" name="TextBox 57"/>
            <p:cNvSpPr txBox="1"/>
            <p:nvPr/>
          </p:nvSpPr>
          <p:spPr>
            <a:xfrm>
              <a:off x="2123728" y="5589240"/>
              <a:ext cx="54053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 &lt;&lt;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59907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57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5" name="Line 37"/>
          <p:cNvSpPr>
            <a:spLocks noChangeShapeType="1"/>
          </p:cNvSpPr>
          <p:nvPr/>
        </p:nvSpPr>
        <p:spPr bwMode="auto">
          <a:xfrm flipH="1">
            <a:off x="5004048" y="263691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251520" y="3789040"/>
            <a:ext cx="3240360" cy="707886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>
                <a:latin typeface="Calibri"/>
                <a:cs typeface="Calibri"/>
              </a:rPr>
              <a:t>Each node has </a:t>
            </a:r>
            <a:r>
              <a:rPr lang="en-US" b="0" dirty="0" smtClean="0">
                <a:latin typeface="Calibri"/>
                <a:cs typeface="Calibri"/>
              </a:rPr>
              <a:t>two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 distinct </a:t>
            </a:r>
            <a:r>
              <a:rPr lang="en-US" dirty="0" smtClean="0">
                <a:solidFill>
                  <a:srgbClr val="5E16A2"/>
                </a:solidFill>
                <a:latin typeface="Calibri"/>
                <a:cs typeface="Calibri"/>
              </a:rPr>
              <a:t>ports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30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33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223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57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1" name="Text Box 33"/>
          <p:cNvSpPr txBox="1">
            <a:spLocks noChangeArrowheads="1"/>
          </p:cNvSpPr>
          <p:nvPr/>
        </p:nvSpPr>
        <p:spPr bwMode="auto">
          <a:xfrm>
            <a:off x="4644008" y="2924944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457763" name="Text Box 35"/>
          <p:cNvSpPr txBox="1">
            <a:spLocks noChangeArrowheads="1"/>
          </p:cNvSpPr>
          <p:nvPr/>
        </p:nvSpPr>
        <p:spPr bwMode="auto">
          <a:xfrm>
            <a:off x="1979712" y="2852936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457765" name="Line 37"/>
          <p:cNvSpPr>
            <a:spLocks noChangeShapeType="1"/>
          </p:cNvSpPr>
          <p:nvPr/>
        </p:nvSpPr>
        <p:spPr bwMode="auto">
          <a:xfrm flipH="1">
            <a:off x="5004048" y="263691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251520" y="3789040"/>
            <a:ext cx="3240360" cy="707886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When an agent arrives,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 it arrives at a port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20" name="Oval 27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 flipH="1">
            <a:off x="7740352" y="1988840"/>
            <a:ext cx="491762" cy="570921"/>
            <a:chOff x="4740019" y="2924944"/>
            <a:chExt cx="840093" cy="1063503"/>
          </a:xfrm>
        </p:grpSpPr>
        <p:sp>
          <p:nvSpPr>
            <p:cNvPr id="16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1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2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3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4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5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7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39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8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45064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7.98057E-7 -1.83692E-6 L -0.3416 0.0004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089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57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1" name="Text Box 33"/>
          <p:cNvSpPr txBox="1">
            <a:spLocks noChangeArrowheads="1"/>
          </p:cNvSpPr>
          <p:nvPr/>
        </p:nvSpPr>
        <p:spPr bwMode="auto">
          <a:xfrm>
            <a:off x="4644008" y="2924944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457763" name="Text Box 35"/>
          <p:cNvSpPr txBox="1">
            <a:spLocks noChangeArrowheads="1"/>
          </p:cNvSpPr>
          <p:nvPr/>
        </p:nvSpPr>
        <p:spPr bwMode="auto">
          <a:xfrm>
            <a:off x="1979712" y="2852936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457765" name="Line 37"/>
          <p:cNvSpPr>
            <a:spLocks noChangeShapeType="1"/>
          </p:cNvSpPr>
          <p:nvPr/>
        </p:nvSpPr>
        <p:spPr bwMode="auto">
          <a:xfrm flipH="1">
            <a:off x="5004048" y="263691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251520" y="3933056"/>
            <a:ext cx="3672408" cy="70788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If it decides not to move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(e.g. wait), it goes in the center</a:t>
            </a:r>
          </a:p>
        </p:txBody>
      </p:sp>
      <p:sp>
        <p:nvSpPr>
          <p:cNvPr id="20" name="Oval 27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" name="Rectangle 1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 flipH="1">
            <a:off x="4499992" y="1988840"/>
            <a:ext cx="491762" cy="570921"/>
            <a:chOff x="4740019" y="2924944"/>
            <a:chExt cx="840093" cy="1063503"/>
          </a:xfrm>
        </p:grpSpPr>
        <p:sp>
          <p:nvSpPr>
            <p:cNvPr id="16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1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2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3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4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5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7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28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0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7744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49757E-6 -1.83692E-6 L -0.12907 0.0426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454" y="21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5580112" y="3501008"/>
            <a:ext cx="3240360" cy="707886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When an agent want to leave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 it moves to the </a:t>
            </a:r>
            <a:r>
              <a:rPr lang="en-US" dirty="0" smtClean="0">
                <a:solidFill>
                  <a:srgbClr val="5E16A2"/>
                </a:solidFill>
                <a:latin typeface="Calibri"/>
                <a:cs typeface="Calibri"/>
              </a:rPr>
              <a:t>port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6" name="Line 37"/>
          <p:cNvSpPr>
            <a:spLocks noChangeShapeType="1"/>
          </p:cNvSpPr>
          <p:nvPr/>
        </p:nvSpPr>
        <p:spPr bwMode="auto">
          <a:xfrm flipH="1">
            <a:off x="5004048" y="263691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3203848" y="2492896"/>
            <a:ext cx="430292" cy="570921"/>
            <a:chOff x="4740019" y="2924944"/>
            <a:chExt cx="840093" cy="1063503"/>
          </a:xfrm>
        </p:grpSpPr>
        <p:sp>
          <p:nvSpPr>
            <p:cNvPr id="25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3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4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5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45" name="Line 29"/>
          <p:cNvSpPr>
            <a:spLocks noChangeShapeType="1"/>
          </p:cNvSpPr>
          <p:nvPr/>
        </p:nvSpPr>
        <p:spPr bwMode="auto">
          <a:xfrm flipH="1">
            <a:off x="576064" y="515719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6" name="Text Box 33"/>
          <p:cNvSpPr txBox="1">
            <a:spLocks noChangeArrowheads="1"/>
          </p:cNvSpPr>
          <p:nvPr/>
        </p:nvSpPr>
        <p:spPr bwMode="auto">
          <a:xfrm>
            <a:off x="5220072" y="5445224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47" name="Text Box 35"/>
          <p:cNvSpPr txBox="1">
            <a:spLocks noChangeArrowheads="1"/>
          </p:cNvSpPr>
          <p:nvPr/>
        </p:nvSpPr>
        <p:spPr bwMode="auto">
          <a:xfrm>
            <a:off x="2555776" y="5373216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48" name="Line 37"/>
          <p:cNvSpPr>
            <a:spLocks noChangeShapeType="1"/>
          </p:cNvSpPr>
          <p:nvPr/>
        </p:nvSpPr>
        <p:spPr bwMode="auto">
          <a:xfrm flipH="1">
            <a:off x="5580112" y="515719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9" name="Oval 27"/>
          <p:cNvSpPr>
            <a:spLocks noChangeArrowheads="1"/>
          </p:cNvSpPr>
          <p:nvPr/>
        </p:nvSpPr>
        <p:spPr bwMode="auto">
          <a:xfrm>
            <a:off x="2483768" y="414908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50" name="Rectangle 49"/>
          <p:cNvSpPr/>
          <p:nvPr/>
        </p:nvSpPr>
        <p:spPr bwMode="auto">
          <a:xfrm>
            <a:off x="2483768" y="508518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5148064" y="508518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1" name="Text Box 33"/>
          <p:cNvSpPr txBox="1">
            <a:spLocks noChangeArrowheads="1"/>
          </p:cNvSpPr>
          <p:nvPr/>
        </p:nvSpPr>
        <p:spPr bwMode="auto">
          <a:xfrm>
            <a:off x="5220072" y="537321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62" name="Text Box 35"/>
          <p:cNvSpPr txBox="1">
            <a:spLocks noChangeArrowheads="1"/>
          </p:cNvSpPr>
          <p:nvPr/>
        </p:nvSpPr>
        <p:spPr bwMode="auto">
          <a:xfrm>
            <a:off x="2555776" y="530120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sp>
        <p:nvSpPr>
          <p:cNvPr id="63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4489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43" name="Text Box 40"/>
          <p:cNvSpPr txBox="1">
            <a:spLocks noChangeArrowheads="1"/>
          </p:cNvSpPr>
          <p:nvPr/>
        </p:nvSpPr>
        <p:spPr bwMode="auto">
          <a:xfrm>
            <a:off x="5436096" y="1196752"/>
            <a:ext cx="3240360" cy="707886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It does not know if the link is up or not !</a:t>
            </a:r>
            <a:endParaRPr lang="en-US" b="0" dirty="0">
              <a:latin typeface="Calibri"/>
              <a:cs typeface="Calibri"/>
            </a:endParaRPr>
          </a:p>
        </p:txBody>
      </p:sp>
      <p:grpSp>
        <p:nvGrpSpPr>
          <p:cNvPr id="44" name="Group 43"/>
          <p:cNvGrpSpPr/>
          <p:nvPr/>
        </p:nvGrpSpPr>
        <p:grpSpPr>
          <a:xfrm>
            <a:off x="2411760" y="4509120"/>
            <a:ext cx="430292" cy="570921"/>
            <a:chOff x="4740019" y="2924944"/>
            <a:chExt cx="840093" cy="1063503"/>
          </a:xfrm>
        </p:grpSpPr>
        <p:sp>
          <p:nvSpPr>
            <p:cNvPr id="64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5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6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7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8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9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0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1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45064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67037E-6 -4.10239E-6 L 0.14191 -0.0625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96" y="-312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8 0.0111 L 0.29187 0.0004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576" y="-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971600" y="4077072"/>
            <a:ext cx="5328592" cy="830997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400" b="0" dirty="0" smtClean="0">
                <a:latin typeface="Calibri"/>
                <a:cs typeface="Calibri"/>
              </a:rPr>
              <a:t>If the link is there, it arrives at the incident node in the next round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6" name="Line 37"/>
          <p:cNvSpPr>
            <a:spLocks noChangeShapeType="1"/>
          </p:cNvSpPr>
          <p:nvPr/>
        </p:nvSpPr>
        <p:spPr bwMode="auto">
          <a:xfrm flipH="1">
            <a:off x="5004048" y="263691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644008" y="2060848"/>
            <a:ext cx="430292" cy="570921"/>
            <a:chOff x="4740019" y="2924944"/>
            <a:chExt cx="840093" cy="1063503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62" name="Text Box 40"/>
          <p:cNvSpPr txBox="1">
            <a:spLocks noChangeArrowheads="1"/>
          </p:cNvSpPr>
          <p:nvPr/>
        </p:nvSpPr>
        <p:spPr bwMode="auto">
          <a:xfrm>
            <a:off x="5436096" y="1196752"/>
            <a:ext cx="3240360" cy="707886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It does not know if the link is up or not !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63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281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20014E-7 -2.20449E-6 L 0.3075 0.0004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375" y="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6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95667" y="6186445"/>
            <a:ext cx="184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27984" y="4149080"/>
            <a:ext cx="2560366" cy="954107"/>
          </a:xfrm>
          <a:prstGeom prst="rect">
            <a:avLst/>
          </a:prstGeom>
          <a:solidFill>
            <a:srgbClr val="333399"/>
          </a:solidFill>
        </p:spPr>
        <p:txBody>
          <a:bodyPr wrap="none" rtlCol="0">
            <a:spAutoFit/>
          </a:bodyPr>
          <a:lstStyle/>
          <a:p>
            <a:r>
              <a:rPr lang="en-US" sz="2800" b="0" dirty="0">
                <a:solidFill>
                  <a:srgbClr val="AFCFF6"/>
                </a:solidFill>
                <a:latin typeface="Calibri"/>
                <a:cs typeface="Calibri"/>
              </a:rPr>
              <a:t>w</a:t>
            </a:r>
            <a:r>
              <a:rPr lang="en-US" sz="2800" b="0" dirty="0" smtClean="0">
                <a:solidFill>
                  <a:srgbClr val="AFCFF6"/>
                </a:solidFill>
                <a:latin typeface="Calibri"/>
                <a:cs typeface="Calibri"/>
              </a:rPr>
              <a:t>hat if the edge</a:t>
            </a:r>
          </a:p>
          <a:p>
            <a:r>
              <a:rPr lang="en-US" sz="2800" b="0" dirty="0">
                <a:solidFill>
                  <a:srgbClr val="AFCFF6"/>
                </a:solidFill>
                <a:latin typeface="Calibri"/>
                <a:cs typeface="Calibri"/>
              </a:rPr>
              <a:t>i</a:t>
            </a:r>
            <a:r>
              <a:rPr lang="en-US" sz="2800" b="0" dirty="0" smtClean="0">
                <a:solidFill>
                  <a:srgbClr val="AFCFF6"/>
                </a:solidFill>
                <a:latin typeface="Calibri"/>
                <a:cs typeface="Calibri"/>
              </a:rPr>
              <a:t>s missing ?</a:t>
            </a:r>
            <a:endParaRPr lang="en-US" sz="2800" b="0" dirty="0">
              <a:solidFill>
                <a:srgbClr val="AFCFF6"/>
              </a:solidFill>
              <a:latin typeface="Calibri"/>
              <a:cs typeface="Calibri"/>
            </a:endParaRPr>
          </a:p>
        </p:txBody>
      </p:sp>
      <p:sp>
        <p:nvSpPr>
          <p:cNvPr id="2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23" name="Text Box 40"/>
          <p:cNvSpPr txBox="1">
            <a:spLocks noChangeArrowheads="1"/>
          </p:cNvSpPr>
          <p:nvPr/>
        </p:nvSpPr>
        <p:spPr bwMode="auto">
          <a:xfrm>
            <a:off x="5436096" y="1196752"/>
            <a:ext cx="3240360" cy="707886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It does not know if the link is up or not !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24" name="Oval 2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30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4644008" y="2060848"/>
            <a:ext cx="430292" cy="570921"/>
            <a:chOff x="4740019" y="2924944"/>
            <a:chExt cx="840093" cy="1063503"/>
          </a:xfrm>
        </p:grpSpPr>
        <p:sp>
          <p:nvSpPr>
            <p:cNvPr id="32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3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4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5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6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5968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971600" y="4077072"/>
            <a:ext cx="5328592" cy="830997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400" b="0" dirty="0" smtClean="0">
                <a:latin typeface="Calibri"/>
                <a:cs typeface="Calibri"/>
              </a:rPr>
              <a:t>If the link is  missing, it stays on the port until the next round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644008" y="2060848"/>
            <a:ext cx="430292" cy="570921"/>
            <a:chOff x="4740019" y="2924944"/>
            <a:chExt cx="840093" cy="1063503"/>
          </a:xfrm>
        </p:grpSpPr>
        <p:sp>
          <p:nvSpPr>
            <p:cNvPr id="36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7" name="Text Box 40"/>
          <p:cNvSpPr txBox="1">
            <a:spLocks noChangeArrowheads="1"/>
          </p:cNvSpPr>
          <p:nvPr/>
        </p:nvSpPr>
        <p:spPr bwMode="auto">
          <a:xfrm>
            <a:off x="5436096" y="1196752"/>
            <a:ext cx="3240360" cy="707886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It does not know if the link is up or not !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830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1043608" y="4005064"/>
            <a:ext cx="5328592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LOOK-COMPUTE-MOVE</a:t>
            </a: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6" name="Line 37"/>
          <p:cNvSpPr>
            <a:spLocks noChangeShapeType="1"/>
          </p:cNvSpPr>
          <p:nvPr/>
        </p:nvSpPr>
        <p:spPr bwMode="auto">
          <a:xfrm flipH="1">
            <a:off x="5004048" y="263691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5" name="Group 35"/>
          <p:cNvGrpSpPr>
            <a:grpSpLocks/>
          </p:cNvGrpSpPr>
          <p:nvPr/>
        </p:nvGrpSpPr>
        <p:grpSpPr bwMode="auto">
          <a:xfrm>
            <a:off x="3275856" y="2276872"/>
            <a:ext cx="152400" cy="457200"/>
            <a:chOff x="1872" y="1200"/>
            <a:chExt cx="96" cy="288"/>
          </a:xfrm>
        </p:grpSpPr>
        <p:sp>
          <p:nvSpPr>
            <p:cNvPr id="27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8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9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0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46" name="Group 35"/>
          <p:cNvGrpSpPr>
            <a:grpSpLocks/>
          </p:cNvGrpSpPr>
          <p:nvPr/>
        </p:nvGrpSpPr>
        <p:grpSpPr bwMode="auto">
          <a:xfrm>
            <a:off x="3635896" y="2204864"/>
            <a:ext cx="152400" cy="457200"/>
            <a:chOff x="1872" y="1200"/>
            <a:chExt cx="96" cy="288"/>
          </a:xfrm>
        </p:grpSpPr>
        <p:sp>
          <p:nvSpPr>
            <p:cNvPr id="47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8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9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0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51" name="Group 35"/>
          <p:cNvGrpSpPr>
            <a:grpSpLocks/>
          </p:cNvGrpSpPr>
          <p:nvPr/>
        </p:nvGrpSpPr>
        <p:grpSpPr bwMode="auto">
          <a:xfrm>
            <a:off x="4644008" y="2060848"/>
            <a:ext cx="152400" cy="457200"/>
            <a:chOff x="1872" y="1200"/>
            <a:chExt cx="96" cy="288"/>
          </a:xfrm>
        </p:grpSpPr>
        <p:sp>
          <p:nvSpPr>
            <p:cNvPr id="52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3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4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5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36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7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grpSp>
        <p:nvGrpSpPr>
          <p:cNvPr id="38" name="Group 35"/>
          <p:cNvGrpSpPr>
            <a:grpSpLocks/>
          </p:cNvGrpSpPr>
          <p:nvPr/>
        </p:nvGrpSpPr>
        <p:grpSpPr bwMode="auto">
          <a:xfrm>
            <a:off x="3491880" y="2564904"/>
            <a:ext cx="152400" cy="457200"/>
            <a:chOff x="1872" y="1200"/>
            <a:chExt cx="96" cy="288"/>
          </a:xfrm>
        </p:grpSpPr>
        <p:sp>
          <p:nvSpPr>
            <p:cNvPr id="39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0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1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34" name="Text Box 40"/>
          <p:cNvSpPr txBox="1">
            <a:spLocks noChangeArrowheads="1"/>
          </p:cNvSpPr>
          <p:nvPr/>
        </p:nvSpPr>
        <p:spPr bwMode="auto">
          <a:xfrm>
            <a:off x="475928" y="1138818"/>
            <a:ext cx="6624736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dirty="0" smtClean="0">
                <a:latin typeface="Calibri"/>
                <a:cs typeface="Calibri"/>
              </a:rPr>
              <a:t>FSYNC</a:t>
            </a:r>
            <a:r>
              <a:rPr lang="en-US" b="0" dirty="0" smtClean="0">
                <a:latin typeface="Calibri"/>
                <a:cs typeface="Calibri"/>
              </a:rPr>
              <a:t>: all robots are activated in each round</a:t>
            </a:r>
          </a:p>
        </p:txBody>
      </p:sp>
      <p:sp>
        <p:nvSpPr>
          <p:cNvPr id="35" name="Text Box 40"/>
          <p:cNvSpPr txBox="1">
            <a:spLocks noChangeArrowheads="1"/>
          </p:cNvSpPr>
          <p:nvPr/>
        </p:nvSpPr>
        <p:spPr bwMode="auto">
          <a:xfrm>
            <a:off x="1073200" y="4621198"/>
            <a:ext cx="5328592" cy="40011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No communication </a:t>
            </a:r>
            <a:r>
              <a:rPr lang="en-US" b="0" smtClean="0">
                <a:latin typeface="Calibri"/>
                <a:cs typeface="Calibri"/>
              </a:rPr>
              <a:t>(the agents are silent</a:t>
            </a:r>
            <a:r>
              <a:rPr lang="en-US" b="0" dirty="0" smtClean="0">
                <a:latin typeface="Calibri"/>
                <a:cs typeface="Calibri"/>
              </a:rPr>
              <a:t>)   !!!</a:t>
            </a: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46286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776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090" name="Line 2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091" name="Text Box 3"/>
          <p:cNvSpPr txBox="1">
            <a:spLocks noChangeArrowheads="1"/>
          </p:cNvSpPr>
          <p:nvPr/>
        </p:nvSpPr>
        <p:spPr bwMode="auto">
          <a:xfrm>
            <a:off x="323528" y="457200"/>
            <a:ext cx="236119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rgbClr val="CC0000"/>
                </a:solidFill>
                <a:latin typeface="Calibri"/>
                <a:cs typeface="Calibri"/>
              </a:rPr>
              <a:t>Tasks / Problems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  <p:sp>
        <p:nvSpPr>
          <p:cNvPr id="1113092" name="Text Box 4"/>
          <p:cNvSpPr txBox="1">
            <a:spLocks noChangeArrowheads="1"/>
          </p:cNvSpPr>
          <p:nvPr/>
        </p:nvSpPr>
        <p:spPr bwMode="auto">
          <a:xfrm>
            <a:off x="323528" y="1828800"/>
            <a:ext cx="3206391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 err="1" smtClean="0">
                <a:solidFill>
                  <a:srgbClr val="009900"/>
                </a:solidFill>
                <a:latin typeface="Calibri"/>
                <a:cs typeface="Calibri"/>
              </a:rPr>
              <a:t>RendezVous</a:t>
            </a:r>
            <a:r>
              <a:rPr lang="en-US" sz="2400" dirty="0" smtClean="0">
                <a:solidFill>
                  <a:srgbClr val="009900"/>
                </a:solidFill>
                <a:latin typeface="Calibri"/>
                <a:cs typeface="Calibri"/>
              </a:rPr>
              <a:t>/ Gathering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50" name="Text Box 11"/>
          <p:cNvSpPr txBox="1">
            <a:spLocks noChangeArrowheads="1"/>
          </p:cNvSpPr>
          <p:nvPr/>
        </p:nvSpPr>
        <p:spPr bwMode="auto">
          <a:xfrm>
            <a:off x="323528" y="2492896"/>
            <a:ext cx="414107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 smtClean="0">
                <a:solidFill>
                  <a:schemeClr val="accent2"/>
                </a:solidFill>
                <a:latin typeface="Calibri"/>
                <a:cs typeface="Calibri"/>
              </a:rPr>
              <a:t>Exploration/ Map Construction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51" name="Text Box 11"/>
          <p:cNvSpPr txBox="1">
            <a:spLocks noChangeArrowheads="1"/>
          </p:cNvSpPr>
          <p:nvPr/>
        </p:nvSpPr>
        <p:spPr bwMode="auto">
          <a:xfrm>
            <a:off x="331629" y="3157835"/>
            <a:ext cx="244060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 smtClean="0">
                <a:solidFill>
                  <a:srgbClr val="7030A0"/>
                </a:solidFill>
                <a:latin typeface="Calibri"/>
                <a:cs typeface="Calibri"/>
              </a:rPr>
              <a:t>Black Hole Search</a:t>
            </a:r>
            <a:endParaRPr lang="en-US" sz="2400" b="0" dirty="0">
              <a:solidFill>
                <a:srgbClr val="7030A0"/>
              </a:solidFill>
              <a:latin typeface="Calibri"/>
              <a:cs typeface="Calibri"/>
            </a:endParaRPr>
          </a:p>
        </p:txBody>
      </p:sp>
      <p:sp>
        <p:nvSpPr>
          <p:cNvPr id="52" name="Text Box 11"/>
          <p:cNvSpPr txBox="1">
            <a:spLocks noChangeArrowheads="1"/>
          </p:cNvSpPr>
          <p:nvPr/>
        </p:nvSpPr>
        <p:spPr bwMode="auto">
          <a:xfrm>
            <a:off x="331629" y="3822774"/>
            <a:ext cx="2398542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 smtClean="0">
                <a:solidFill>
                  <a:srgbClr val="C00000"/>
                </a:solidFill>
                <a:latin typeface="Calibri"/>
                <a:cs typeface="Calibri"/>
              </a:rPr>
              <a:t>Decontamination</a:t>
            </a:r>
            <a:endParaRPr lang="en-US" sz="2400" b="0" dirty="0">
              <a:solidFill>
                <a:srgbClr val="C00000"/>
              </a:solidFill>
              <a:latin typeface="Calibri"/>
              <a:cs typeface="Calibri"/>
            </a:endParaRPr>
          </a:p>
        </p:txBody>
      </p:sp>
      <p:sp>
        <p:nvSpPr>
          <p:cNvPr id="53" name="Text Box 11"/>
          <p:cNvSpPr txBox="1">
            <a:spLocks noChangeArrowheads="1"/>
          </p:cNvSpPr>
          <p:nvPr/>
        </p:nvSpPr>
        <p:spPr bwMode="auto">
          <a:xfrm>
            <a:off x="400260" y="4467218"/>
            <a:ext cx="40427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 smtClean="0">
                <a:solidFill>
                  <a:srgbClr val="C00000"/>
                </a:solidFill>
                <a:latin typeface="Calibri"/>
                <a:cs typeface="Calibri"/>
              </a:rPr>
              <a:t>…</a:t>
            </a:r>
            <a:endParaRPr lang="en-US" sz="2400" b="0" dirty="0">
              <a:solidFill>
                <a:srgbClr val="C00000"/>
              </a:solidFill>
              <a:latin typeface="Calibri"/>
              <a:cs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1043608" y="4005064"/>
            <a:ext cx="5328592" cy="52322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dirty="0" smtClean="0">
                <a:latin typeface="Calibri"/>
                <a:cs typeface="Calibri"/>
              </a:rPr>
              <a:t>LOOK</a:t>
            </a:r>
            <a:r>
              <a:rPr lang="en-US" b="0" dirty="0" smtClean="0">
                <a:latin typeface="Calibri"/>
                <a:cs typeface="Calibri"/>
              </a:rPr>
              <a:t>-COMPUTE-MOVE</a:t>
            </a: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rgbClr val="FDFFC8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6" name="Line 37"/>
          <p:cNvSpPr>
            <a:spLocks noChangeShapeType="1"/>
          </p:cNvSpPr>
          <p:nvPr/>
        </p:nvSpPr>
        <p:spPr bwMode="auto">
          <a:xfrm flipH="1">
            <a:off x="5004048" y="263691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5" name="Group 35"/>
          <p:cNvGrpSpPr>
            <a:grpSpLocks/>
          </p:cNvGrpSpPr>
          <p:nvPr/>
        </p:nvGrpSpPr>
        <p:grpSpPr bwMode="auto">
          <a:xfrm>
            <a:off x="3275856" y="2276872"/>
            <a:ext cx="152400" cy="457200"/>
            <a:chOff x="1872" y="1200"/>
            <a:chExt cx="96" cy="288"/>
          </a:xfrm>
        </p:grpSpPr>
        <p:sp>
          <p:nvSpPr>
            <p:cNvPr id="27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8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9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0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46" name="Group 35"/>
          <p:cNvGrpSpPr>
            <a:grpSpLocks/>
          </p:cNvGrpSpPr>
          <p:nvPr/>
        </p:nvGrpSpPr>
        <p:grpSpPr bwMode="auto">
          <a:xfrm>
            <a:off x="3635896" y="2204864"/>
            <a:ext cx="152400" cy="457200"/>
            <a:chOff x="1872" y="1200"/>
            <a:chExt cx="96" cy="288"/>
          </a:xfrm>
        </p:grpSpPr>
        <p:sp>
          <p:nvSpPr>
            <p:cNvPr id="47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8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9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0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51" name="Group 35"/>
          <p:cNvGrpSpPr>
            <a:grpSpLocks/>
          </p:cNvGrpSpPr>
          <p:nvPr/>
        </p:nvGrpSpPr>
        <p:grpSpPr bwMode="auto">
          <a:xfrm>
            <a:off x="4644008" y="2060848"/>
            <a:ext cx="152400" cy="457200"/>
            <a:chOff x="1872" y="1200"/>
            <a:chExt cx="96" cy="288"/>
          </a:xfrm>
        </p:grpSpPr>
        <p:sp>
          <p:nvSpPr>
            <p:cNvPr id="52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3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4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5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36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7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39" name="Text Box 40"/>
          <p:cNvSpPr txBox="1">
            <a:spLocks noChangeArrowheads="1"/>
          </p:cNvSpPr>
          <p:nvPr/>
        </p:nvSpPr>
        <p:spPr bwMode="auto">
          <a:xfrm>
            <a:off x="1043608" y="5405154"/>
            <a:ext cx="5328592" cy="400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Decide what to do (execute algorithm)</a:t>
            </a:r>
          </a:p>
        </p:txBody>
      </p:sp>
      <p:sp>
        <p:nvSpPr>
          <p:cNvPr id="40" name="Text Box 40"/>
          <p:cNvSpPr txBox="1">
            <a:spLocks noChangeArrowheads="1"/>
          </p:cNvSpPr>
          <p:nvPr/>
        </p:nvSpPr>
        <p:spPr bwMode="auto">
          <a:xfrm>
            <a:off x="1043608" y="5877272"/>
            <a:ext cx="5328592" cy="400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Possibly Move</a:t>
            </a:r>
          </a:p>
        </p:txBody>
      </p:sp>
      <p:pic>
        <p:nvPicPr>
          <p:cNvPr id="3" name="Picture 2" descr="index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482113" y="1665530"/>
            <a:ext cx="521935" cy="251302"/>
          </a:xfrm>
          <a:prstGeom prst="rect">
            <a:avLst/>
          </a:prstGeom>
        </p:spPr>
      </p:pic>
      <p:grpSp>
        <p:nvGrpSpPr>
          <p:cNvPr id="41" name="Group 50"/>
          <p:cNvGrpSpPr>
            <a:grpSpLocks/>
          </p:cNvGrpSpPr>
          <p:nvPr/>
        </p:nvGrpSpPr>
        <p:grpSpPr bwMode="auto">
          <a:xfrm>
            <a:off x="4283968" y="2060848"/>
            <a:ext cx="304800" cy="381000"/>
            <a:chOff x="3168" y="1440"/>
            <a:chExt cx="192" cy="240"/>
          </a:xfrm>
        </p:grpSpPr>
        <p:sp>
          <p:nvSpPr>
            <p:cNvPr id="43" name="Rectangle 56"/>
            <p:cNvSpPr>
              <a:spLocks noChangeArrowheads="1"/>
            </p:cNvSpPr>
            <p:nvPr/>
          </p:nvSpPr>
          <p:spPr bwMode="auto">
            <a:xfrm>
              <a:off x="3168" y="1440"/>
              <a:ext cx="192" cy="24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6" name="Line 57"/>
            <p:cNvSpPr>
              <a:spLocks noChangeShapeType="1"/>
            </p:cNvSpPr>
            <p:nvPr/>
          </p:nvSpPr>
          <p:spPr bwMode="auto">
            <a:xfrm>
              <a:off x="3216" y="1488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7" name="Line 58"/>
            <p:cNvSpPr>
              <a:spLocks noChangeShapeType="1"/>
            </p:cNvSpPr>
            <p:nvPr/>
          </p:nvSpPr>
          <p:spPr bwMode="auto">
            <a:xfrm>
              <a:off x="3216" y="1536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8" name="Line 59"/>
            <p:cNvSpPr>
              <a:spLocks noChangeShapeType="1"/>
            </p:cNvSpPr>
            <p:nvPr/>
          </p:nvSpPr>
          <p:spPr bwMode="auto">
            <a:xfrm>
              <a:off x="3216" y="1584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9" name="Line 60"/>
            <p:cNvSpPr>
              <a:spLocks noChangeShapeType="1"/>
            </p:cNvSpPr>
            <p:nvPr/>
          </p:nvSpPr>
          <p:spPr bwMode="auto">
            <a:xfrm>
              <a:off x="3216" y="1632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60" name="Group 35"/>
          <p:cNvGrpSpPr>
            <a:grpSpLocks/>
          </p:cNvGrpSpPr>
          <p:nvPr/>
        </p:nvGrpSpPr>
        <p:grpSpPr bwMode="auto">
          <a:xfrm>
            <a:off x="3491880" y="2564904"/>
            <a:ext cx="152400" cy="457200"/>
            <a:chOff x="1872" y="1200"/>
            <a:chExt cx="96" cy="288"/>
          </a:xfrm>
        </p:grpSpPr>
        <p:sp>
          <p:nvSpPr>
            <p:cNvPr id="61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2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3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4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65" name="Text Box 40"/>
          <p:cNvSpPr txBox="1">
            <a:spLocks noChangeArrowheads="1"/>
          </p:cNvSpPr>
          <p:nvPr/>
        </p:nvSpPr>
        <p:spPr bwMode="auto">
          <a:xfrm>
            <a:off x="475928" y="1138818"/>
            <a:ext cx="6624736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dirty="0" smtClean="0">
                <a:latin typeface="Calibri"/>
                <a:cs typeface="Calibri"/>
              </a:rPr>
              <a:t>FSYNC</a:t>
            </a:r>
            <a:r>
              <a:rPr lang="en-US" b="0" dirty="0" smtClean="0">
                <a:latin typeface="Calibri"/>
                <a:cs typeface="Calibri"/>
              </a:rPr>
              <a:t>: all robots are activated in each round</a:t>
            </a:r>
          </a:p>
        </p:txBody>
      </p:sp>
      <p:sp>
        <p:nvSpPr>
          <p:cNvPr id="38" name="Text Box 40"/>
          <p:cNvSpPr txBox="1">
            <a:spLocks noChangeArrowheads="1"/>
          </p:cNvSpPr>
          <p:nvPr/>
        </p:nvSpPr>
        <p:spPr bwMode="auto">
          <a:xfrm>
            <a:off x="1043608" y="4593322"/>
            <a:ext cx="5328592" cy="707886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See agents present at the node (center </a:t>
            </a:r>
            <a:r>
              <a:rPr lang="en-US" b="0" smtClean="0">
                <a:latin typeface="Calibri"/>
                <a:cs typeface="Calibri"/>
              </a:rPr>
              <a:t>or on ports</a:t>
            </a:r>
            <a:r>
              <a:rPr lang="en-US" b="0" dirty="0" smtClean="0">
                <a:latin typeface="Calibri"/>
                <a:cs typeface="Calibri"/>
              </a:rPr>
              <a:t>) and content of memory</a:t>
            </a:r>
          </a:p>
        </p:txBody>
      </p:sp>
      <p:sp>
        <p:nvSpPr>
          <p:cNvPr id="67" name="Rectangle 66"/>
          <p:cNvSpPr/>
          <p:nvPr/>
        </p:nvSpPr>
        <p:spPr>
          <a:xfrm>
            <a:off x="7181268" y="1720269"/>
            <a:ext cx="12465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In </a:t>
            </a:r>
            <a:r>
              <a:rPr lang="en-US" b="0" smtClean="0">
                <a:latin typeface="Calibri"/>
                <a:cs typeface="Calibri"/>
              </a:rPr>
              <a:t>a round</a:t>
            </a: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949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 Box 40"/>
          <p:cNvSpPr txBox="1">
            <a:spLocks noChangeArrowheads="1"/>
          </p:cNvSpPr>
          <p:nvPr/>
        </p:nvSpPr>
        <p:spPr bwMode="auto">
          <a:xfrm>
            <a:off x="1043608" y="4593322"/>
            <a:ext cx="5328592" cy="7078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See agents present at the node (center or on ports) and content of memory</a:t>
            </a:r>
          </a:p>
        </p:txBody>
      </p: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1043608" y="4005064"/>
            <a:ext cx="5328592" cy="52322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LOOK-</a:t>
            </a:r>
            <a:r>
              <a:rPr lang="en-US" sz="2800" dirty="0" smtClean="0">
                <a:latin typeface="Calibri"/>
                <a:cs typeface="Calibri"/>
              </a:rPr>
              <a:t>COMPUTE</a:t>
            </a:r>
            <a:r>
              <a:rPr lang="en-US" b="0" dirty="0" smtClean="0">
                <a:latin typeface="Calibri"/>
                <a:cs typeface="Calibri"/>
              </a:rPr>
              <a:t>-MOVE</a:t>
            </a: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6" name="Line 37"/>
          <p:cNvSpPr>
            <a:spLocks noChangeShapeType="1"/>
          </p:cNvSpPr>
          <p:nvPr/>
        </p:nvSpPr>
        <p:spPr bwMode="auto">
          <a:xfrm flipH="1">
            <a:off x="5004048" y="263691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5" name="Group 35"/>
          <p:cNvGrpSpPr>
            <a:grpSpLocks/>
          </p:cNvGrpSpPr>
          <p:nvPr/>
        </p:nvGrpSpPr>
        <p:grpSpPr bwMode="auto">
          <a:xfrm>
            <a:off x="3275856" y="2276872"/>
            <a:ext cx="152400" cy="457200"/>
            <a:chOff x="1872" y="1200"/>
            <a:chExt cx="96" cy="288"/>
          </a:xfrm>
        </p:grpSpPr>
        <p:sp>
          <p:nvSpPr>
            <p:cNvPr id="27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8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9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0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46" name="Group 35"/>
          <p:cNvGrpSpPr>
            <a:grpSpLocks/>
          </p:cNvGrpSpPr>
          <p:nvPr/>
        </p:nvGrpSpPr>
        <p:grpSpPr bwMode="auto">
          <a:xfrm>
            <a:off x="3635896" y="2204864"/>
            <a:ext cx="152400" cy="457200"/>
            <a:chOff x="1872" y="1200"/>
            <a:chExt cx="96" cy="288"/>
          </a:xfrm>
        </p:grpSpPr>
        <p:sp>
          <p:nvSpPr>
            <p:cNvPr id="47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8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9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0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51" name="Group 35"/>
          <p:cNvGrpSpPr>
            <a:grpSpLocks/>
          </p:cNvGrpSpPr>
          <p:nvPr/>
        </p:nvGrpSpPr>
        <p:grpSpPr bwMode="auto">
          <a:xfrm>
            <a:off x="4644008" y="2060848"/>
            <a:ext cx="152400" cy="457200"/>
            <a:chOff x="1872" y="1200"/>
            <a:chExt cx="96" cy="288"/>
          </a:xfrm>
        </p:grpSpPr>
        <p:sp>
          <p:nvSpPr>
            <p:cNvPr id="52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3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4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5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36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7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39" name="Text Box 40"/>
          <p:cNvSpPr txBox="1">
            <a:spLocks noChangeArrowheads="1"/>
          </p:cNvSpPr>
          <p:nvPr/>
        </p:nvSpPr>
        <p:spPr bwMode="auto">
          <a:xfrm>
            <a:off x="1043608" y="5333146"/>
            <a:ext cx="5328592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Decide what to do (execute algorithm)</a:t>
            </a:r>
          </a:p>
        </p:txBody>
      </p:sp>
      <p:sp>
        <p:nvSpPr>
          <p:cNvPr id="40" name="Text Box 40"/>
          <p:cNvSpPr txBox="1">
            <a:spLocks noChangeArrowheads="1"/>
          </p:cNvSpPr>
          <p:nvPr/>
        </p:nvSpPr>
        <p:spPr bwMode="auto">
          <a:xfrm>
            <a:off x="1043608" y="5805264"/>
            <a:ext cx="5328592" cy="400110"/>
          </a:xfrm>
          <a:prstGeom prst="rect">
            <a:avLst/>
          </a:prstGeom>
          <a:solidFill>
            <a:srgbClr val="D9D9D9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solidFill>
                  <a:srgbClr val="A6A6A6"/>
                </a:solidFill>
                <a:latin typeface="Calibri"/>
                <a:cs typeface="Calibri"/>
              </a:rPr>
              <a:t>Possibly Move</a:t>
            </a:r>
          </a:p>
        </p:txBody>
      </p:sp>
      <p:sp>
        <p:nvSpPr>
          <p:cNvPr id="43" name="AutoShape 21"/>
          <p:cNvSpPr>
            <a:spLocks noChangeArrowheads="1"/>
          </p:cNvSpPr>
          <p:nvPr/>
        </p:nvSpPr>
        <p:spPr bwMode="auto">
          <a:xfrm>
            <a:off x="5315946" y="1514401"/>
            <a:ext cx="914400" cy="609600"/>
          </a:xfrm>
          <a:prstGeom prst="cloudCallout">
            <a:avLst>
              <a:gd name="adj1" fmla="val -96528"/>
              <a:gd name="adj2" fmla="val 32551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>
              <a:defRPr/>
            </a:pPr>
            <a:endParaRPr lang="it-IT" sz="1400">
              <a:solidFill>
                <a:schemeClr val="accent2"/>
              </a:solidFill>
            </a:endParaRPr>
          </a:p>
        </p:txBody>
      </p:sp>
      <p:sp>
        <p:nvSpPr>
          <p:cNvPr id="56" name="Text Box 22"/>
          <p:cNvSpPr txBox="1">
            <a:spLocks noChangeArrowheads="1"/>
          </p:cNvSpPr>
          <p:nvPr/>
        </p:nvSpPr>
        <p:spPr bwMode="auto">
          <a:xfrm>
            <a:off x="5508104" y="1556792"/>
            <a:ext cx="7062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it-IT" sz="1200" dirty="0" err="1" smtClean="0">
                <a:solidFill>
                  <a:schemeClr val="accent2"/>
                </a:solidFill>
              </a:rPr>
              <a:t>If</a:t>
            </a:r>
            <a:r>
              <a:rPr lang="it-IT" sz="1200" dirty="0" smtClean="0">
                <a:solidFill>
                  <a:schemeClr val="accent2"/>
                </a:solidFill>
              </a:rPr>
              <a:t> …</a:t>
            </a:r>
          </a:p>
          <a:p>
            <a:pPr eaLnBrk="0" hangingPunct="0">
              <a:defRPr/>
            </a:pPr>
            <a:r>
              <a:rPr lang="it-IT" sz="1200" dirty="0" smtClean="0">
                <a:solidFill>
                  <a:schemeClr val="accent2"/>
                </a:solidFill>
              </a:rPr>
              <a:t> </a:t>
            </a:r>
            <a:r>
              <a:rPr lang="it-IT" sz="1200" dirty="0" err="1" smtClean="0">
                <a:solidFill>
                  <a:schemeClr val="accent2"/>
                </a:solidFill>
              </a:rPr>
              <a:t>then</a:t>
            </a:r>
            <a:r>
              <a:rPr lang="it-IT" sz="1200" dirty="0" smtClean="0">
                <a:solidFill>
                  <a:schemeClr val="accent2"/>
                </a:solidFill>
              </a:rPr>
              <a:t> …</a:t>
            </a:r>
            <a:endParaRPr lang="it-IT" sz="1200" dirty="0">
              <a:solidFill>
                <a:schemeClr val="accent2"/>
              </a:solidFill>
            </a:endParaRPr>
          </a:p>
        </p:txBody>
      </p:sp>
      <p:grpSp>
        <p:nvGrpSpPr>
          <p:cNvPr id="41" name="Group 35"/>
          <p:cNvGrpSpPr>
            <a:grpSpLocks/>
          </p:cNvGrpSpPr>
          <p:nvPr/>
        </p:nvGrpSpPr>
        <p:grpSpPr bwMode="auto">
          <a:xfrm>
            <a:off x="3491880" y="2564904"/>
            <a:ext cx="152400" cy="457200"/>
            <a:chOff x="1872" y="1200"/>
            <a:chExt cx="96" cy="288"/>
          </a:xfrm>
        </p:grpSpPr>
        <p:sp>
          <p:nvSpPr>
            <p:cNvPr id="42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7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8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9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60" name="Group 50"/>
          <p:cNvGrpSpPr>
            <a:grpSpLocks/>
          </p:cNvGrpSpPr>
          <p:nvPr/>
        </p:nvGrpSpPr>
        <p:grpSpPr bwMode="auto">
          <a:xfrm>
            <a:off x="4283968" y="2060848"/>
            <a:ext cx="304800" cy="381000"/>
            <a:chOff x="3168" y="1440"/>
            <a:chExt cx="192" cy="240"/>
          </a:xfrm>
        </p:grpSpPr>
        <p:sp>
          <p:nvSpPr>
            <p:cNvPr id="61" name="Rectangle 56"/>
            <p:cNvSpPr>
              <a:spLocks noChangeArrowheads="1"/>
            </p:cNvSpPr>
            <p:nvPr/>
          </p:nvSpPr>
          <p:spPr bwMode="auto">
            <a:xfrm>
              <a:off x="3168" y="1440"/>
              <a:ext cx="192" cy="24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2" name="Line 57"/>
            <p:cNvSpPr>
              <a:spLocks noChangeShapeType="1"/>
            </p:cNvSpPr>
            <p:nvPr/>
          </p:nvSpPr>
          <p:spPr bwMode="auto">
            <a:xfrm>
              <a:off x="3216" y="1488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3" name="Line 58"/>
            <p:cNvSpPr>
              <a:spLocks noChangeShapeType="1"/>
            </p:cNvSpPr>
            <p:nvPr/>
          </p:nvSpPr>
          <p:spPr bwMode="auto">
            <a:xfrm>
              <a:off x="3216" y="1536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4" name="Line 59"/>
            <p:cNvSpPr>
              <a:spLocks noChangeShapeType="1"/>
            </p:cNvSpPr>
            <p:nvPr/>
          </p:nvSpPr>
          <p:spPr bwMode="auto">
            <a:xfrm>
              <a:off x="3216" y="1584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5" name="Line 60"/>
            <p:cNvSpPr>
              <a:spLocks noChangeShapeType="1"/>
            </p:cNvSpPr>
            <p:nvPr/>
          </p:nvSpPr>
          <p:spPr bwMode="auto">
            <a:xfrm>
              <a:off x="3216" y="1632"/>
              <a:ext cx="96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67" name="Rectangle 66"/>
          <p:cNvSpPr/>
          <p:nvPr/>
        </p:nvSpPr>
        <p:spPr>
          <a:xfrm>
            <a:off x="7181268" y="1720269"/>
            <a:ext cx="12465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In </a:t>
            </a:r>
            <a:r>
              <a:rPr lang="en-US" b="0" smtClean="0">
                <a:latin typeface="Calibri"/>
                <a:cs typeface="Calibri"/>
              </a:rPr>
              <a:t>a round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68" name="Text Box 40"/>
          <p:cNvSpPr txBox="1">
            <a:spLocks noChangeArrowheads="1"/>
          </p:cNvSpPr>
          <p:nvPr/>
        </p:nvSpPr>
        <p:spPr bwMode="auto">
          <a:xfrm>
            <a:off x="475928" y="1138818"/>
            <a:ext cx="6624736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dirty="0" smtClean="0">
                <a:latin typeface="Calibri"/>
                <a:cs typeface="Calibri"/>
              </a:rPr>
              <a:t>FSYNC</a:t>
            </a:r>
            <a:r>
              <a:rPr lang="en-US" b="0" dirty="0" smtClean="0">
                <a:latin typeface="Calibri"/>
                <a:cs typeface="Calibri"/>
              </a:rPr>
              <a:t>: all robots are activated in each round</a:t>
            </a:r>
          </a:p>
        </p:txBody>
      </p:sp>
    </p:spTree>
    <p:extLst>
      <p:ext uri="{BB962C8B-B14F-4D97-AF65-F5344CB8AC3E}">
        <p14:creationId xmlns:p14="http://schemas.microsoft.com/office/powerpoint/2010/main" val="47949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1043608" y="4005064"/>
            <a:ext cx="5328592" cy="52322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LOOK-COMPUTE-</a:t>
            </a:r>
            <a:r>
              <a:rPr lang="en-US" sz="2800" dirty="0" smtClean="0">
                <a:latin typeface="Calibri"/>
                <a:cs typeface="Calibri"/>
              </a:rPr>
              <a:t>MOVE</a:t>
            </a:r>
          </a:p>
        </p:txBody>
      </p:sp>
      <p:sp>
        <p:nvSpPr>
          <p:cNvPr id="14" name="Oval 13"/>
          <p:cNvSpPr>
            <a:spLocks noChangeArrowheads="1"/>
          </p:cNvSpPr>
          <p:nvPr/>
        </p:nvSpPr>
        <p:spPr bwMode="auto">
          <a:xfrm>
            <a:off x="1907704" y="1628800"/>
            <a:ext cx="3168352" cy="2160240"/>
          </a:xfrm>
          <a:prstGeom prst="ellipse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/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5" name="Line 29"/>
          <p:cNvSpPr>
            <a:spLocks noChangeShapeType="1"/>
          </p:cNvSpPr>
          <p:nvPr/>
        </p:nvSpPr>
        <p:spPr bwMode="auto">
          <a:xfrm flipH="1">
            <a:off x="0" y="2636912"/>
            <a:ext cx="241176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6" name="Line 37"/>
          <p:cNvSpPr>
            <a:spLocks noChangeShapeType="1"/>
          </p:cNvSpPr>
          <p:nvPr/>
        </p:nvSpPr>
        <p:spPr bwMode="auto">
          <a:xfrm flipH="1">
            <a:off x="5004048" y="2636912"/>
            <a:ext cx="2952328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907704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572000" y="2564904"/>
            <a:ext cx="504056" cy="216024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33"/>
          <p:cNvSpPr txBox="1">
            <a:spLocks noChangeArrowheads="1"/>
          </p:cNvSpPr>
          <p:nvPr/>
        </p:nvSpPr>
        <p:spPr bwMode="auto">
          <a:xfrm>
            <a:off x="4644008" y="2852936"/>
            <a:ext cx="300082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>
                <a:solidFill>
                  <a:srgbClr val="FF0000"/>
                </a:solidFill>
              </a:rPr>
              <a:t>a</a:t>
            </a:r>
          </a:p>
        </p:txBody>
      </p:sp>
      <p:sp>
        <p:nvSpPr>
          <p:cNvPr id="22" name="Text Box 35"/>
          <p:cNvSpPr txBox="1">
            <a:spLocks noChangeArrowheads="1"/>
          </p:cNvSpPr>
          <p:nvPr/>
        </p:nvSpPr>
        <p:spPr bwMode="auto">
          <a:xfrm>
            <a:off x="1979712" y="2780928"/>
            <a:ext cx="313044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1800" dirty="0"/>
              <a:t>b</a:t>
            </a:r>
          </a:p>
        </p:txBody>
      </p:sp>
      <p:grpSp>
        <p:nvGrpSpPr>
          <p:cNvPr id="25" name="Group 35"/>
          <p:cNvGrpSpPr>
            <a:grpSpLocks/>
          </p:cNvGrpSpPr>
          <p:nvPr/>
        </p:nvGrpSpPr>
        <p:grpSpPr bwMode="auto">
          <a:xfrm>
            <a:off x="3275856" y="2276872"/>
            <a:ext cx="152400" cy="457200"/>
            <a:chOff x="1872" y="1200"/>
            <a:chExt cx="96" cy="288"/>
          </a:xfrm>
        </p:grpSpPr>
        <p:sp>
          <p:nvSpPr>
            <p:cNvPr id="27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8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9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0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46" name="Group 35"/>
          <p:cNvGrpSpPr>
            <a:grpSpLocks/>
          </p:cNvGrpSpPr>
          <p:nvPr/>
        </p:nvGrpSpPr>
        <p:grpSpPr bwMode="auto">
          <a:xfrm>
            <a:off x="3635896" y="2204864"/>
            <a:ext cx="152400" cy="457200"/>
            <a:chOff x="1872" y="1200"/>
            <a:chExt cx="96" cy="288"/>
          </a:xfrm>
        </p:grpSpPr>
        <p:sp>
          <p:nvSpPr>
            <p:cNvPr id="47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8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9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0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36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7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575318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The Model: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40" name="Text Box 40"/>
          <p:cNvSpPr txBox="1">
            <a:spLocks noChangeArrowheads="1"/>
          </p:cNvSpPr>
          <p:nvPr/>
        </p:nvSpPr>
        <p:spPr bwMode="auto">
          <a:xfrm>
            <a:off x="1043608" y="5765194"/>
            <a:ext cx="5328592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Possibly Move</a:t>
            </a:r>
          </a:p>
        </p:txBody>
      </p:sp>
      <p:grpSp>
        <p:nvGrpSpPr>
          <p:cNvPr id="41" name="Group 35"/>
          <p:cNvGrpSpPr>
            <a:grpSpLocks/>
          </p:cNvGrpSpPr>
          <p:nvPr/>
        </p:nvGrpSpPr>
        <p:grpSpPr bwMode="auto">
          <a:xfrm>
            <a:off x="3491880" y="2564904"/>
            <a:ext cx="152400" cy="457200"/>
            <a:chOff x="1872" y="1200"/>
            <a:chExt cx="96" cy="288"/>
          </a:xfrm>
        </p:grpSpPr>
        <p:sp>
          <p:nvSpPr>
            <p:cNvPr id="42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6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7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51" name="Group 35"/>
          <p:cNvGrpSpPr>
            <a:grpSpLocks/>
          </p:cNvGrpSpPr>
          <p:nvPr/>
        </p:nvGrpSpPr>
        <p:grpSpPr bwMode="auto">
          <a:xfrm>
            <a:off x="4644008" y="2060848"/>
            <a:ext cx="152400" cy="457200"/>
            <a:chOff x="1872" y="1200"/>
            <a:chExt cx="96" cy="288"/>
          </a:xfrm>
        </p:grpSpPr>
        <p:sp>
          <p:nvSpPr>
            <p:cNvPr id="52" name="Oval 36"/>
            <p:cNvSpPr>
              <a:spLocks noChangeArrowheads="1"/>
            </p:cNvSpPr>
            <p:nvPr/>
          </p:nvSpPr>
          <p:spPr bwMode="auto">
            <a:xfrm>
              <a:off x="1872" y="1200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3" name="Rectangle 37"/>
            <p:cNvSpPr>
              <a:spLocks noChangeArrowheads="1"/>
            </p:cNvSpPr>
            <p:nvPr/>
          </p:nvSpPr>
          <p:spPr bwMode="auto">
            <a:xfrm>
              <a:off x="1872" y="1275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4" name="Line 38"/>
            <p:cNvSpPr>
              <a:spLocks noChangeShapeType="1"/>
            </p:cNvSpPr>
            <p:nvPr/>
          </p:nvSpPr>
          <p:spPr bwMode="auto">
            <a:xfrm>
              <a:off x="1904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5" name="Line 39"/>
            <p:cNvSpPr>
              <a:spLocks noChangeShapeType="1"/>
            </p:cNvSpPr>
            <p:nvPr/>
          </p:nvSpPr>
          <p:spPr bwMode="auto">
            <a:xfrm>
              <a:off x="1936" y="1425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58" name="Text Box 40"/>
          <p:cNvSpPr txBox="1">
            <a:spLocks noChangeArrowheads="1"/>
          </p:cNvSpPr>
          <p:nvPr/>
        </p:nvSpPr>
        <p:spPr bwMode="auto">
          <a:xfrm>
            <a:off x="1043608" y="4593322"/>
            <a:ext cx="5328592" cy="70788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See agents present at the node (center or on ports) and content of memory</a:t>
            </a:r>
          </a:p>
        </p:txBody>
      </p:sp>
      <p:sp>
        <p:nvSpPr>
          <p:cNvPr id="59" name="Text Box 40"/>
          <p:cNvSpPr txBox="1">
            <a:spLocks noChangeArrowheads="1"/>
          </p:cNvSpPr>
          <p:nvPr/>
        </p:nvSpPr>
        <p:spPr bwMode="auto">
          <a:xfrm>
            <a:off x="1043608" y="5333146"/>
            <a:ext cx="5328592" cy="4001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solidFill>
                  <a:schemeClr val="bg2">
                    <a:lumMod val="20000"/>
                    <a:lumOff val="80000"/>
                  </a:schemeClr>
                </a:solidFill>
                <a:latin typeface="Calibri"/>
                <a:cs typeface="Calibri"/>
              </a:rPr>
              <a:t>Decide what to do (execute algorithm)</a:t>
            </a:r>
          </a:p>
        </p:txBody>
      </p:sp>
      <p:sp>
        <p:nvSpPr>
          <p:cNvPr id="60" name="Rectangle 59"/>
          <p:cNvSpPr/>
          <p:nvPr/>
        </p:nvSpPr>
        <p:spPr>
          <a:xfrm>
            <a:off x="7181268" y="1720269"/>
            <a:ext cx="124656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In </a:t>
            </a:r>
            <a:r>
              <a:rPr lang="en-US" b="0" smtClean="0">
                <a:latin typeface="Calibri"/>
                <a:cs typeface="Calibri"/>
              </a:rPr>
              <a:t>a round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61" name="Text Box 40"/>
          <p:cNvSpPr txBox="1">
            <a:spLocks noChangeArrowheads="1"/>
          </p:cNvSpPr>
          <p:nvPr/>
        </p:nvSpPr>
        <p:spPr bwMode="auto">
          <a:xfrm>
            <a:off x="475928" y="1138818"/>
            <a:ext cx="6624736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dirty="0" smtClean="0">
                <a:latin typeface="Calibri"/>
                <a:cs typeface="Calibri"/>
              </a:rPr>
              <a:t>FSYNC</a:t>
            </a:r>
            <a:r>
              <a:rPr lang="en-US" b="0" dirty="0" smtClean="0">
                <a:latin typeface="Calibri"/>
                <a:cs typeface="Calibri"/>
              </a:rPr>
              <a:t>: all robots are activated in each round</a:t>
            </a:r>
          </a:p>
        </p:txBody>
      </p:sp>
    </p:spTree>
    <p:extLst>
      <p:ext uri="{BB962C8B-B14F-4D97-AF65-F5344CB8AC3E}">
        <p14:creationId xmlns:p14="http://schemas.microsoft.com/office/powerpoint/2010/main" val="479498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527 0.00879 L 0.29082 0.00879 " pathEditMode="relative" ptsTypes="AA">
                                      <p:cBhvr>
                                        <p:cTn id="6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 dirty="0"/>
          </a:p>
        </p:txBody>
      </p:sp>
      <p:sp>
        <p:nvSpPr>
          <p:cNvPr id="20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35696" y="1772816"/>
            <a:ext cx="4752528" cy="1200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endParaRPr lang="en-US" sz="2400" dirty="0" smtClean="0">
              <a:latin typeface="Calibri"/>
              <a:cs typeface="Calibri"/>
            </a:endParaRPr>
          </a:p>
          <a:p>
            <a:pPr algn="ctr"/>
            <a:r>
              <a:rPr lang="en-US" sz="2400" dirty="0" smtClean="0">
                <a:latin typeface="Calibri"/>
                <a:cs typeface="Calibri"/>
              </a:rPr>
              <a:t>RENDEZVOUS/GATHERING</a:t>
            </a:r>
          </a:p>
          <a:p>
            <a:pPr algn="ctr"/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7" name="Text Box 19"/>
          <p:cNvSpPr txBox="1">
            <a:spLocks noChangeArrowheads="1"/>
          </p:cNvSpPr>
          <p:nvPr/>
        </p:nvSpPr>
        <p:spPr bwMode="auto">
          <a:xfrm>
            <a:off x="304800" y="203200"/>
            <a:ext cx="779559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800" dirty="0">
                <a:solidFill>
                  <a:srgbClr val="008000"/>
                </a:solidFill>
                <a:latin typeface="Calibri"/>
                <a:cs typeface="Calibri"/>
              </a:rPr>
              <a:t>Mobile </a:t>
            </a:r>
            <a:r>
              <a:rPr lang="en-US" sz="2800" dirty="0" smtClean="0">
                <a:solidFill>
                  <a:srgbClr val="008000"/>
                </a:solidFill>
                <a:latin typeface="Calibri"/>
                <a:cs typeface="Calibri"/>
              </a:rPr>
              <a:t>Agents</a:t>
            </a:r>
            <a:r>
              <a:rPr lang="fr-CA" sz="2800" dirty="0" smtClean="0">
                <a:latin typeface="Calibri"/>
                <a:cs typeface="Calibri"/>
              </a:rPr>
              <a:t>   in   </a:t>
            </a:r>
            <a:r>
              <a:rPr lang="en-US" sz="2800" dirty="0" smtClean="0">
                <a:solidFill>
                  <a:srgbClr val="CC0000"/>
                </a:solidFill>
                <a:latin typeface="Calibri"/>
                <a:cs typeface="Calibri"/>
              </a:rPr>
              <a:t>Time-Varying Graphs</a:t>
            </a:r>
            <a:endParaRPr lang="fr-CA" sz="28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99592" y="3218808"/>
            <a:ext cx="69078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Has been studied only in </a:t>
            </a:r>
            <a:r>
              <a:rPr lang="en-US" dirty="0" smtClean="0">
                <a:solidFill>
                  <a:srgbClr val="C00000"/>
                </a:solidFill>
                <a:latin typeface="Calibri"/>
                <a:cs typeface="Calibri"/>
              </a:rPr>
              <a:t>STATIC</a:t>
            </a:r>
            <a:r>
              <a:rPr lang="en-US" b="0" dirty="0" smtClean="0">
                <a:latin typeface="Calibri"/>
                <a:cs typeface="Calibri"/>
              </a:rPr>
              <a:t> graphs, and especially in the ring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-396552" y="4664803"/>
            <a:ext cx="653447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>
              <a:defRPr/>
            </a:pPr>
            <a:r>
              <a:rPr lang="en-CA" dirty="0">
                <a:latin typeface="Calibri"/>
                <a:cs typeface="Calibri"/>
              </a:rPr>
              <a:t>E. </a:t>
            </a:r>
            <a:r>
              <a:rPr lang="en-CA" dirty="0" err="1">
                <a:latin typeface="Calibri"/>
                <a:cs typeface="Calibri"/>
              </a:rPr>
              <a:t>Kranakis</a:t>
            </a:r>
            <a:r>
              <a:rPr lang="en-CA" dirty="0">
                <a:latin typeface="Calibri"/>
                <a:cs typeface="Calibri"/>
              </a:rPr>
              <a:t>, D. </a:t>
            </a:r>
            <a:r>
              <a:rPr lang="en-CA" dirty="0" err="1">
                <a:latin typeface="Calibri"/>
                <a:cs typeface="Calibri"/>
              </a:rPr>
              <a:t>Krizanc</a:t>
            </a:r>
            <a:r>
              <a:rPr lang="en-CA" dirty="0">
                <a:latin typeface="Calibri"/>
                <a:cs typeface="Calibri"/>
              </a:rPr>
              <a:t>, E. </a:t>
            </a:r>
            <a:r>
              <a:rPr lang="en-CA" dirty="0" err="1" smtClean="0">
                <a:latin typeface="Calibri"/>
                <a:cs typeface="Calibri"/>
              </a:rPr>
              <a:t>Marcou</a:t>
            </a:r>
            <a:endParaRPr lang="en-CA" dirty="0" smtClean="0">
              <a:latin typeface="Calibri"/>
              <a:cs typeface="Calibri"/>
            </a:endParaRPr>
          </a:p>
          <a:p>
            <a:pPr lvl="2">
              <a:defRPr/>
            </a:pPr>
            <a:r>
              <a:rPr lang="en-CA" i="1" dirty="0" smtClean="0">
                <a:latin typeface="Calibri"/>
                <a:cs typeface="Calibri"/>
              </a:rPr>
              <a:t>The </a:t>
            </a:r>
            <a:r>
              <a:rPr lang="en-CA" i="1" dirty="0">
                <a:latin typeface="Calibri"/>
                <a:cs typeface="Calibri"/>
              </a:rPr>
              <a:t>Mobile Agent Rendezvous Problem in the Ring </a:t>
            </a:r>
            <a:r>
              <a:rPr lang="en-CA" dirty="0">
                <a:latin typeface="Calibri"/>
                <a:cs typeface="Calibri"/>
              </a:rPr>
              <a:t>Morgan &amp; Claypool, 2010</a:t>
            </a:r>
          </a:p>
        </p:txBody>
      </p:sp>
    </p:spTree>
    <p:extLst>
      <p:ext uri="{BB962C8B-B14F-4D97-AF65-F5344CB8AC3E}">
        <p14:creationId xmlns:p14="http://schemas.microsoft.com/office/powerpoint/2010/main" val="4274501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 dirty="0"/>
          </a:p>
        </p:txBody>
      </p:sp>
      <p:sp>
        <p:nvSpPr>
          <p:cNvPr id="20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835696" y="1772816"/>
            <a:ext cx="4752528" cy="120032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endParaRPr lang="en-US" sz="2400" dirty="0" smtClean="0">
              <a:latin typeface="Calibri"/>
              <a:cs typeface="Calibri"/>
            </a:endParaRPr>
          </a:p>
          <a:p>
            <a:pPr algn="ctr"/>
            <a:r>
              <a:rPr lang="en-US" sz="2400" dirty="0" smtClean="0">
                <a:latin typeface="Calibri"/>
                <a:cs typeface="Calibri"/>
              </a:rPr>
              <a:t>RENDEZVOUS/GATHERING</a:t>
            </a:r>
          </a:p>
          <a:p>
            <a:pPr algn="ctr"/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39552" y="3933056"/>
            <a:ext cx="7632848" cy="1152128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000" b="0" dirty="0" smtClean="0">
              <a:latin typeface="Calibri"/>
              <a:cs typeface="Calibri"/>
            </a:endParaRPr>
          </a:p>
          <a:p>
            <a:r>
              <a:rPr lang="en-US" sz="2400" b="0" dirty="0" smtClean="0">
                <a:latin typeface="Calibri"/>
                <a:cs typeface="Calibri"/>
              </a:rPr>
              <a:t>G.A. Di Luna, P. </a:t>
            </a:r>
            <a:r>
              <a:rPr lang="en-US" sz="2400" b="0" dirty="0" err="1" smtClean="0">
                <a:latin typeface="Calibri"/>
                <a:cs typeface="Calibri"/>
              </a:rPr>
              <a:t>Flocchini</a:t>
            </a:r>
            <a:r>
              <a:rPr lang="en-US" sz="2400" b="0" dirty="0" smtClean="0">
                <a:latin typeface="Calibri"/>
                <a:cs typeface="Calibri"/>
              </a:rPr>
              <a:t>, G. </a:t>
            </a:r>
            <a:r>
              <a:rPr lang="en-US" sz="2400" b="0" dirty="0" err="1" smtClean="0">
                <a:latin typeface="Calibri"/>
                <a:cs typeface="Calibri"/>
              </a:rPr>
              <a:t>Prencipe</a:t>
            </a:r>
            <a:r>
              <a:rPr lang="en-US" sz="2400" b="0" dirty="0" smtClean="0">
                <a:latin typeface="Calibri"/>
                <a:cs typeface="Calibri"/>
              </a:rPr>
              <a:t>, L. </a:t>
            </a:r>
            <a:r>
              <a:rPr lang="en-US" sz="2400" b="0" dirty="0" err="1" smtClean="0">
                <a:latin typeface="Calibri"/>
                <a:cs typeface="Calibri"/>
              </a:rPr>
              <a:t>Pagli</a:t>
            </a:r>
            <a:r>
              <a:rPr lang="en-US" sz="2400" b="0" dirty="0" smtClean="0">
                <a:latin typeface="Calibri"/>
                <a:cs typeface="Calibri"/>
              </a:rPr>
              <a:t>, N. </a:t>
            </a:r>
            <a:r>
              <a:rPr lang="en-US" sz="2400" b="0" dirty="0">
                <a:latin typeface="Calibri"/>
                <a:cs typeface="Calibri"/>
              </a:rPr>
              <a:t>S</a:t>
            </a:r>
            <a:r>
              <a:rPr lang="en-US" sz="2400" b="0" dirty="0" smtClean="0">
                <a:latin typeface="Calibri"/>
                <a:cs typeface="Calibri"/>
              </a:rPr>
              <a:t>antoro,</a:t>
            </a:r>
          </a:p>
          <a:p>
            <a:pPr algn="just"/>
            <a:r>
              <a:rPr lang="en-US" sz="2400" b="0" dirty="0" smtClean="0">
                <a:latin typeface="Calibri"/>
                <a:cs typeface="Calibri"/>
              </a:rPr>
              <a:t>G. </a:t>
            </a:r>
            <a:r>
              <a:rPr lang="en-US" sz="2400" b="0" dirty="0" err="1" smtClean="0">
                <a:latin typeface="Calibri"/>
                <a:cs typeface="Calibri"/>
              </a:rPr>
              <a:t>Viglietta</a:t>
            </a:r>
            <a:r>
              <a:rPr lang="en-US" sz="2400" b="0" dirty="0" smtClean="0">
                <a:latin typeface="Calibri"/>
                <a:cs typeface="Calibri"/>
              </a:rPr>
              <a:t>. “Gathering in dynamic rings”</a:t>
            </a:r>
            <a:r>
              <a:rPr lang="en-US" sz="2400" b="0" dirty="0">
                <a:latin typeface="Calibri"/>
                <a:cs typeface="Calibri"/>
              </a:rPr>
              <a:t>. </a:t>
            </a:r>
            <a:r>
              <a:rPr lang="en-US" sz="2400" b="0" dirty="0" smtClean="0">
                <a:latin typeface="Calibri"/>
                <a:cs typeface="Calibri"/>
              </a:rPr>
              <a:t>SIROCCO2017.</a:t>
            </a:r>
          </a:p>
          <a:p>
            <a:pPr algn="just"/>
            <a:endParaRPr lang="en-US" sz="1000" b="0" dirty="0" smtClean="0">
              <a:latin typeface="Calibri"/>
              <a:cs typeface="Calibri"/>
            </a:endParaRPr>
          </a:p>
        </p:txBody>
      </p:sp>
      <p:sp>
        <p:nvSpPr>
          <p:cNvPr id="7" name="Text Box 19"/>
          <p:cNvSpPr txBox="1">
            <a:spLocks noChangeArrowheads="1"/>
          </p:cNvSpPr>
          <p:nvPr/>
        </p:nvSpPr>
        <p:spPr bwMode="auto">
          <a:xfrm>
            <a:off x="304800" y="203200"/>
            <a:ext cx="779559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sz="2800" dirty="0">
                <a:solidFill>
                  <a:srgbClr val="008000"/>
                </a:solidFill>
                <a:latin typeface="Calibri"/>
                <a:cs typeface="Calibri"/>
              </a:rPr>
              <a:t>Mobile </a:t>
            </a:r>
            <a:r>
              <a:rPr lang="en-US" sz="2800" dirty="0" smtClean="0">
                <a:solidFill>
                  <a:srgbClr val="008000"/>
                </a:solidFill>
                <a:latin typeface="Calibri"/>
                <a:cs typeface="Calibri"/>
              </a:rPr>
              <a:t>Agents</a:t>
            </a:r>
            <a:r>
              <a:rPr lang="fr-CA" sz="2800" dirty="0" smtClean="0">
                <a:latin typeface="Calibri"/>
                <a:cs typeface="Calibri"/>
              </a:rPr>
              <a:t>   in   </a:t>
            </a:r>
            <a:r>
              <a:rPr lang="en-US" sz="2800" dirty="0" smtClean="0">
                <a:solidFill>
                  <a:srgbClr val="CC0000"/>
                </a:solidFill>
                <a:latin typeface="Calibri"/>
                <a:cs typeface="Calibri"/>
              </a:rPr>
              <a:t>Time-Varying Graphs</a:t>
            </a:r>
            <a:endParaRPr lang="fr-CA" sz="2800" dirty="0">
              <a:solidFill>
                <a:srgbClr val="008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2475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2" name="TextBox 1"/>
          <p:cNvSpPr txBox="1"/>
          <p:nvPr/>
        </p:nvSpPr>
        <p:spPr>
          <a:xfrm>
            <a:off x="1259632" y="6021288"/>
            <a:ext cx="1846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47" name="Group 46"/>
          <p:cNvGrpSpPr/>
          <p:nvPr/>
        </p:nvGrpSpPr>
        <p:grpSpPr>
          <a:xfrm>
            <a:off x="2648860" y="1530217"/>
            <a:ext cx="430292" cy="570921"/>
            <a:chOff x="4740019" y="2924944"/>
            <a:chExt cx="840093" cy="1063503"/>
          </a:xfrm>
        </p:grpSpPr>
        <p:sp>
          <p:nvSpPr>
            <p:cNvPr id="48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9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0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7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8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59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0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63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72" name="Oval 29"/>
          <p:cNvSpPr>
            <a:spLocks noChangeArrowheads="1"/>
          </p:cNvSpPr>
          <p:nvPr/>
        </p:nvSpPr>
        <p:spPr bwMode="auto">
          <a:xfrm>
            <a:off x="704644" y="2109710"/>
            <a:ext cx="184411" cy="190307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73" name="Group 72"/>
          <p:cNvGrpSpPr/>
          <p:nvPr/>
        </p:nvGrpSpPr>
        <p:grpSpPr>
          <a:xfrm>
            <a:off x="2364341" y="1602225"/>
            <a:ext cx="430292" cy="570921"/>
            <a:chOff x="4740019" y="2924944"/>
            <a:chExt cx="840093" cy="1063503"/>
          </a:xfrm>
        </p:grpSpPr>
        <p:sp>
          <p:nvSpPr>
            <p:cNvPr id="77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8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79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80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81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82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83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84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cxnSp>
        <p:nvCxnSpPr>
          <p:cNvPr id="74" name="Straight Arrow Connector 73"/>
          <p:cNvCxnSpPr>
            <a:endCxn id="75" idx="6"/>
          </p:cNvCxnSpPr>
          <p:nvPr/>
        </p:nvCxnSpPr>
        <p:spPr bwMode="auto">
          <a:xfrm flipV="1">
            <a:off x="827584" y="2204864"/>
            <a:ext cx="4917620" cy="3171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5" name="Oval 29"/>
          <p:cNvSpPr>
            <a:spLocks noChangeArrowheads="1"/>
          </p:cNvSpPr>
          <p:nvPr/>
        </p:nvSpPr>
        <p:spPr bwMode="auto">
          <a:xfrm>
            <a:off x="5560793" y="2109710"/>
            <a:ext cx="184411" cy="190307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3008900" y="1818249"/>
            <a:ext cx="36882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6" name="Oval 29"/>
          <p:cNvSpPr>
            <a:spLocks noChangeArrowheads="1"/>
          </p:cNvSpPr>
          <p:nvPr/>
        </p:nvSpPr>
        <p:spPr bwMode="auto">
          <a:xfrm>
            <a:off x="704644" y="3621879"/>
            <a:ext cx="184411" cy="190307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87" name="Group 86"/>
          <p:cNvGrpSpPr/>
          <p:nvPr/>
        </p:nvGrpSpPr>
        <p:grpSpPr>
          <a:xfrm flipH="1">
            <a:off x="4515799" y="3843903"/>
            <a:ext cx="491762" cy="570921"/>
            <a:chOff x="4740019" y="2924944"/>
            <a:chExt cx="840093" cy="1063503"/>
          </a:xfrm>
        </p:grpSpPr>
        <p:sp>
          <p:nvSpPr>
            <p:cNvPr id="110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2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3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4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5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6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7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cxnSp>
        <p:nvCxnSpPr>
          <p:cNvPr id="88" name="Straight Arrow Connector 87"/>
          <p:cNvCxnSpPr>
            <a:endCxn id="89" idx="6"/>
          </p:cNvCxnSpPr>
          <p:nvPr/>
        </p:nvCxnSpPr>
        <p:spPr bwMode="auto">
          <a:xfrm flipV="1">
            <a:off x="827584" y="3717032"/>
            <a:ext cx="4917620" cy="3171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9" name="Oval 29"/>
          <p:cNvSpPr>
            <a:spLocks noChangeArrowheads="1"/>
          </p:cNvSpPr>
          <p:nvPr/>
        </p:nvSpPr>
        <p:spPr bwMode="auto">
          <a:xfrm>
            <a:off x="5560793" y="3621879"/>
            <a:ext cx="184411" cy="190307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cxnSp>
        <p:nvCxnSpPr>
          <p:cNvPr id="90" name="Straight Arrow Connector 89"/>
          <p:cNvCxnSpPr/>
          <p:nvPr/>
        </p:nvCxnSpPr>
        <p:spPr bwMode="auto">
          <a:xfrm flipH="1">
            <a:off x="4024037" y="4097646"/>
            <a:ext cx="430292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91" name="Group 90"/>
          <p:cNvGrpSpPr/>
          <p:nvPr/>
        </p:nvGrpSpPr>
        <p:grpSpPr>
          <a:xfrm>
            <a:off x="1503757" y="3082676"/>
            <a:ext cx="430292" cy="570921"/>
            <a:chOff x="4740019" y="2924944"/>
            <a:chExt cx="840093" cy="1063503"/>
          </a:xfrm>
        </p:grpSpPr>
        <p:sp>
          <p:nvSpPr>
            <p:cNvPr id="102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3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4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5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6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7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8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9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1749638" y="3146112"/>
            <a:ext cx="430292" cy="570921"/>
            <a:chOff x="4740019" y="2924944"/>
            <a:chExt cx="840093" cy="1063503"/>
          </a:xfrm>
        </p:grpSpPr>
        <p:sp>
          <p:nvSpPr>
            <p:cNvPr id="94" name="Oval 32"/>
            <p:cNvSpPr>
              <a:spLocks noChangeArrowheads="1"/>
            </p:cNvSpPr>
            <p:nvPr/>
          </p:nvSpPr>
          <p:spPr bwMode="auto">
            <a:xfrm>
              <a:off x="5076056" y="2924944"/>
              <a:ext cx="336037" cy="20771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95" name="Rectangle 33"/>
            <p:cNvSpPr>
              <a:spLocks noChangeArrowheads="1"/>
            </p:cNvSpPr>
            <p:nvPr/>
          </p:nvSpPr>
          <p:spPr bwMode="auto">
            <a:xfrm>
              <a:off x="5076056" y="3132659"/>
              <a:ext cx="336037" cy="415431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96" name="Line 34"/>
            <p:cNvSpPr>
              <a:spLocks noChangeShapeType="1"/>
            </p:cNvSpPr>
            <p:nvPr/>
          </p:nvSpPr>
          <p:spPr bwMode="auto">
            <a:xfrm flipH="1">
              <a:off x="4908037" y="3548090"/>
              <a:ext cx="280031" cy="1744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97" name="Line 35"/>
            <p:cNvSpPr>
              <a:spLocks noChangeShapeType="1"/>
            </p:cNvSpPr>
            <p:nvPr/>
          </p:nvSpPr>
          <p:spPr bwMode="auto">
            <a:xfrm>
              <a:off x="5300081" y="3548090"/>
              <a:ext cx="280031" cy="3074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98" name="Line 36"/>
            <p:cNvSpPr>
              <a:spLocks noChangeShapeType="1"/>
            </p:cNvSpPr>
            <p:nvPr/>
          </p:nvSpPr>
          <p:spPr bwMode="auto">
            <a:xfrm>
              <a:off x="5412093" y="3988447"/>
              <a:ext cx="168019" cy="0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99" name="Line 37"/>
            <p:cNvSpPr>
              <a:spLocks noChangeShapeType="1"/>
            </p:cNvSpPr>
            <p:nvPr/>
          </p:nvSpPr>
          <p:spPr bwMode="auto">
            <a:xfrm flipH="1" flipV="1">
              <a:off x="4740019" y="3456695"/>
              <a:ext cx="168019" cy="265876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0" name="Line 38"/>
            <p:cNvSpPr>
              <a:spLocks noChangeShapeType="1"/>
            </p:cNvSpPr>
            <p:nvPr/>
          </p:nvSpPr>
          <p:spPr bwMode="auto">
            <a:xfrm flipH="1">
              <a:off x="5412093" y="3855509"/>
              <a:ext cx="168019" cy="1329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01" name="Line 39"/>
            <p:cNvSpPr>
              <a:spLocks noChangeShapeType="1"/>
            </p:cNvSpPr>
            <p:nvPr/>
          </p:nvSpPr>
          <p:spPr bwMode="auto">
            <a:xfrm flipH="1">
              <a:off x="4740019" y="3456695"/>
              <a:ext cx="0" cy="132938"/>
            </a:xfrm>
            <a:prstGeom prst="line">
              <a:avLst/>
            </a:prstGeom>
            <a:noFill/>
            <a:ln w="349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</p:grpSp>
      <p:cxnSp>
        <p:nvCxnSpPr>
          <p:cNvPr id="93" name="Straight Arrow Connector 92"/>
          <p:cNvCxnSpPr/>
          <p:nvPr/>
        </p:nvCxnSpPr>
        <p:spPr bwMode="auto">
          <a:xfrm>
            <a:off x="2241400" y="3336418"/>
            <a:ext cx="368821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8" name="TextBox 117"/>
          <p:cNvSpPr txBox="1"/>
          <p:nvPr/>
        </p:nvSpPr>
        <p:spPr>
          <a:xfrm>
            <a:off x="6284756" y="1962265"/>
            <a:ext cx="2664296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group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6321268" y="3406712"/>
            <a:ext cx="2121519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cross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2483768" y="5085184"/>
            <a:ext cx="2736304" cy="40011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CROSS DETECTION</a:t>
            </a:r>
            <a:endParaRPr lang="en-US" dirty="0">
              <a:latin typeface="Calibri"/>
              <a:cs typeface="Calibri"/>
            </a:endParaRPr>
          </a:p>
        </p:txBody>
      </p:sp>
      <p:sp>
        <p:nvSpPr>
          <p:cNvPr id="64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65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9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Gathering in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5750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539552" y="1340768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Because of  dynamics</a:t>
            </a:r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4644008" y="3212976"/>
            <a:ext cx="2736304" cy="400110"/>
          </a:xfrm>
          <a:prstGeom prst="rect">
            <a:avLst/>
          </a:prstGeom>
          <a:solidFill>
            <a:srgbClr val="AFCFF6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b="0" dirty="0" smtClean="0">
                <a:latin typeface="Calibri"/>
                <a:cs typeface="Calibri"/>
              </a:rPr>
              <a:t> Strict/Near Gathering</a:t>
            </a:r>
            <a:endParaRPr lang="en-US" dirty="0"/>
          </a:p>
        </p:txBody>
      </p:sp>
      <p:sp>
        <p:nvSpPr>
          <p:cNvPr id="19" name="Right Arrow 18"/>
          <p:cNvSpPr/>
          <p:nvPr/>
        </p:nvSpPr>
        <p:spPr bwMode="auto">
          <a:xfrm>
            <a:off x="3131840" y="3212976"/>
            <a:ext cx="1224136" cy="432048"/>
          </a:xfrm>
          <a:prstGeom prst="rightArrow">
            <a:avLst/>
          </a:prstGeom>
          <a:solidFill>
            <a:srgbClr val="00009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755576" y="1844824"/>
            <a:ext cx="6552727" cy="1015663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T1</a:t>
            </a:r>
          </a:p>
          <a:p>
            <a:r>
              <a:rPr lang="en-US" dirty="0" smtClean="0">
                <a:solidFill>
                  <a:srgbClr val="000090"/>
                </a:solidFill>
                <a:latin typeface="Calibri"/>
                <a:cs typeface="Calibri"/>
              </a:rPr>
              <a:t>Strict Gathering</a:t>
            </a:r>
            <a:r>
              <a:rPr lang="en-US" b="0" dirty="0" smtClean="0">
                <a:latin typeface="Calibri"/>
                <a:cs typeface="Calibri"/>
              </a:rPr>
              <a:t> is </a:t>
            </a:r>
            <a:r>
              <a:rPr lang="en-US" dirty="0" smtClean="0">
                <a:latin typeface="Calibri"/>
                <a:cs typeface="Calibri"/>
              </a:rPr>
              <a:t>unsolvable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in (R, A); this holds regardless of chirality, cross </a:t>
            </a:r>
            <a:r>
              <a:rPr lang="en-US" b="0" dirty="0" smtClean="0">
                <a:latin typeface="Calibri"/>
                <a:cs typeface="Calibri"/>
              </a:rPr>
              <a:t>detection</a:t>
            </a:r>
            <a:r>
              <a:rPr lang="en-US" b="0" dirty="0">
                <a:latin typeface="Calibri"/>
                <a:cs typeface="Calibri"/>
              </a:rPr>
              <a:t>, and knowledge of k and n</a:t>
            </a:r>
            <a:r>
              <a:rPr lang="en-US" dirty="0"/>
              <a:t>. </a:t>
            </a:r>
          </a:p>
        </p:txBody>
      </p:sp>
      <p:sp>
        <p:nvSpPr>
          <p:cNvPr id="21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4384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BASIC LIMITATIONS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7452320" y="1556792"/>
            <a:ext cx="1584176" cy="2592288"/>
            <a:chOff x="7452320" y="1556792"/>
            <a:chExt cx="1584176" cy="2592288"/>
          </a:xfrm>
        </p:grpSpPr>
        <p:cxnSp>
          <p:nvCxnSpPr>
            <p:cNvPr id="11" name="Straight Connector 10"/>
            <p:cNvCxnSpPr>
              <a:stCxn id="40" idx="7"/>
              <a:endCxn id="12" idx="2"/>
            </p:cNvCxnSpPr>
            <p:nvPr/>
          </p:nvCxnSpPr>
          <p:spPr bwMode="auto">
            <a:xfrm flipV="1">
              <a:off x="7991157" y="3429000"/>
              <a:ext cx="416511" cy="218322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" name="Oval 7"/>
            <p:cNvSpPr>
              <a:spLocks noChangeArrowheads="1"/>
            </p:cNvSpPr>
            <p:nvPr/>
          </p:nvSpPr>
          <p:spPr bwMode="auto">
            <a:xfrm>
              <a:off x="8407668" y="3355181"/>
              <a:ext cx="147638" cy="147638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grpSp>
          <p:nvGrpSpPr>
            <p:cNvPr id="14" name="Group 8"/>
            <p:cNvGrpSpPr>
              <a:grpSpLocks/>
            </p:cNvGrpSpPr>
            <p:nvPr/>
          </p:nvGrpSpPr>
          <p:grpSpPr bwMode="auto">
            <a:xfrm>
              <a:off x="8460432" y="3043808"/>
              <a:ext cx="152400" cy="457200"/>
              <a:chOff x="4128" y="1365"/>
              <a:chExt cx="96" cy="288"/>
            </a:xfrm>
          </p:grpSpPr>
          <p:sp>
            <p:nvSpPr>
              <p:cNvPr id="15" name="Oval 9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6" name="Rectangle 10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3" name="Line 11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4" name="Line 12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25" name="Group 13"/>
            <p:cNvGrpSpPr>
              <a:grpSpLocks/>
            </p:cNvGrpSpPr>
            <p:nvPr/>
          </p:nvGrpSpPr>
          <p:grpSpPr bwMode="auto">
            <a:xfrm>
              <a:off x="7615580" y="3643213"/>
              <a:ext cx="152400" cy="457200"/>
              <a:chOff x="4128" y="1365"/>
              <a:chExt cx="96" cy="288"/>
            </a:xfrm>
          </p:grpSpPr>
          <p:sp>
            <p:nvSpPr>
              <p:cNvPr id="26" name="Oval 14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7" name="Rectangle 15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8" name="Line 16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9" name="Line 17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30" name="Group 18"/>
            <p:cNvGrpSpPr>
              <a:grpSpLocks/>
            </p:cNvGrpSpPr>
            <p:nvPr/>
          </p:nvGrpSpPr>
          <p:grpSpPr bwMode="auto">
            <a:xfrm>
              <a:off x="7543572" y="3139157"/>
              <a:ext cx="152400" cy="457200"/>
              <a:chOff x="4128" y="1365"/>
              <a:chExt cx="96" cy="288"/>
            </a:xfrm>
          </p:grpSpPr>
          <p:sp>
            <p:nvSpPr>
              <p:cNvPr id="31" name="Oval 19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2" name="Rectangle 20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3" name="Line 21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4" name="Line 22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35" name="Group 23"/>
            <p:cNvGrpSpPr>
              <a:grpSpLocks/>
            </p:cNvGrpSpPr>
            <p:nvPr/>
          </p:nvGrpSpPr>
          <p:grpSpPr bwMode="auto">
            <a:xfrm>
              <a:off x="8623692" y="3355181"/>
              <a:ext cx="152400" cy="457200"/>
              <a:chOff x="4128" y="1365"/>
              <a:chExt cx="96" cy="288"/>
            </a:xfrm>
          </p:grpSpPr>
          <p:sp>
            <p:nvSpPr>
              <p:cNvPr id="36" name="Oval 24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7" name="Rectangle 25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8" name="Line 26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9" name="Line 27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40" name="Oval 7"/>
            <p:cNvSpPr>
              <a:spLocks noChangeArrowheads="1"/>
            </p:cNvSpPr>
            <p:nvPr/>
          </p:nvSpPr>
          <p:spPr bwMode="auto">
            <a:xfrm>
              <a:off x="7865140" y="3625701"/>
              <a:ext cx="147638" cy="147638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grpSp>
          <p:nvGrpSpPr>
            <p:cNvPr id="41" name="Group 18"/>
            <p:cNvGrpSpPr>
              <a:grpSpLocks/>
            </p:cNvGrpSpPr>
            <p:nvPr/>
          </p:nvGrpSpPr>
          <p:grpSpPr bwMode="auto">
            <a:xfrm>
              <a:off x="7695972" y="3291557"/>
              <a:ext cx="152400" cy="457200"/>
              <a:chOff x="4128" y="1365"/>
              <a:chExt cx="96" cy="288"/>
            </a:xfrm>
          </p:grpSpPr>
          <p:sp>
            <p:nvSpPr>
              <p:cNvPr id="42" name="Oval 19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43" name="Rectangle 20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44" name="Line 21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45" name="Line 22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46" name="Oval 7"/>
            <p:cNvSpPr>
              <a:spLocks noChangeArrowheads="1"/>
            </p:cNvSpPr>
            <p:nvPr/>
          </p:nvSpPr>
          <p:spPr bwMode="auto">
            <a:xfrm>
              <a:off x="8053536" y="2095128"/>
              <a:ext cx="147638" cy="147638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grpSp>
          <p:nvGrpSpPr>
            <p:cNvPr id="47" name="Group 8"/>
            <p:cNvGrpSpPr>
              <a:grpSpLocks/>
            </p:cNvGrpSpPr>
            <p:nvPr/>
          </p:nvGrpSpPr>
          <p:grpSpPr bwMode="auto">
            <a:xfrm>
              <a:off x="8358336" y="1866528"/>
              <a:ext cx="152400" cy="457200"/>
              <a:chOff x="4128" y="1365"/>
              <a:chExt cx="96" cy="288"/>
            </a:xfrm>
          </p:grpSpPr>
          <p:sp>
            <p:nvSpPr>
              <p:cNvPr id="48" name="Oval 9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49" name="Rectangle 10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0" name="Line 11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1" name="Line 12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52" name="Group 13"/>
            <p:cNvGrpSpPr>
              <a:grpSpLocks/>
            </p:cNvGrpSpPr>
            <p:nvPr/>
          </p:nvGrpSpPr>
          <p:grpSpPr bwMode="auto">
            <a:xfrm>
              <a:off x="7901136" y="2247528"/>
              <a:ext cx="152400" cy="457200"/>
              <a:chOff x="4128" y="1365"/>
              <a:chExt cx="96" cy="288"/>
            </a:xfrm>
          </p:grpSpPr>
          <p:sp>
            <p:nvSpPr>
              <p:cNvPr id="53" name="Oval 14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4" name="Rectangle 15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5" name="Line 16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6" name="Line 17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57" name="Group 18"/>
            <p:cNvGrpSpPr>
              <a:grpSpLocks/>
            </p:cNvGrpSpPr>
            <p:nvPr/>
          </p:nvGrpSpPr>
          <p:grpSpPr bwMode="auto">
            <a:xfrm>
              <a:off x="7812360" y="1760984"/>
              <a:ext cx="152400" cy="457200"/>
              <a:chOff x="4128" y="1365"/>
              <a:chExt cx="96" cy="288"/>
            </a:xfrm>
          </p:grpSpPr>
          <p:sp>
            <p:nvSpPr>
              <p:cNvPr id="58" name="Oval 19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9" name="Rectangle 20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0" name="Line 21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1" name="Line 22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62" name="Group 23"/>
            <p:cNvGrpSpPr>
              <a:grpSpLocks/>
            </p:cNvGrpSpPr>
            <p:nvPr/>
          </p:nvGrpSpPr>
          <p:grpSpPr bwMode="auto">
            <a:xfrm>
              <a:off x="8205936" y="2323728"/>
              <a:ext cx="152400" cy="457200"/>
              <a:chOff x="4128" y="1365"/>
              <a:chExt cx="96" cy="288"/>
            </a:xfrm>
          </p:grpSpPr>
          <p:sp>
            <p:nvSpPr>
              <p:cNvPr id="63" name="Oval 24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4" name="Rectangle 25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5" name="Line 26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6" name="Line 27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67" name="Group 18"/>
            <p:cNvGrpSpPr>
              <a:grpSpLocks/>
            </p:cNvGrpSpPr>
            <p:nvPr/>
          </p:nvGrpSpPr>
          <p:grpSpPr bwMode="auto">
            <a:xfrm>
              <a:off x="8028384" y="1688976"/>
              <a:ext cx="152400" cy="457200"/>
              <a:chOff x="4128" y="1365"/>
              <a:chExt cx="96" cy="288"/>
            </a:xfrm>
          </p:grpSpPr>
          <p:sp>
            <p:nvSpPr>
              <p:cNvPr id="68" name="Oval 19"/>
              <p:cNvSpPr>
                <a:spLocks noChangeArrowheads="1"/>
              </p:cNvSpPr>
              <p:nvPr/>
            </p:nvSpPr>
            <p:spPr bwMode="auto">
              <a:xfrm>
                <a:off x="4128" y="1365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9" name="Rectangle 20"/>
              <p:cNvSpPr>
                <a:spLocks noChangeArrowheads="1"/>
              </p:cNvSpPr>
              <p:nvPr/>
            </p:nvSpPr>
            <p:spPr bwMode="auto">
              <a:xfrm>
                <a:off x="4128" y="1440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70" name="Line 21"/>
              <p:cNvSpPr>
                <a:spLocks noChangeShapeType="1"/>
              </p:cNvSpPr>
              <p:nvPr/>
            </p:nvSpPr>
            <p:spPr bwMode="auto">
              <a:xfrm>
                <a:off x="4160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71" name="Line 22"/>
              <p:cNvSpPr>
                <a:spLocks noChangeShapeType="1"/>
              </p:cNvSpPr>
              <p:nvPr/>
            </p:nvSpPr>
            <p:spPr bwMode="auto">
              <a:xfrm>
                <a:off x="4192" y="1590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2" name="Rounded Rectangle 1"/>
            <p:cNvSpPr/>
            <p:nvPr/>
          </p:nvSpPr>
          <p:spPr bwMode="auto">
            <a:xfrm>
              <a:off x="7596336" y="1556792"/>
              <a:ext cx="1224136" cy="1296144"/>
            </a:xfrm>
            <a:prstGeom prst="round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72" name="Rounded Rectangle 71"/>
            <p:cNvSpPr/>
            <p:nvPr/>
          </p:nvSpPr>
          <p:spPr bwMode="auto">
            <a:xfrm>
              <a:off x="7452320" y="2996952"/>
              <a:ext cx="1584176" cy="1152128"/>
            </a:xfrm>
            <a:prstGeom prst="roundRect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54315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7" grpId="0" animBg="1"/>
      <p:bldP spid="19" grpId="0" animBg="1"/>
      <p:bldP spid="20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539552" y="1340768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Because of  dynamics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539552" y="3068960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Even without dynamics</a:t>
            </a: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755576" y="3645024"/>
            <a:ext cx="6552728" cy="707886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T2</a:t>
            </a:r>
          </a:p>
          <a:p>
            <a:r>
              <a:rPr lang="en-US" b="0" dirty="0" smtClean="0">
                <a:latin typeface="Calibri"/>
                <a:cs typeface="Calibri"/>
              </a:rPr>
              <a:t>Gathering is </a:t>
            </a:r>
            <a:r>
              <a:rPr lang="en-US" dirty="0" smtClean="0">
                <a:latin typeface="Calibri"/>
                <a:cs typeface="Calibri"/>
              </a:rPr>
              <a:t>unsolvable</a:t>
            </a:r>
            <a:r>
              <a:rPr lang="en-US" b="0" dirty="0" smtClean="0">
                <a:latin typeface="Calibri"/>
                <a:cs typeface="Calibri"/>
              </a:rPr>
              <a:t> in (R, A) if  neither k nor n are known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4211960" y="4597097"/>
            <a:ext cx="3096344" cy="400110"/>
          </a:xfrm>
          <a:prstGeom prst="rect">
            <a:avLst/>
          </a:prstGeom>
          <a:solidFill>
            <a:srgbClr val="AFCFF6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n and/or k must be known</a:t>
            </a:r>
            <a:endParaRPr lang="en-US" dirty="0"/>
          </a:p>
        </p:txBody>
      </p:sp>
      <p:sp>
        <p:nvSpPr>
          <p:cNvPr id="20" name="Right Arrow 19"/>
          <p:cNvSpPr/>
          <p:nvPr/>
        </p:nvSpPr>
        <p:spPr bwMode="auto">
          <a:xfrm>
            <a:off x="2267744" y="4653136"/>
            <a:ext cx="1224136" cy="432048"/>
          </a:xfrm>
          <a:prstGeom prst="rightArrow">
            <a:avLst/>
          </a:prstGeom>
          <a:solidFill>
            <a:srgbClr val="00009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755576" y="1844824"/>
            <a:ext cx="6552727" cy="1015663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T1</a:t>
            </a:r>
          </a:p>
          <a:p>
            <a:r>
              <a:rPr lang="en-US" dirty="0" smtClean="0">
                <a:solidFill>
                  <a:srgbClr val="000090"/>
                </a:solidFill>
                <a:latin typeface="Calibri"/>
                <a:cs typeface="Calibri"/>
              </a:rPr>
              <a:t>Strict Gathering</a:t>
            </a:r>
            <a:r>
              <a:rPr lang="en-US" b="0" dirty="0" smtClean="0">
                <a:latin typeface="Calibri"/>
                <a:cs typeface="Calibri"/>
              </a:rPr>
              <a:t> is </a:t>
            </a:r>
            <a:r>
              <a:rPr lang="en-US" dirty="0" smtClean="0">
                <a:latin typeface="Calibri"/>
                <a:cs typeface="Calibri"/>
              </a:rPr>
              <a:t>unsolvable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in (R, A); this holds regardless of chirality, cross </a:t>
            </a:r>
            <a:r>
              <a:rPr lang="en-US" b="0" dirty="0" smtClean="0">
                <a:latin typeface="Calibri"/>
                <a:cs typeface="Calibri"/>
              </a:rPr>
              <a:t>detection</a:t>
            </a:r>
            <a:r>
              <a:rPr lang="en-US" b="0" dirty="0">
                <a:latin typeface="Calibri"/>
                <a:cs typeface="Calibri"/>
              </a:rPr>
              <a:t>, and knowledge of k and n</a:t>
            </a:r>
            <a:r>
              <a:rPr lang="en-US" dirty="0"/>
              <a:t>. </a:t>
            </a:r>
          </a:p>
        </p:txBody>
      </p:sp>
      <p:sp>
        <p:nvSpPr>
          <p:cNvPr id="2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4384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BASIC LIMITATIONS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7380312" y="4293096"/>
            <a:ext cx="1490464" cy="2185392"/>
            <a:chOff x="7380312" y="4293096"/>
            <a:chExt cx="1490464" cy="2185392"/>
          </a:xfrm>
        </p:grpSpPr>
        <p:grpSp>
          <p:nvGrpSpPr>
            <p:cNvPr id="16" name="Group 35"/>
            <p:cNvGrpSpPr>
              <a:grpSpLocks/>
            </p:cNvGrpSpPr>
            <p:nvPr/>
          </p:nvGrpSpPr>
          <p:grpSpPr bwMode="auto">
            <a:xfrm>
              <a:off x="7596336" y="5013176"/>
              <a:ext cx="152400" cy="457200"/>
              <a:chOff x="1872" y="1200"/>
              <a:chExt cx="96" cy="288"/>
            </a:xfrm>
          </p:grpSpPr>
          <p:sp>
            <p:nvSpPr>
              <p:cNvPr id="17" name="Oval 3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19" name="Rectangle 3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4" name="Line 3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25" name="Line 3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7380312" y="4293096"/>
              <a:ext cx="986408" cy="612648"/>
              <a:chOff x="4427984" y="3187824"/>
              <a:chExt cx="986408" cy="612648"/>
            </a:xfrm>
            <a:noFill/>
          </p:grpSpPr>
          <p:sp>
            <p:nvSpPr>
              <p:cNvPr id="27" name="Cloud Callout 26"/>
              <p:cNvSpPr/>
              <p:nvPr/>
            </p:nvSpPr>
            <p:spPr bwMode="auto">
              <a:xfrm>
                <a:off x="4499992" y="3187824"/>
                <a:ext cx="914400" cy="612648"/>
              </a:xfrm>
              <a:prstGeom prst="cloudCallout">
                <a:avLst/>
              </a:prstGeom>
              <a:grp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28" name="Rectangle 27"/>
              <p:cNvSpPr/>
              <p:nvPr/>
            </p:nvSpPr>
            <p:spPr>
              <a:xfrm>
                <a:off x="4427984" y="3259832"/>
                <a:ext cx="941283" cy="338554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sz="1600" dirty="0" smtClean="0">
                    <a:latin typeface="Calibri"/>
                    <a:cs typeface="Calibri"/>
                  </a:rPr>
                  <a:t>  n </a:t>
                </a:r>
                <a:r>
                  <a:rPr lang="en-US" sz="1600" b="0" dirty="0" smtClean="0">
                    <a:latin typeface="Calibri"/>
                    <a:cs typeface="Calibri"/>
                  </a:rPr>
                  <a:t>nodes</a:t>
                </a:r>
                <a:endParaRPr lang="en-US" sz="1600" dirty="0"/>
              </a:p>
            </p:txBody>
          </p:sp>
        </p:grpSp>
        <p:grpSp>
          <p:nvGrpSpPr>
            <p:cNvPr id="29" name="Group 35"/>
            <p:cNvGrpSpPr>
              <a:grpSpLocks/>
            </p:cNvGrpSpPr>
            <p:nvPr/>
          </p:nvGrpSpPr>
          <p:grpSpPr bwMode="auto">
            <a:xfrm>
              <a:off x="8100392" y="6021288"/>
              <a:ext cx="152400" cy="457200"/>
              <a:chOff x="1872" y="1200"/>
              <a:chExt cx="96" cy="288"/>
            </a:xfrm>
          </p:grpSpPr>
          <p:sp>
            <p:nvSpPr>
              <p:cNvPr id="30" name="Oval 36"/>
              <p:cNvSpPr>
                <a:spLocks noChangeArrowheads="1"/>
              </p:cNvSpPr>
              <p:nvPr/>
            </p:nvSpPr>
            <p:spPr bwMode="auto">
              <a:xfrm>
                <a:off x="1872" y="120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1" name="Rectangle 37"/>
              <p:cNvSpPr>
                <a:spLocks noChangeArrowheads="1"/>
              </p:cNvSpPr>
              <p:nvPr/>
            </p:nvSpPr>
            <p:spPr bwMode="auto">
              <a:xfrm>
                <a:off x="1872" y="127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2" name="Line 38"/>
              <p:cNvSpPr>
                <a:spLocks noChangeShapeType="1"/>
              </p:cNvSpPr>
              <p:nvPr/>
            </p:nvSpPr>
            <p:spPr bwMode="auto">
              <a:xfrm>
                <a:off x="1904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3" name="Line 39"/>
              <p:cNvSpPr>
                <a:spLocks noChangeShapeType="1"/>
              </p:cNvSpPr>
              <p:nvPr/>
            </p:nvSpPr>
            <p:spPr bwMode="auto">
              <a:xfrm>
                <a:off x="1936" y="142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7884368" y="5301208"/>
              <a:ext cx="986408" cy="612648"/>
              <a:chOff x="4427984" y="3187824"/>
              <a:chExt cx="986408" cy="612648"/>
            </a:xfrm>
            <a:noFill/>
          </p:grpSpPr>
          <p:sp>
            <p:nvSpPr>
              <p:cNvPr id="35" name="Cloud Callout 34"/>
              <p:cNvSpPr/>
              <p:nvPr/>
            </p:nvSpPr>
            <p:spPr bwMode="auto">
              <a:xfrm>
                <a:off x="4499992" y="3187824"/>
                <a:ext cx="914400" cy="612648"/>
              </a:xfrm>
              <a:prstGeom prst="cloudCallout">
                <a:avLst/>
              </a:prstGeom>
              <a:grp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Times New Roman" charset="0"/>
                  <a:ea typeface="ＭＳ Ｐゴシック" charset="0"/>
                  <a:cs typeface="ＭＳ Ｐゴシック" charset="0"/>
                </a:endParaRPr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4427984" y="3259832"/>
                <a:ext cx="970839" cy="338554"/>
              </a:xfrm>
              <a:prstGeom prst="rect">
                <a:avLst/>
              </a:prstGeom>
              <a:grpFill/>
            </p:spPr>
            <p:txBody>
              <a:bodyPr wrap="none">
                <a:spAutoFit/>
              </a:bodyPr>
              <a:lstStyle/>
              <a:p>
                <a:r>
                  <a:rPr lang="en-US" sz="1600" b="0" dirty="0">
                    <a:latin typeface="Calibri"/>
                    <a:cs typeface="Calibri"/>
                  </a:rPr>
                  <a:t> </a:t>
                </a:r>
                <a:r>
                  <a:rPr lang="en-US" sz="1600" b="0" dirty="0" smtClean="0">
                    <a:latin typeface="Calibri"/>
                    <a:cs typeface="Calibri"/>
                  </a:rPr>
                  <a:t> </a:t>
                </a:r>
                <a:r>
                  <a:rPr lang="en-US" sz="1600" dirty="0" smtClean="0">
                    <a:latin typeface="Calibri"/>
                    <a:cs typeface="Calibri"/>
                  </a:rPr>
                  <a:t>k</a:t>
                </a:r>
                <a:r>
                  <a:rPr lang="en-US" sz="1600" b="0" dirty="0" smtClean="0">
                    <a:latin typeface="Calibri"/>
                    <a:cs typeface="Calibri"/>
                  </a:rPr>
                  <a:t> agents</a:t>
                </a:r>
                <a:endParaRPr lang="en-US" sz="1600" b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929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0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539552" y="3068960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Even without dynamics</a:t>
            </a:r>
          </a:p>
        </p:txBody>
      </p:sp>
      <p:sp>
        <p:nvSpPr>
          <p:cNvPr id="14" name="Text Box 2"/>
          <p:cNvSpPr txBox="1">
            <a:spLocks noChangeArrowheads="1"/>
          </p:cNvSpPr>
          <p:nvPr/>
        </p:nvSpPr>
        <p:spPr bwMode="auto">
          <a:xfrm>
            <a:off x="755576" y="3645024"/>
            <a:ext cx="6552728" cy="707886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T2</a:t>
            </a:r>
          </a:p>
          <a:p>
            <a:r>
              <a:rPr lang="en-US" b="0" dirty="0" smtClean="0">
                <a:latin typeface="Calibri"/>
                <a:cs typeface="Calibri"/>
              </a:rPr>
              <a:t>Gathering is </a:t>
            </a:r>
            <a:r>
              <a:rPr lang="en-US" dirty="0" smtClean="0">
                <a:latin typeface="Calibri"/>
                <a:cs typeface="Calibri"/>
              </a:rPr>
              <a:t>unsolvable</a:t>
            </a:r>
            <a:r>
              <a:rPr lang="en-US" b="0" dirty="0" smtClean="0">
                <a:latin typeface="Calibri"/>
                <a:cs typeface="Calibri"/>
              </a:rPr>
              <a:t> in (R, A) if  neither k nor n are known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827584" y="4653136"/>
            <a:ext cx="6480720" cy="1323439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T3</a:t>
            </a:r>
          </a:p>
          <a:p>
            <a:r>
              <a:rPr lang="en-US" b="0" dirty="0" smtClean="0">
                <a:latin typeface="Calibri"/>
                <a:cs typeface="Calibri"/>
              </a:rPr>
              <a:t>If </a:t>
            </a:r>
            <a:r>
              <a:rPr lang="en-US" b="0" dirty="0">
                <a:latin typeface="Calibri"/>
                <a:cs typeface="Calibri"/>
              </a:rPr>
              <a:t>the </a:t>
            </a:r>
            <a:r>
              <a:rPr lang="en-US" b="0" dirty="0" err="1">
                <a:latin typeface="Calibri"/>
                <a:cs typeface="Calibri"/>
              </a:rPr>
              <a:t>homebases</a:t>
            </a:r>
            <a:r>
              <a:rPr lang="en-US" b="0" dirty="0">
                <a:latin typeface="Calibri"/>
                <a:cs typeface="Calibri"/>
              </a:rPr>
              <a:t> are not distinguishable, then Gathering </a:t>
            </a:r>
            <a:r>
              <a:rPr lang="en-US" b="0" dirty="0" smtClean="0">
                <a:latin typeface="Calibri"/>
                <a:cs typeface="Calibri"/>
              </a:rPr>
              <a:t>is </a:t>
            </a:r>
            <a:r>
              <a:rPr lang="en-US" dirty="0" smtClean="0">
                <a:latin typeface="Calibri"/>
                <a:cs typeface="Calibri"/>
              </a:rPr>
              <a:t>unsolvable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in (R, A); this holds regardless of chirality, cross </a:t>
            </a:r>
            <a:endParaRPr lang="en-US" b="0" dirty="0" smtClean="0"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detection</a:t>
            </a:r>
            <a:r>
              <a:rPr lang="en-US" b="0" dirty="0">
                <a:latin typeface="Calibri"/>
                <a:cs typeface="Calibri"/>
              </a:rPr>
              <a:t>, and knowledge of k and n</a:t>
            </a:r>
            <a:r>
              <a:rPr lang="en-US" dirty="0"/>
              <a:t>. </a:t>
            </a:r>
          </a:p>
        </p:txBody>
      </p:sp>
      <p:sp>
        <p:nvSpPr>
          <p:cNvPr id="19" name="Text Box 2"/>
          <p:cNvSpPr txBox="1">
            <a:spLocks noChangeArrowheads="1"/>
          </p:cNvSpPr>
          <p:nvPr/>
        </p:nvSpPr>
        <p:spPr bwMode="auto">
          <a:xfrm>
            <a:off x="4572000" y="6165304"/>
            <a:ext cx="2736303" cy="400110"/>
          </a:xfrm>
          <a:prstGeom prst="rect">
            <a:avLst/>
          </a:prstGeom>
          <a:solidFill>
            <a:srgbClr val="AFCFF6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b="0" dirty="0" err="1" smtClean="0">
                <a:latin typeface="Calibri"/>
                <a:cs typeface="Calibri"/>
              </a:rPr>
              <a:t>homebases</a:t>
            </a:r>
            <a:r>
              <a:rPr lang="en-US" b="0" dirty="0" smtClean="0">
                <a:latin typeface="Calibri"/>
                <a:cs typeface="Calibri"/>
              </a:rPr>
              <a:t> are MARKED</a:t>
            </a:r>
            <a:endParaRPr lang="en-US" dirty="0"/>
          </a:p>
        </p:txBody>
      </p:sp>
      <p:sp>
        <p:nvSpPr>
          <p:cNvPr id="21" name="Right Arrow 20"/>
          <p:cNvSpPr/>
          <p:nvPr/>
        </p:nvSpPr>
        <p:spPr bwMode="auto">
          <a:xfrm>
            <a:off x="2771800" y="6163780"/>
            <a:ext cx="1224136" cy="432048"/>
          </a:xfrm>
          <a:prstGeom prst="rightArrow">
            <a:avLst/>
          </a:prstGeom>
          <a:solidFill>
            <a:srgbClr val="00009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" name="Text Box 2"/>
          <p:cNvSpPr txBox="1">
            <a:spLocks noChangeArrowheads="1"/>
          </p:cNvSpPr>
          <p:nvPr/>
        </p:nvSpPr>
        <p:spPr bwMode="auto">
          <a:xfrm>
            <a:off x="539552" y="1340768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Because of  dynamics</a:t>
            </a: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755576" y="1844824"/>
            <a:ext cx="6552727" cy="1015663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T1</a:t>
            </a:r>
          </a:p>
          <a:p>
            <a:r>
              <a:rPr lang="en-US" dirty="0" smtClean="0">
                <a:solidFill>
                  <a:srgbClr val="000090"/>
                </a:solidFill>
                <a:latin typeface="Calibri"/>
                <a:cs typeface="Calibri"/>
              </a:rPr>
              <a:t>Strict Gathering</a:t>
            </a:r>
            <a:r>
              <a:rPr lang="en-US" b="0" dirty="0" smtClean="0">
                <a:latin typeface="Calibri"/>
                <a:cs typeface="Calibri"/>
              </a:rPr>
              <a:t> is </a:t>
            </a:r>
            <a:r>
              <a:rPr lang="en-US" dirty="0" smtClean="0">
                <a:latin typeface="Calibri"/>
                <a:cs typeface="Calibri"/>
              </a:rPr>
              <a:t>unsolvable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in (R, A); this holds regardless of chirality, cross </a:t>
            </a:r>
            <a:r>
              <a:rPr lang="en-US" b="0" dirty="0" smtClean="0">
                <a:latin typeface="Calibri"/>
                <a:cs typeface="Calibri"/>
              </a:rPr>
              <a:t>detection</a:t>
            </a:r>
            <a:r>
              <a:rPr lang="en-US" b="0" dirty="0">
                <a:latin typeface="Calibri"/>
                <a:cs typeface="Calibri"/>
              </a:rPr>
              <a:t>, and knowledge of k and n</a:t>
            </a:r>
            <a:r>
              <a:rPr lang="en-US" dirty="0"/>
              <a:t>. </a:t>
            </a:r>
          </a:p>
        </p:txBody>
      </p:sp>
      <p:sp>
        <p:nvSpPr>
          <p:cNvPr id="24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4384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BASIC LIMITATIONS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7020272" y="4581128"/>
            <a:ext cx="2232248" cy="1944216"/>
            <a:chOff x="827088" y="1052736"/>
            <a:chExt cx="4355918" cy="4633664"/>
          </a:xfrm>
        </p:grpSpPr>
        <p:sp>
          <p:nvSpPr>
            <p:cNvPr id="16" name="Text Box 26"/>
            <p:cNvSpPr txBox="1">
              <a:spLocks noChangeArrowheads="1"/>
            </p:cNvSpPr>
            <p:nvPr/>
          </p:nvSpPr>
          <p:spPr bwMode="auto">
            <a:xfrm>
              <a:off x="827088" y="1268413"/>
              <a:ext cx="1841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defRPr/>
              </a:pPr>
              <a:endParaRPr lang="en-US"/>
            </a:p>
          </p:txBody>
        </p:sp>
        <p:grpSp>
          <p:nvGrpSpPr>
            <p:cNvPr id="20" name="Group 2"/>
            <p:cNvGrpSpPr>
              <a:grpSpLocks/>
            </p:cNvGrpSpPr>
            <p:nvPr/>
          </p:nvGrpSpPr>
          <p:grpSpPr bwMode="auto">
            <a:xfrm>
              <a:off x="2878750" y="1052736"/>
              <a:ext cx="152400" cy="457200"/>
              <a:chOff x="1552" y="1440"/>
              <a:chExt cx="96" cy="288"/>
            </a:xfrm>
          </p:grpSpPr>
          <p:sp>
            <p:nvSpPr>
              <p:cNvPr id="69" name="Oval 3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70" name="Rectangle 4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71" name="Line 5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72" name="Line 6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26" name="Group 7"/>
            <p:cNvGrpSpPr>
              <a:grpSpLocks/>
            </p:cNvGrpSpPr>
            <p:nvPr/>
          </p:nvGrpSpPr>
          <p:grpSpPr bwMode="auto">
            <a:xfrm>
              <a:off x="2230678" y="5229200"/>
              <a:ext cx="152400" cy="457200"/>
              <a:chOff x="1552" y="1440"/>
              <a:chExt cx="96" cy="288"/>
            </a:xfrm>
          </p:grpSpPr>
          <p:sp>
            <p:nvSpPr>
              <p:cNvPr id="65" name="Oval 8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6" name="Rectangle 9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7" name="Line 10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8" name="Line 11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27" name="Group 22"/>
            <p:cNvGrpSpPr>
              <a:grpSpLocks/>
            </p:cNvGrpSpPr>
            <p:nvPr/>
          </p:nvGrpSpPr>
          <p:grpSpPr bwMode="auto">
            <a:xfrm>
              <a:off x="1006542" y="2060848"/>
              <a:ext cx="152400" cy="457200"/>
              <a:chOff x="1552" y="1440"/>
              <a:chExt cx="96" cy="288"/>
            </a:xfrm>
          </p:grpSpPr>
          <p:sp>
            <p:nvSpPr>
              <p:cNvPr id="61" name="Oval 23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2" name="Rectangle 24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3" name="Line 25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64" name="Line 26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28" name="Group 27"/>
            <p:cNvGrpSpPr/>
            <p:nvPr/>
          </p:nvGrpSpPr>
          <p:grpSpPr>
            <a:xfrm>
              <a:off x="971600" y="1700808"/>
              <a:ext cx="4211406" cy="3528392"/>
              <a:chOff x="4609066" y="2204864"/>
              <a:chExt cx="4211406" cy="3528392"/>
            </a:xfrm>
          </p:grpSpPr>
          <p:sp>
            <p:nvSpPr>
              <p:cNvPr id="40" name="Oval 3"/>
              <p:cNvSpPr>
                <a:spLocks noChangeArrowheads="1"/>
              </p:cNvSpPr>
              <p:nvPr/>
            </p:nvSpPr>
            <p:spPr bwMode="auto">
              <a:xfrm>
                <a:off x="4720425" y="2320168"/>
                <a:ext cx="3887451" cy="3253929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41" name="Oval 6"/>
              <p:cNvSpPr>
                <a:spLocks noChangeArrowheads="1"/>
              </p:cNvSpPr>
              <p:nvPr/>
            </p:nvSpPr>
            <p:spPr bwMode="auto">
              <a:xfrm>
                <a:off x="6372200" y="2204864"/>
                <a:ext cx="323954" cy="282950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42" name="Oval 7"/>
              <p:cNvSpPr>
                <a:spLocks noChangeArrowheads="1"/>
              </p:cNvSpPr>
              <p:nvPr/>
            </p:nvSpPr>
            <p:spPr bwMode="auto">
              <a:xfrm>
                <a:off x="4609066" y="377323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43" name="Oval 8"/>
              <p:cNvSpPr>
                <a:spLocks noChangeArrowheads="1"/>
              </p:cNvSpPr>
              <p:nvPr/>
            </p:nvSpPr>
            <p:spPr bwMode="auto">
              <a:xfrm>
                <a:off x="8496518" y="3838079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44" name="Oval 9"/>
              <p:cNvSpPr>
                <a:spLocks noChangeArrowheads="1"/>
              </p:cNvSpPr>
              <p:nvPr/>
            </p:nvSpPr>
            <p:spPr bwMode="auto">
              <a:xfrm rot="17489837">
                <a:off x="8377494" y="4322109"/>
                <a:ext cx="282950" cy="323954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45" name="Oval 10"/>
              <p:cNvSpPr>
                <a:spLocks noChangeArrowheads="1"/>
              </p:cNvSpPr>
              <p:nvPr/>
            </p:nvSpPr>
            <p:spPr bwMode="auto">
              <a:xfrm rot="1289837">
                <a:off x="5908721" y="5350724"/>
                <a:ext cx="323954" cy="282950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rgbClr val="003399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46" name="Oval 11"/>
              <p:cNvSpPr>
                <a:spLocks noChangeArrowheads="1"/>
              </p:cNvSpPr>
              <p:nvPr/>
            </p:nvSpPr>
            <p:spPr bwMode="auto">
              <a:xfrm rot="12265476">
                <a:off x="7423419" y="2408589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47" name="Oval 12"/>
              <p:cNvSpPr>
                <a:spLocks noChangeArrowheads="1"/>
              </p:cNvSpPr>
              <p:nvPr/>
            </p:nvSpPr>
            <p:spPr bwMode="auto">
              <a:xfrm rot="7428541">
                <a:off x="4865785" y="2874409"/>
                <a:ext cx="282950" cy="323954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rgbClr val="003399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48" name="Oval 16"/>
              <p:cNvSpPr>
                <a:spLocks noChangeArrowheads="1"/>
              </p:cNvSpPr>
              <p:nvPr/>
            </p:nvSpPr>
            <p:spPr bwMode="auto">
              <a:xfrm>
                <a:off x="6498800" y="545030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49" name="Oval 6"/>
              <p:cNvSpPr>
                <a:spLocks noChangeArrowheads="1"/>
              </p:cNvSpPr>
              <p:nvPr/>
            </p:nvSpPr>
            <p:spPr bwMode="auto">
              <a:xfrm>
                <a:off x="5796136" y="2276872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0" name="Oval 6"/>
              <p:cNvSpPr>
                <a:spLocks noChangeArrowheads="1"/>
              </p:cNvSpPr>
              <p:nvPr/>
            </p:nvSpPr>
            <p:spPr bwMode="auto">
              <a:xfrm>
                <a:off x="5292080" y="2492896"/>
                <a:ext cx="323954" cy="282950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1" name="Oval 6"/>
              <p:cNvSpPr>
                <a:spLocks noChangeArrowheads="1"/>
              </p:cNvSpPr>
              <p:nvPr/>
            </p:nvSpPr>
            <p:spPr bwMode="auto">
              <a:xfrm>
                <a:off x="7884368" y="2708920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2" name="Oval 6"/>
              <p:cNvSpPr>
                <a:spLocks noChangeArrowheads="1"/>
              </p:cNvSpPr>
              <p:nvPr/>
            </p:nvSpPr>
            <p:spPr bwMode="auto">
              <a:xfrm>
                <a:off x="8316416" y="321297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3" name="Oval 7"/>
              <p:cNvSpPr>
                <a:spLocks noChangeArrowheads="1"/>
              </p:cNvSpPr>
              <p:nvPr/>
            </p:nvSpPr>
            <p:spPr bwMode="auto">
              <a:xfrm>
                <a:off x="4644008" y="429309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4" name="Oval 7"/>
              <p:cNvSpPr>
                <a:spLocks noChangeArrowheads="1"/>
              </p:cNvSpPr>
              <p:nvPr/>
            </p:nvSpPr>
            <p:spPr bwMode="auto">
              <a:xfrm>
                <a:off x="4860032" y="4725144"/>
                <a:ext cx="323954" cy="282950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5" name="Oval 7"/>
              <p:cNvSpPr>
                <a:spLocks noChangeArrowheads="1"/>
              </p:cNvSpPr>
              <p:nvPr/>
            </p:nvSpPr>
            <p:spPr bwMode="auto">
              <a:xfrm>
                <a:off x="7092280" y="537321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6" name="Oval 7"/>
              <p:cNvSpPr>
                <a:spLocks noChangeArrowheads="1"/>
              </p:cNvSpPr>
              <p:nvPr/>
            </p:nvSpPr>
            <p:spPr bwMode="auto">
              <a:xfrm>
                <a:off x="7596336" y="5157192"/>
                <a:ext cx="323954" cy="282950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7" name="Oval 9"/>
              <p:cNvSpPr>
                <a:spLocks noChangeArrowheads="1"/>
              </p:cNvSpPr>
              <p:nvPr/>
            </p:nvSpPr>
            <p:spPr bwMode="auto">
              <a:xfrm rot="17489837">
                <a:off x="8089463" y="4754157"/>
                <a:ext cx="282950" cy="323954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8" name="Oval 10"/>
              <p:cNvSpPr>
                <a:spLocks noChangeArrowheads="1"/>
              </p:cNvSpPr>
              <p:nvPr/>
            </p:nvSpPr>
            <p:spPr bwMode="auto">
              <a:xfrm rot="1289837">
                <a:off x="5404663" y="5134700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59" name="Oval 7"/>
              <p:cNvSpPr>
                <a:spLocks noChangeArrowheads="1"/>
              </p:cNvSpPr>
              <p:nvPr/>
            </p:nvSpPr>
            <p:spPr bwMode="auto">
              <a:xfrm>
                <a:off x="4644008" y="3356992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0" name="Oval 6"/>
              <p:cNvSpPr>
                <a:spLocks noChangeArrowheads="1"/>
              </p:cNvSpPr>
              <p:nvPr/>
            </p:nvSpPr>
            <p:spPr bwMode="auto">
              <a:xfrm>
                <a:off x="6948264" y="2276872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</p:grpSp>
        <p:grpSp>
          <p:nvGrpSpPr>
            <p:cNvPr id="29" name="Group 7"/>
            <p:cNvGrpSpPr>
              <a:grpSpLocks/>
            </p:cNvGrpSpPr>
            <p:nvPr/>
          </p:nvGrpSpPr>
          <p:grpSpPr bwMode="auto">
            <a:xfrm>
              <a:off x="4139952" y="5085184"/>
              <a:ext cx="152400" cy="457200"/>
              <a:chOff x="1552" y="1440"/>
              <a:chExt cx="96" cy="288"/>
            </a:xfrm>
          </p:grpSpPr>
          <p:sp>
            <p:nvSpPr>
              <p:cNvPr id="36" name="Oval 8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7" name="Rectangle 9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8" name="Line 10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9" name="Line 11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30" name="Group 7"/>
            <p:cNvGrpSpPr>
              <a:grpSpLocks/>
            </p:cNvGrpSpPr>
            <p:nvPr/>
          </p:nvGrpSpPr>
          <p:grpSpPr bwMode="auto">
            <a:xfrm>
              <a:off x="1619672" y="1484784"/>
              <a:ext cx="152400" cy="457200"/>
              <a:chOff x="1552" y="1440"/>
              <a:chExt cx="96" cy="288"/>
            </a:xfrm>
          </p:grpSpPr>
          <p:sp>
            <p:nvSpPr>
              <p:cNvPr id="32" name="Oval 8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3" name="Rectangle 9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4" name="Line 10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35" name="Line 11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128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5076056" y="1556792"/>
            <a:ext cx="3888432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(R, A)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56176" y="4653136"/>
            <a:ext cx="1210588" cy="4001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 err="1" smtClean="0"/>
              <a:t>homebase</a:t>
            </a:r>
            <a:endParaRPr lang="en-US" b="0" dirty="0"/>
          </a:p>
        </p:txBody>
      </p:sp>
      <p:cxnSp>
        <p:nvCxnSpPr>
          <p:cNvPr id="4" name="Straight Arrow Connector 3"/>
          <p:cNvCxnSpPr/>
          <p:nvPr/>
        </p:nvCxnSpPr>
        <p:spPr bwMode="auto">
          <a:xfrm flipH="1">
            <a:off x="4572000" y="4869160"/>
            <a:ext cx="1579984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9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9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9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Gathering in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827088" y="1052736"/>
            <a:ext cx="4355918" cy="4633664"/>
            <a:chOff x="827088" y="1052736"/>
            <a:chExt cx="4355918" cy="4633664"/>
          </a:xfrm>
        </p:grpSpPr>
        <p:sp>
          <p:nvSpPr>
            <p:cNvPr id="457754" name="Text Box 26"/>
            <p:cNvSpPr txBox="1">
              <a:spLocks noChangeArrowheads="1"/>
            </p:cNvSpPr>
            <p:nvPr/>
          </p:nvSpPr>
          <p:spPr bwMode="auto">
            <a:xfrm>
              <a:off x="827088" y="1268413"/>
              <a:ext cx="184150" cy="457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eaLnBrk="0" hangingPunct="0">
                <a:defRPr/>
              </a:pPr>
              <a:endParaRPr lang="en-US"/>
            </a:p>
          </p:txBody>
        </p:sp>
        <p:grpSp>
          <p:nvGrpSpPr>
            <p:cNvPr id="38" name="Group 2"/>
            <p:cNvGrpSpPr>
              <a:grpSpLocks/>
            </p:cNvGrpSpPr>
            <p:nvPr/>
          </p:nvGrpSpPr>
          <p:grpSpPr bwMode="auto">
            <a:xfrm>
              <a:off x="2878750" y="1052736"/>
              <a:ext cx="152400" cy="457200"/>
              <a:chOff x="1552" y="1440"/>
              <a:chExt cx="96" cy="288"/>
            </a:xfrm>
          </p:grpSpPr>
          <p:sp>
            <p:nvSpPr>
              <p:cNvPr id="88" name="Oval 3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89" name="Rectangle 4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90" name="Line 5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91" name="Line 6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39" name="Group 7"/>
            <p:cNvGrpSpPr>
              <a:grpSpLocks/>
            </p:cNvGrpSpPr>
            <p:nvPr/>
          </p:nvGrpSpPr>
          <p:grpSpPr bwMode="auto">
            <a:xfrm>
              <a:off x="2230678" y="5229200"/>
              <a:ext cx="152400" cy="457200"/>
              <a:chOff x="1552" y="1440"/>
              <a:chExt cx="96" cy="288"/>
            </a:xfrm>
          </p:grpSpPr>
          <p:sp>
            <p:nvSpPr>
              <p:cNvPr id="84" name="Oval 8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85" name="Rectangle 9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86" name="Line 10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87" name="Line 11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40" name="Group 22"/>
            <p:cNvGrpSpPr>
              <a:grpSpLocks/>
            </p:cNvGrpSpPr>
            <p:nvPr/>
          </p:nvGrpSpPr>
          <p:grpSpPr bwMode="auto">
            <a:xfrm>
              <a:off x="1006542" y="2060848"/>
              <a:ext cx="152400" cy="457200"/>
              <a:chOff x="1552" y="1440"/>
              <a:chExt cx="96" cy="288"/>
            </a:xfrm>
          </p:grpSpPr>
          <p:sp>
            <p:nvSpPr>
              <p:cNvPr id="80" name="Oval 23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81" name="Rectangle 24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82" name="Line 25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83" name="Line 26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971600" y="1700808"/>
              <a:ext cx="4211406" cy="3528392"/>
              <a:chOff x="4609066" y="2204864"/>
              <a:chExt cx="4211406" cy="3528392"/>
            </a:xfrm>
          </p:grpSpPr>
          <p:sp>
            <p:nvSpPr>
              <p:cNvPr id="59" name="Oval 3"/>
              <p:cNvSpPr>
                <a:spLocks noChangeArrowheads="1"/>
              </p:cNvSpPr>
              <p:nvPr/>
            </p:nvSpPr>
            <p:spPr bwMode="auto">
              <a:xfrm>
                <a:off x="4720425" y="2320168"/>
                <a:ext cx="3887451" cy="3253929"/>
              </a:xfrm>
              <a:prstGeom prst="ellips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0" name="Oval 6"/>
              <p:cNvSpPr>
                <a:spLocks noChangeArrowheads="1"/>
              </p:cNvSpPr>
              <p:nvPr/>
            </p:nvSpPr>
            <p:spPr bwMode="auto">
              <a:xfrm>
                <a:off x="6372200" y="2204864"/>
                <a:ext cx="323954" cy="282950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1" name="Oval 7"/>
              <p:cNvSpPr>
                <a:spLocks noChangeArrowheads="1"/>
              </p:cNvSpPr>
              <p:nvPr/>
            </p:nvSpPr>
            <p:spPr bwMode="auto">
              <a:xfrm>
                <a:off x="4609066" y="377323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2" name="Oval 8"/>
              <p:cNvSpPr>
                <a:spLocks noChangeArrowheads="1"/>
              </p:cNvSpPr>
              <p:nvPr/>
            </p:nvSpPr>
            <p:spPr bwMode="auto">
              <a:xfrm>
                <a:off x="8496518" y="3838079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3" name="Oval 9"/>
              <p:cNvSpPr>
                <a:spLocks noChangeArrowheads="1"/>
              </p:cNvSpPr>
              <p:nvPr/>
            </p:nvSpPr>
            <p:spPr bwMode="auto">
              <a:xfrm rot="17489837">
                <a:off x="8377494" y="4322109"/>
                <a:ext cx="282950" cy="323954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4" name="Oval 10"/>
              <p:cNvSpPr>
                <a:spLocks noChangeArrowheads="1"/>
              </p:cNvSpPr>
              <p:nvPr/>
            </p:nvSpPr>
            <p:spPr bwMode="auto">
              <a:xfrm rot="1289837">
                <a:off x="5908721" y="5350724"/>
                <a:ext cx="323954" cy="282950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rgbClr val="003399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5" name="Oval 11"/>
              <p:cNvSpPr>
                <a:spLocks noChangeArrowheads="1"/>
              </p:cNvSpPr>
              <p:nvPr/>
            </p:nvSpPr>
            <p:spPr bwMode="auto">
              <a:xfrm rot="12265476">
                <a:off x="7423419" y="2408589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6" name="Oval 12"/>
              <p:cNvSpPr>
                <a:spLocks noChangeArrowheads="1"/>
              </p:cNvSpPr>
              <p:nvPr/>
            </p:nvSpPr>
            <p:spPr bwMode="auto">
              <a:xfrm rot="7428541">
                <a:off x="4865785" y="2874409"/>
                <a:ext cx="282950" cy="323954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rgbClr val="003399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7" name="Oval 16"/>
              <p:cNvSpPr>
                <a:spLocks noChangeArrowheads="1"/>
              </p:cNvSpPr>
              <p:nvPr/>
            </p:nvSpPr>
            <p:spPr bwMode="auto">
              <a:xfrm>
                <a:off x="6498800" y="545030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8" name="Oval 6"/>
              <p:cNvSpPr>
                <a:spLocks noChangeArrowheads="1"/>
              </p:cNvSpPr>
              <p:nvPr/>
            </p:nvSpPr>
            <p:spPr bwMode="auto">
              <a:xfrm>
                <a:off x="5796136" y="2276872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69" name="Oval 6"/>
              <p:cNvSpPr>
                <a:spLocks noChangeArrowheads="1"/>
              </p:cNvSpPr>
              <p:nvPr/>
            </p:nvSpPr>
            <p:spPr bwMode="auto">
              <a:xfrm>
                <a:off x="5292080" y="2492896"/>
                <a:ext cx="323954" cy="282950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0" name="Oval 6"/>
              <p:cNvSpPr>
                <a:spLocks noChangeArrowheads="1"/>
              </p:cNvSpPr>
              <p:nvPr/>
            </p:nvSpPr>
            <p:spPr bwMode="auto">
              <a:xfrm>
                <a:off x="7884368" y="2708920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1" name="Oval 6"/>
              <p:cNvSpPr>
                <a:spLocks noChangeArrowheads="1"/>
              </p:cNvSpPr>
              <p:nvPr/>
            </p:nvSpPr>
            <p:spPr bwMode="auto">
              <a:xfrm>
                <a:off x="8316416" y="321297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2" name="Oval 7"/>
              <p:cNvSpPr>
                <a:spLocks noChangeArrowheads="1"/>
              </p:cNvSpPr>
              <p:nvPr/>
            </p:nvSpPr>
            <p:spPr bwMode="auto">
              <a:xfrm>
                <a:off x="4644008" y="429309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3" name="Oval 7"/>
              <p:cNvSpPr>
                <a:spLocks noChangeArrowheads="1"/>
              </p:cNvSpPr>
              <p:nvPr/>
            </p:nvSpPr>
            <p:spPr bwMode="auto">
              <a:xfrm>
                <a:off x="4860032" y="4725144"/>
                <a:ext cx="323954" cy="282950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4" name="Oval 7"/>
              <p:cNvSpPr>
                <a:spLocks noChangeArrowheads="1"/>
              </p:cNvSpPr>
              <p:nvPr/>
            </p:nvSpPr>
            <p:spPr bwMode="auto">
              <a:xfrm>
                <a:off x="7092280" y="5373216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5" name="Oval 7"/>
              <p:cNvSpPr>
                <a:spLocks noChangeArrowheads="1"/>
              </p:cNvSpPr>
              <p:nvPr/>
            </p:nvSpPr>
            <p:spPr bwMode="auto">
              <a:xfrm>
                <a:off x="7596336" y="5157192"/>
                <a:ext cx="323954" cy="282950"/>
              </a:xfrm>
              <a:prstGeom prst="ellipse">
                <a:avLst/>
              </a:prstGeom>
              <a:solidFill>
                <a:srgbClr val="000090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6" name="Oval 9"/>
              <p:cNvSpPr>
                <a:spLocks noChangeArrowheads="1"/>
              </p:cNvSpPr>
              <p:nvPr/>
            </p:nvSpPr>
            <p:spPr bwMode="auto">
              <a:xfrm rot="17489837">
                <a:off x="8089463" y="4754157"/>
                <a:ext cx="282950" cy="323954"/>
              </a:xfrm>
              <a:prstGeom prst="ellipse">
                <a:avLst/>
              </a:prstGeom>
              <a:solidFill>
                <a:srgbClr val="FFFFFF"/>
              </a:solidFill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7" name="Oval 10"/>
              <p:cNvSpPr>
                <a:spLocks noChangeArrowheads="1"/>
              </p:cNvSpPr>
              <p:nvPr/>
            </p:nvSpPr>
            <p:spPr bwMode="auto">
              <a:xfrm rot="1289837">
                <a:off x="5404663" y="5134700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rgbClr val="000000"/>
                </a:solidFill>
                <a:round/>
                <a:headEnd type="none" w="sm" len="sm"/>
                <a:tailEnd type="none" w="sm" len="sm"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8" name="Oval 7"/>
              <p:cNvSpPr>
                <a:spLocks noChangeArrowheads="1"/>
              </p:cNvSpPr>
              <p:nvPr/>
            </p:nvSpPr>
            <p:spPr bwMode="auto">
              <a:xfrm>
                <a:off x="4644008" y="3356992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  <p:sp>
            <p:nvSpPr>
              <p:cNvPr id="79" name="Oval 6"/>
              <p:cNvSpPr>
                <a:spLocks noChangeArrowheads="1"/>
              </p:cNvSpPr>
              <p:nvPr/>
            </p:nvSpPr>
            <p:spPr bwMode="auto">
              <a:xfrm>
                <a:off x="6948264" y="2276872"/>
                <a:ext cx="323954" cy="282950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tx1"/>
                </a:solidFill>
                <a:round/>
                <a:headEnd type="none" w="sm" len="sm"/>
                <a:tailEnd type="none" w="sm" len="sm"/>
              </a:ln>
              <a:effectLst/>
              <a:extLst/>
            </p:spPr>
            <p:txBody>
              <a:bodyPr wrap="none" anchor="ctr"/>
              <a:lstStyle/>
              <a:p>
                <a:pPr algn="ctr" eaLnBrk="0" hangingPunct="0">
                  <a:defRPr/>
                </a:pPr>
                <a:endParaRPr lang="en-US" sz="1800">
                  <a:cs typeface="+mn-cs"/>
                </a:endParaRPr>
              </a:p>
            </p:txBody>
          </p:sp>
        </p:grpSp>
        <p:grpSp>
          <p:nvGrpSpPr>
            <p:cNvPr id="42" name="Group 7"/>
            <p:cNvGrpSpPr>
              <a:grpSpLocks/>
            </p:cNvGrpSpPr>
            <p:nvPr/>
          </p:nvGrpSpPr>
          <p:grpSpPr bwMode="auto">
            <a:xfrm>
              <a:off x="4139952" y="5085184"/>
              <a:ext cx="152400" cy="457200"/>
              <a:chOff x="1552" y="1440"/>
              <a:chExt cx="96" cy="288"/>
            </a:xfrm>
          </p:grpSpPr>
          <p:sp>
            <p:nvSpPr>
              <p:cNvPr id="43" name="Oval 8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6" name="Rectangle 9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7" name="Line 10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58" name="Line 11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grpSp>
          <p:nvGrpSpPr>
            <p:cNvPr id="94" name="Group 7"/>
            <p:cNvGrpSpPr>
              <a:grpSpLocks/>
            </p:cNvGrpSpPr>
            <p:nvPr/>
          </p:nvGrpSpPr>
          <p:grpSpPr bwMode="auto">
            <a:xfrm>
              <a:off x="1619672" y="1484784"/>
              <a:ext cx="152400" cy="457200"/>
              <a:chOff x="1552" y="1440"/>
              <a:chExt cx="96" cy="288"/>
            </a:xfrm>
          </p:grpSpPr>
          <p:sp>
            <p:nvSpPr>
              <p:cNvPr id="95" name="Oval 8"/>
              <p:cNvSpPr>
                <a:spLocks noChangeArrowheads="1"/>
              </p:cNvSpPr>
              <p:nvPr/>
            </p:nvSpPr>
            <p:spPr bwMode="auto">
              <a:xfrm>
                <a:off x="1552" y="1440"/>
                <a:ext cx="96" cy="75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96" name="Rectangle 9"/>
              <p:cNvSpPr>
                <a:spLocks noChangeArrowheads="1"/>
              </p:cNvSpPr>
              <p:nvPr/>
            </p:nvSpPr>
            <p:spPr bwMode="auto">
              <a:xfrm>
                <a:off x="1552" y="1515"/>
                <a:ext cx="96" cy="150"/>
              </a:xfrm>
              <a:prstGeom prst="rect">
                <a:avLst/>
              </a:prstGeom>
              <a:solidFill>
                <a:srgbClr val="00CCFF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97" name="Line 10"/>
              <p:cNvSpPr>
                <a:spLocks noChangeShapeType="1"/>
              </p:cNvSpPr>
              <p:nvPr/>
            </p:nvSpPr>
            <p:spPr bwMode="auto">
              <a:xfrm>
                <a:off x="1584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  <p:sp>
            <p:nvSpPr>
              <p:cNvPr id="98" name="Line 11"/>
              <p:cNvSpPr>
                <a:spLocks noChangeShapeType="1"/>
              </p:cNvSpPr>
              <p:nvPr/>
            </p:nvSpPr>
            <p:spPr bwMode="auto">
              <a:xfrm>
                <a:off x="1616" y="1665"/>
                <a:ext cx="0" cy="63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eaLnBrk="0" hangingPunct="0">
                  <a:defRPr/>
                </a:pPr>
                <a:endParaRPr lang="en-US"/>
              </a:p>
            </p:txBody>
          </p:sp>
        </p:grpSp>
        <p:sp>
          <p:nvSpPr>
            <p:cNvPr id="3" name="Rectangle 2"/>
            <p:cNvSpPr/>
            <p:nvPr/>
          </p:nvSpPr>
          <p:spPr>
            <a:xfrm>
              <a:off x="1979712" y="3140968"/>
              <a:ext cx="2221482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0" dirty="0" smtClean="0">
                  <a:latin typeface="Calibri"/>
                  <a:cs typeface="Calibri"/>
                </a:rPr>
                <a:t>either </a:t>
              </a:r>
              <a:r>
                <a:rPr lang="en-US" dirty="0">
                  <a:latin typeface="Calibri"/>
                  <a:cs typeface="Calibri"/>
                </a:rPr>
                <a:t>k</a:t>
              </a:r>
              <a:r>
                <a:rPr lang="en-US" b="0" dirty="0">
                  <a:latin typeface="Calibri"/>
                  <a:cs typeface="Calibri"/>
                </a:rPr>
                <a:t> </a:t>
              </a:r>
              <a:r>
                <a:rPr lang="en-US" b="0" dirty="0" smtClean="0">
                  <a:latin typeface="Calibri"/>
                  <a:cs typeface="Calibri"/>
                </a:rPr>
                <a:t>or </a:t>
              </a:r>
              <a:r>
                <a:rPr lang="en-US" dirty="0">
                  <a:latin typeface="Calibri"/>
                  <a:cs typeface="Calibri"/>
                </a:rPr>
                <a:t>n</a:t>
              </a:r>
              <a:r>
                <a:rPr lang="en-US" b="0" dirty="0">
                  <a:latin typeface="Calibri"/>
                  <a:cs typeface="Calibri"/>
                </a:rPr>
                <a:t> </a:t>
              </a:r>
              <a:r>
                <a:rPr lang="en-US" b="0" dirty="0" smtClean="0">
                  <a:latin typeface="Calibri"/>
                  <a:cs typeface="Calibri"/>
                </a:rPr>
                <a:t>known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1819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Line 6"/>
          <p:cNvSpPr>
            <a:spLocks noChangeShapeType="1"/>
          </p:cNvSpPr>
          <p:nvPr/>
        </p:nvSpPr>
        <p:spPr bwMode="auto">
          <a:xfrm flipV="1">
            <a:off x="5076056" y="3356992"/>
            <a:ext cx="5334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090" name="Line 2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091" name="Text Box 3"/>
          <p:cNvSpPr txBox="1">
            <a:spLocks noChangeArrowheads="1"/>
          </p:cNvSpPr>
          <p:nvPr/>
        </p:nvSpPr>
        <p:spPr bwMode="auto">
          <a:xfrm>
            <a:off x="323528" y="457200"/>
            <a:ext cx="236119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rgbClr val="CC0000"/>
                </a:solidFill>
                <a:latin typeface="Calibri"/>
                <a:cs typeface="Calibri"/>
              </a:rPr>
              <a:t>Tasks / Problems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  <p:sp>
        <p:nvSpPr>
          <p:cNvPr id="1113092" name="Text Box 4"/>
          <p:cNvSpPr txBox="1">
            <a:spLocks noChangeArrowheads="1"/>
          </p:cNvSpPr>
          <p:nvPr/>
        </p:nvSpPr>
        <p:spPr bwMode="auto">
          <a:xfrm>
            <a:off x="323528" y="1828800"/>
            <a:ext cx="175585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>
                <a:solidFill>
                  <a:srgbClr val="009900"/>
                </a:solidFill>
                <a:latin typeface="Calibri"/>
                <a:cs typeface="Calibri"/>
              </a:rPr>
              <a:t>RendezVous</a:t>
            </a:r>
            <a:endParaRPr lang="en-US" sz="2400" b="0">
              <a:latin typeface="Calibri"/>
              <a:cs typeface="Calibri"/>
            </a:endParaRPr>
          </a:p>
        </p:txBody>
      </p:sp>
      <p:sp>
        <p:nvSpPr>
          <p:cNvPr id="1113093" name="Oval 5"/>
          <p:cNvSpPr>
            <a:spLocks noChangeArrowheads="1"/>
          </p:cNvSpPr>
          <p:nvPr/>
        </p:nvSpPr>
        <p:spPr bwMode="auto">
          <a:xfrm>
            <a:off x="3733800" y="3657600"/>
            <a:ext cx="147638" cy="14763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094" name="Line 6"/>
          <p:cNvSpPr>
            <a:spLocks noChangeShapeType="1"/>
          </p:cNvSpPr>
          <p:nvPr/>
        </p:nvSpPr>
        <p:spPr bwMode="auto">
          <a:xfrm flipV="1">
            <a:off x="3886200" y="3505200"/>
            <a:ext cx="533400" cy="15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095" name="Line 7"/>
          <p:cNvSpPr>
            <a:spLocks noChangeShapeType="1"/>
          </p:cNvSpPr>
          <p:nvPr/>
        </p:nvSpPr>
        <p:spPr bwMode="auto">
          <a:xfrm>
            <a:off x="5562600" y="3429000"/>
            <a:ext cx="457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096" name="Line 8"/>
          <p:cNvSpPr>
            <a:spLocks noChangeShapeType="1"/>
          </p:cNvSpPr>
          <p:nvPr/>
        </p:nvSpPr>
        <p:spPr bwMode="auto">
          <a:xfrm flipV="1">
            <a:off x="6096000" y="38862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097" name="Line 9"/>
          <p:cNvSpPr>
            <a:spLocks noChangeShapeType="1"/>
          </p:cNvSpPr>
          <p:nvPr/>
        </p:nvSpPr>
        <p:spPr bwMode="auto">
          <a:xfrm flipH="1" flipV="1">
            <a:off x="3810000" y="3810000"/>
            <a:ext cx="6096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098" name="Freeform 10"/>
          <p:cNvSpPr>
            <a:spLocks/>
          </p:cNvSpPr>
          <p:nvPr/>
        </p:nvSpPr>
        <p:spPr bwMode="auto">
          <a:xfrm>
            <a:off x="3048000" y="2895600"/>
            <a:ext cx="4038600" cy="2971800"/>
          </a:xfrm>
          <a:custGeom>
            <a:avLst/>
            <a:gdLst>
              <a:gd name="T0" fmla="*/ 0 w 2544"/>
              <a:gd name="T1" fmla="*/ 432 h 1872"/>
              <a:gd name="T2" fmla="*/ 0 w 2544"/>
              <a:gd name="T3" fmla="*/ 1104 h 1872"/>
              <a:gd name="T4" fmla="*/ 576 w 2544"/>
              <a:gd name="T5" fmla="*/ 1872 h 1872"/>
              <a:gd name="T6" fmla="*/ 2304 w 2544"/>
              <a:gd name="T7" fmla="*/ 1728 h 1872"/>
              <a:gd name="T8" fmla="*/ 2544 w 2544"/>
              <a:gd name="T9" fmla="*/ 624 h 1872"/>
              <a:gd name="T10" fmla="*/ 1776 w 2544"/>
              <a:gd name="T11" fmla="*/ 48 h 1872"/>
              <a:gd name="T12" fmla="*/ 624 w 2544"/>
              <a:gd name="T13" fmla="*/ 0 h 1872"/>
              <a:gd name="T14" fmla="*/ 0 w 2544"/>
              <a:gd name="T15" fmla="*/ 432 h 1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44" h="1872">
                <a:moveTo>
                  <a:pt x="0" y="432"/>
                </a:moveTo>
                <a:lnTo>
                  <a:pt x="0" y="1104"/>
                </a:lnTo>
                <a:lnTo>
                  <a:pt x="576" y="1872"/>
                </a:lnTo>
                <a:lnTo>
                  <a:pt x="2304" y="1728"/>
                </a:lnTo>
                <a:lnTo>
                  <a:pt x="2544" y="624"/>
                </a:lnTo>
                <a:lnTo>
                  <a:pt x="1776" y="48"/>
                </a:lnTo>
                <a:lnTo>
                  <a:pt x="624" y="0"/>
                </a:lnTo>
                <a:lnTo>
                  <a:pt x="0" y="432"/>
                </a:lnTo>
                <a:close/>
              </a:path>
            </a:pathLst>
          </a:custGeom>
          <a:noFill/>
          <a:ln w="25400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099" name="Text Box 11"/>
          <p:cNvSpPr txBox="1">
            <a:spLocks noChangeArrowheads="1"/>
          </p:cNvSpPr>
          <p:nvPr/>
        </p:nvSpPr>
        <p:spPr bwMode="auto">
          <a:xfrm>
            <a:off x="323528" y="2514600"/>
            <a:ext cx="145559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>
                <a:solidFill>
                  <a:schemeClr val="accent2"/>
                </a:solidFill>
                <a:latin typeface="Calibri"/>
                <a:cs typeface="Calibri"/>
              </a:rPr>
              <a:t>Gathering</a:t>
            </a:r>
            <a:endParaRPr lang="en-US" sz="2400" b="0">
              <a:latin typeface="Calibri"/>
              <a:cs typeface="Calibri"/>
            </a:endParaRPr>
          </a:p>
        </p:txBody>
      </p:sp>
      <p:sp>
        <p:nvSpPr>
          <p:cNvPr id="1113100" name="Oval 12"/>
          <p:cNvSpPr>
            <a:spLocks noChangeArrowheads="1"/>
          </p:cNvSpPr>
          <p:nvPr/>
        </p:nvSpPr>
        <p:spPr bwMode="auto">
          <a:xfrm>
            <a:off x="6019800" y="3733800"/>
            <a:ext cx="147638" cy="14763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101" name="Oval 13"/>
          <p:cNvSpPr>
            <a:spLocks noChangeArrowheads="1"/>
          </p:cNvSpPr>
          <p:nvPr/>
        </p:nvSpPr>
        <p:spPr bwMode="auto">
          <a:xfrm>
            <a:off x="5334000" y="5029200"/>
            <a:ext cx="147638" cy="14763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102" name="Oval 14"/>
          <p:cNvSpPr>
            <a:spLocks noChangeArrowheads="1"/>
          </p:cNvSpPr>
          <p:nvPr/>
        </p:nvSpPr>
        <p:spPr bwMode="auto">
          <a:xfrm>
            <a:off x="3886200" y="4876800"/>
            <a:ext cx="147638" cy="14763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103" name="Line 15"/>
          <p:cNvSpPr>
            <a:spLocks noChangeShapeType="1"/>
          </p:cNvSpPr>
          <p:nvPr/>
        </p:nvSpPr>
        <p:spPr bwMode="auto">
          <a:xfrm>
            <a:off x="4876800" y="4724400"/>
            <a:ext cx="457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104" name="Line 16"/>
          <p:cNvSpPr>
            <a:spLocks noChangeShapeType="1"/>
          </p:cNvSpPr>
          <p:nvPr/>
        </p:nvSpPr>
        <p:spPr bwMode="auto">
          <a:xfrm flipH="1" flipV="1">
            <a:off x="5486400" y="5105400"/>
            <a:ext cx="609600" cy="76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105" name="Line 17"/>
          <p:cNvSpPr>
            <a:spLocks noChangeShapeType="1"/>
          </p:cNvSpPr>
          <p:nvPr/>
        </p:nvSpPr>
        <p:spPr bwMode="auto">
          <a:xfrm>
            <a:off x="3429000" y="4572000"/>
            <a:ext cx="457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3106" name="Line 18"/>
          <p:cNvSpPr>
            <a:spLocks noChangeShapeType="1"/>
          </p:cNvSpPr>
          <p:nvPr/>
        </p:nvSpPr>
        <p:spPr bwMode="auto">
          <a:xfrm flipV="1">
            <a:off x="5410200" y="44958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19474" name="Group 19"/>
          <p:cNvGrpSpPr>
            <a:grpSpLocks/>
          </p:cNvGrpSpPr>
          <p:nvPr/>
        </p:nvGrpSpPr>
        <p:grpSpPr bwMode="auto">
          <a:xfrm>
            <a:off x="6248400" y="3657600"/>
            <a:ext cx="152400" cy="457200"/>
            <a:chOff x="4128" y="1365"/>
            <a:chExt cx="96" cy="288"/>
          </a:xfrm>
        </p:grpSpPr>
        <p:sp>
          <p:nvSpPr>
            <p:cNvPr id="1113108" name="Oval 20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09" name="Rectangle 21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10" name="Line 22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11" name="Line 23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19475" name="Group 24"/>
          <p:cNvGrpSpPr>
            <a:grpSpLocks/>
          </p:cNvGrpSpPr>
          <p:nvPr/>
        </p:nvGrpSpPr>
        <p:grpSpPr bwMode="auto">
          <a:xfrm>
            <a:off x="5105400" y="5181600"/>
            <a:ext cx="152400" cy="457200"/>
            <a:chOff x="4128" y="1365"/>
            <a:chExt cx="96" cy="288"/>
          </a:xfrm>
        </p:grpSpPr>
        <p:sp>
          <p:nvSpPr>
            <p:cNvPr id="1113113" name="Oval 25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14" name="Rectangle 26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15" name="Line 27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16" name="Line 28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19476" name="Group 29"/>
          <p:cNvGrpSpPr>
            <a:grpSpLocks/>
          </p:cNvGrpSpPr>
          <p:nvPr/>
        </p:nvGrpSpPr>
        <p:grpSpPr bwMode="auto">
          <a:xfrm>
            <a:off x="3429000" y="3505200"/>
            <a:ext cx="152400" cy="457200"/>
            <a:chOff x="4128" y="1365"/>
            <a:chExt cx="96" cy="288"/>
          </a:xfrm>
        </p:grpSpPr>
        <p:sp>
          <p:nvSpPr>
            <p:cNvPr id="1113118" name="Oval 30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19" name="Rectangle 31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20" name="Line 32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21" name="Line 33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1113122" name="Line 34"/>
          <p:cNvSpPr>
            <a:spLocks noChangeShapeType="1"/>
          </p:cNvSpPr>
          <p:nvPr/>
        </p:nvSpPr>
        <p:spPr bwMode="auto">
          <a:xfrm flipV="1">
            <a:off x="3962400" y="5029200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19478" name="Group 35"/>
          <p:cNvGrpSpPr>
            <a:grpSpLocks/>
          </p:cNvGrpSpPr>
          <p:nvPr/>
        </p:nvGrpSpPr>
        <p:grpSpPr bwMode="auto">
          <a:xfrm>
            <a:off x="4114800" y="4800600"/>
            <a:ext cx="152400" cy="457200"/>
            <a:chOff x="4128" y="1365"/>
            <a:chExt cx="96" cy="288"/>
          </a:xfrm>
        </p:grpSpPr>
        <p:sp>
          <p:nvSpPr>
            <p:cNvPr id="1113124" name="Oval 36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25" name="Rectangle 37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26" name="Line 38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3127" name="Line 39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1" name="Line 7"/>
          <p:cNvSpPr>
            <a:spLocks noChangeShapeType="1"/>
          </p:cNvSpPr>
          <p:nvPr/>
        </p:nvSpPr>
        <p:spPr bwMode="auto">
          <a:xfrm>
            <a:off x="4499992" y="3140968"/>
            <a:ext cx="457200" cy="381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2" name="Line 8"/>
          <p:cNvSpPr>
            <a:spLocks noChangeShapeType="1"/>
          </p:cNvSpPr>
          <p:nvPr/>
        </p:nvSpPr>
        <p:spPr bwMode="auto">
          <a:xfrm flipV="1">
            <a:off x="5033392" y="3598168"/>
            <a:ext cx="0" cy="533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3" name="Oval 12"/>
          <p:cNvSpPr>
            <a:spLocks noChangeArrowheads="1"/>
          </p:cNvSpPr>
          <p:nvPr/>
        </p:nvSpPr>
        <p:spPr bwMode="auto">
          <a:xfrm>
            <a:off x="4957192" y="3445768"/>
            <a:ext cx="147638" cy="14763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44" name="Group 19"/>
          <p:cNvGrpSpPr>
            <a:grpSpLocks/>
          </p:cNvGrpSpPr>
          <p:nvPr/>
        </p:nvGrpSpPr>
        <p:grpSpPr bwMode="auto">
          <a:xfrm>
            <a:off x="5185792" y="3369568"/>
            <a:ext cx="152400" cy="457200"/>
            <a:chOff x="4128" y="1365"/>
            <a:chExt cx="96" cy="288"/>
          </a:xfrm>
        </p:grpSpPr>
        <p:sp>
          <p:nvSpPr>
            <p:cNvPr id="45" name="Oval 20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6" name="Rectangle 21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7" name="Line 22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8" name="Line 23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7784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457768" name="Text Box 40"/>
          <p:cNvSpPr txBox="1">
            <a:spLocks noChangeArrowheads="1"/>
          </p:cNvSpPr>
          <p:nvPr/>
        </p:nvSpPr>
        <p:spPr bwMode="auto">
          <a:xfrm>
            <a:off x="5076056" y="1556792"/>
            <a:ext cx="3888432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(R, A)</a:t>
            </a:r>
            <a:endParaRPr lang="en-US" b="0" dirty="0">
              <a:latin typeface="Calibri"/>
              <a:cs typeface="Calibri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971600" y="1700808"/>
            <a:ext cx="4211406" cy="3528392"/>
            <a:chOff x="4609066" y="2204864"/>
            <a:chExt cx="4211406" cy="3528392"/>
          </a:xfrm>
        </p:grpSpPr>
        <p:sp>
          <p:nvSpPr>
            <p:cNvPr id="59" name="Oval 3"/>
            <p:cNvSpPr>
              <a:spLocks noChangeArrowheads="1"/>
            </p:cNvSpPr>
            <p:nvPr/>
          </p:nvSpPr>
          <p:spPr bwMode="auto">
            <a:xfrm>
              <a:off x="4720425" y="2320168"/>
              <a:ext cx="3887451" cy="325392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6372200" y="220486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1" name="Oval 7"/>
            <p:cNvSpPr>
              <a:spLocks noChangeArrowheads="1"/>
            </p:cNvSpPr>
            <p:nvPr/>
          </p:nvSpPr>
          <p:spPr bwMode="auto">
            <a:xfrm>
              <a:off x="4609066" y="377323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2" name="Oval 8"/>
            <p:cNvSpPr>
              <a:spLocks noChangeArrowheads="1"/>
            </p:cNvSpPr>
            <p:nvPr/>
          </p:nvSpPr>
          <p:spPr bwMode="auto">
            <a:xfrm>
              <a:off x="8496518" y="3838079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3" name="Oval 9"/>
            <p:cNvSpPr>
              <a:spLocks noChangeArrowheads="1"/>
            </p:cNvSpPr>
            <p:nvPr/>
          </p:nvSpPr>
          <p:spPr bwMode="auto">
            <a:xfrm rot="17489837">
              <a:off x="8377494" y="4322109"/>
              <a:ext cx="282950" cy="323954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4" name="Oval 10"/>
            <p:cNvSpPr>
              <a:spLocks noChangeArrowheads="1"/>
            </p:cNvSpPr>
            <p:nvPr/>
          </p:nvSpPr>
          <p:spPr bwMode="auto">
            <a:xfrm rot="1289837">
              <a:off x="5908721" y="535072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3399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5" name="Oval 11"/>
            <p:cNvSpPr>
              <a:spLocks noChangeArrowheads="1"/>
            </p:cNvSpPr>
            <p:nvPr/>
          </p:nvSpPr>
          <p:spPr bwMode="auto">
            <a:xfrm rot="12265476">
              <a:off x="7423419" y="2408589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6" name="Oval 12"/>
            <p:cNvSpPr>
              <a:spLocks noChangeArrowheads="1"/>
            </p:cNvSpPr>
            <p:nvPr/>
          </p:nvSpPr>
          <p:spPr bwMode="auto">
            <a:xfrm rot="7428541">
              <a:off x="4865785" y="2874409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3399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7" name="Oval 16"/>
            <p:cNvSpPr>
              <a:spLocks noChangeArrowheads="1"/>
            </p:cNvSpPr>
            <p:nvPr/>
          </p:nvSpPr>
          <p:spPr bwMode="auto">
            <a:xfrm>
              <a:off x="6498800" y="545030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8" name="Oval 6"/>
            <p:cNvSpPr>
              <a:spLocks noChangeArrowheads="1"/>
            </p:cNvSpPr>
            <p:nvPr/>
          </p:nvSpPr>
          <p:spPr bwMode="auto">
            <a:xfrm>
              <a:off x="5796136" y="227687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9" name="Oval 6"/>
            <p:cNvSpPr>
              <a:spLocks noChangeArrowheads="1"/>
            </p:cNvSpPr>
            <p:nvPr/>
          </p:nvSpPr>
          <p:spPr bwMode="auto">
            <a:xfrm>
              <a:off x="5292080" y="2492896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0" name="Oval 6"/>
            <p:cNvSpPr>
              <a:spLocks noChangeArrowheads="1"/>
            </p:cNvSpPr>
            <p:nvPr/>
          </p:nvSpPr>
          <p:spPr bwMode="auto">
            <a:xfrm>
              <a:off x="7884368" y="2708920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1" name="Oval 6"/>
            <p:cNvSpPr>
              <a:spLocks noChangeArrowheads="1"/>
            </p:cNvSpPr>
            <p:nvPr/>
          </p:nvSpPr>
          <p:spPr bwMode="auto">
            <a:xfrm>
              <a:off x="8316416" y="321297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2" name="Oval 7"/>
            <p:cNvSpPr>
              <a:spLocks noChangeArrowheads="1"/>
            </p:cNvSpPr>
            <p:nvPr/>
          </p:nvSpPr>
          <p:spPr bwMode="auto">
            <a:xfrm>
              <a:off x="4644008" y="429309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3" name="Oval 7"/>
            <p:cNvSpPr>
              <a:spLocks noChangeArrowheads="1"/>
            </p:cNvSpPr>
            <p:nvPr/>
          </p:nvSpPr>
          <p:spPr bwMode="auto">
            <a:xfrm>
              <a:off x="4860032" y="4725144"/>
              <a:ext cx="323954" cy="282950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7092280" y="537321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5" name="Oval 7"/>
            <p:cNvSpPr>
              <a:spLocks noChangeArrowheads="1"/>
            </p:cNvSpPr>
            <p:nvPr/>
          </p:nvSpPr>
          <p:spPr bwMode="auto">
            <a:xfrm>
              <a:off x="7596336" y="515719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6" name="Oval 9"/>
            <p:cNvSpPr>
              <a:spLocks noChangeArrowheads="1"/>
            </p:cNvSpPr>
            <p:nvPr/>
          </p:nvSpPr>
          <p:spPr bwMode="auto">
            <a:xfrm rot="17489837">
              <a:off x="8089463" y="4754157"/>
              <a:ext cx="282950" cy="323954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7" name="Oval 10"/>
            <p:cNvSpPr>
              <a:spLocks noChangeArrowheads="1"/>
            </p:cNvSpPr>
            <p:nvPr/>
          </p:nvSpPr>
          <p:spPr bwMode="auto">
            <a:xfrm rot="1289837">
              <a:off x="5404663" y="5134700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8" name="Oval 7"/>
            <p:cNvSpPr>
              <a:spLocks noChangeArrowheads="1"/>
            </p:cNvSpPr>
            <p:nvPr/>
          </p:nvSpPr>
          <p:spPr bwMode="auto">
            <a:xfrm>
              <a:off x="4644008" y="335699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6948264" y="227687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99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92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9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Gathering in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6084168" y="3212976"/>
            <a:ext cx="2265063" cy="4001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 smtClean="0"/>
              <a:t>CONFIGURATION</a:t>
            </a:r>
            <a:endParaRPr lang="en-US" b="0" dirty="0"/>
          </a:p>
        </p:txBody>
      </p:sp>
      <p:sp>
        <p:nvSpPr>
          <p:cNvPr id="100" name="Text Box 40"/>
          <p:cNvSpPr txBox="1">
            <a:spLocks noChangeArrowheads="1"/>
          </p:cNvSpPr>
          <p:nvPr/>
        </p:nvSpPr>
        <p:spPr bwMode="auto">
          <a:xfrm>
            <a:off x="5148064" y="4437112"/>
            <a:ext cx="3888432" cy="830997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 smtClean="0">
                <a:latin typeface="Apple Chancery"/>
                <a:cs typeface="Apple Chancery"/>
              </a:rPr>
              <a:t>C</a:t>
            </a:r>
            <a:endParaRPr lang="en-US" sz="2800" b="0" dirty="0">
              <a:latin typeface="Apple Chancery"/>
              <a:cs typeface="Apple Chancery"/>
            </a:endParaRP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Set of all possible configurations</a:t>
            </a: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7115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59" name="Oval 3"/>
          <p:cNvSpPr>
            <a:spLocks noChangeArrowheads="1"/>
          </p:cNvSpPr>
          <p:nvPr/>
        </p:nvSpPr>
        <p:spPr bwMode="auto">
          <a:xfrm>
            <a:off x="1082959" y="1816112"/>
            <a:ext cx="3887451" cy="3253929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0" name="Oval 6"/>
          <p:cNvSpPr>
            <a:spLocks noChangeArrowheads="1"/>
          </p:cNvSpPr>
          <p:nvPr/>
        </p:nvSpPr>
        <p:spPr bwMode="auto">
          <a:xfrm>
            <a:off x="2734734" y="1700808"/>
            <a:ext cx="323954" cy="2829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1" name="Oval 7"/>
          <p:cNvSpPr>
            <a:spLocks noChangeArrowheads="1"/>
          </p:cNvSpPr>
          <p:nvPr/>
        </p:nvSpPr>
        <p:spPr bwMode="auto">
          <a:xfrm>
            <a:off x="971600" y="3269180"/>
            <a:ext cx="323954" cy="2829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2" name="Oval 8"/>
          <p:cNvSpPr>
            <a:spLocks noChangeArrowheads="1"/>
          </p:cNvSpPr>
          <p:nvPr/>
        </p:nvSpPr>
        <p:spPr bwMode="auto">
          <a:xfrm>
            <a:off x="4859052" y="3334023"/>
            <a:ext cx="323954" cy="2829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3" name="Oval 9"/>
          <p:cNvSpPr>
            <a:spLocks noChangeArrowheads="1"/>
          </p:cNvSpPr>
          <p:nvPr/>
        </p:nvSpPr>
        <p:spPr bwMode="auto">
          <a:xfrm rot="17489837">
            <a:off x="4740028" y="3818053"/>
            <a:ext cx="282950" cy="323954"/>
          </a:xfrm>
          <a:prstGeom prst="ellipse">
            <a:avLst/>
          </a:prstGeom>
          <a:solidFill>
            <a:schemeClr val="accent3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4" name="Oval 10"/>
          <p:cNvSpPr>
            <a:spLocks noChangeArrowheads="1"/>
          </p:cNvSpPr>
          <p:nvPr/>
        </p:nvSpPr>
        <p:spPr bwMode="auto">
          <a:xfrm rot="1289837">
            <a:off x="2271255" y="4846668"/>
            <a:ext cx="323954" cy="2829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5" name="Oval 11"/>
          <p:cNvSpPr>
            <a:spLocks noChangeArrowheads="1"/>
          </p:cNvSpPr>
          <p:nvPr/>
        </p:nvSpPr>
        <p:spPr bwMode="auto">
          <a:xfrm rot="12265476">
            <a:off x="3785953" y="1904533"/>
            <a:ext cx="323954" cy="282950"/>
          </a:xfrm>
          <a:prstGeom prst="ellipse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6" name="Oval 12"/>
          <p:cNvSpPr>
            <a:spLocks noChangeArrowheads="1"/>
          </p:cNvSpPr>
          <p:nvPr/>
        </p:nvSpPr>
        <p:spPr bwMode="auto">
          <a:xfrm rot="7428541">
            <a:off x="1228319" y="2370353"/>
            <a:ext cx="282950" cy="323954"/>
          </a:xfrm>
          <a:prstGeom prst="ellipse">
            <a:avLst/>
          </a:prstGeom>
          <a:solidFill>
            <a:srgbClr val="000090"/>
          </a:solidFill>
          <a:ln w="12700">
            <a:solidFill>
              <a:srgbClr val="003399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7" name="Oval 16"/>
          <p:cNvSpPr>
            <a:spLocks noChangeArrowheads="1"/>
          </p:cNvSpPr>
          <p:nvPr/>
        </p:nvSpPr>
        <p:spPr bwMode="auto">
          <a:xfrm>
            <a:off x="2861334" y="4946250"/>
            <a:ext cx="323954" cy="282950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8" name="Oval 6"/>
          <p:cNvSpPr>
            <a:spLocks noChangeArrowheads="1"/>
          </p:cNvSpPr>
          <p:nvPr/>
        </p:nvSpPr>
        <p:spPr bwMode="auto">
          <a:xfrm>
            <a:off x="2158670" y="1772816"/>
            <a:ext cx="323954" cy="282950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69" name="Oval 6"/>
          <p:cNvSpPr>
            <a:spLocks noChangeArrowheads="1"/>
          </p:cNvSpPr>
          <p:nvPr/>
        </p:nvSpPr>
        <p:spPr bwMode="auto">
          <a:xfrm>
            <a:off x="1654614" y="1988840"/>
            <a:ext cx="323954" cy="282950"/>
          </a:xfrm>
          <a:prstGeom prst="ellipse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0" name="Oval 6"/>
          <p:cNvSpPr>
            <a:spLocks noChangeArrowheads="1"/>
          </p:cNvSpPr>
          <p:nvPr/>
        </p:nvSpPr>
        <p:spPr bwMode="auto">
          <a:xfrm>
            <a:off x="4246902" y="2204864"/>
            <a:ext cx="323954" cy="282950"/>
          </a:xfrm>
          <a:prstGeom prst="ellipse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4678950" y="2708920"/>
            <a:ext cx="323954" cy="282950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2" name="Oval 7"/>
          <p:cNvSpPr>
            <a:spLocks noChangeArrowheads="1"/>
          </p:cNvSpPr>
          <p:nvPr/>
        </p:nvSpPr>
        <p:spPr bwMode="auto">
          <a:xfrm>
            <a:off x="1006542" y="3789040"/>
            <a:ext cx="323954" cy="282950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3" name="Oval 7"/>
          <p:cNvSpPr>
            <a:spLocks noChangeArrowheads="1"/>
          </p:cNvSpPr>
          <p:nvPr/>
        </p:nvSpPr>
        <p:spPr bwMode="auto">
          <a:xfrm>
            <a:off x="1222566" y="4221088"/>
            <a:ext cx="323954" cy="282950"/>
          </a:xfrm>
          <a:prstGeom prst="ellipse">
            <a:avLst/>
          </a:prstGeom>
          <a:solidFill>
            <a:srgbClr val="000090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4" name="Oval 7"/>
          <p:cNvSpPr>
            <a:spLocks noChangeArrowheads="1"/>
          </p:cNvSpPr>
          <p:nvPr/>
        </p:nvSpPr>
        <p:spPr bwMode="auto">
          <a:xfrm>
            <a:off x="3454814" y="4869160"/>
            <a:ext cx="323954" cy="282950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5" name="Oval 7"/>
          <p:cNvSpPr>
            <a:spLocks noChangeArrowheads="1"/>
          </p:cNvSpPr>
          <p:nvPr/>
        </p:nvSpPr>
        <p:spPr bwMode="auto">
          <a:xfrm>
            <a:off x="3958870" y="4653136"/>
            <a:ext cx="323954" cy="282950"/>
          </a:xfrm>
          <a:prstGeom prst="ellipse">
            <a:avLst/>
          </a:prstGeom>
          <a:solidFill>
            <a:srgbClr val="000090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6" name="Oval 9"/>
          <p:cNvSpPr>
            <a:spLocks noChangeArrowheads="1"/>
          </p:cNvSpPr>
          <p:nvPr/>
        </p:nvSpPr>
        <p:spPr bwMode="auto">
          <a:xfrm rot="17489837">
            <a:off x="4451997" y="4250101"/>
            <a:ext cx="282950" cy="323954"/>
          </a:xfrm>
          <a:prstGeom prst="ellipse">
            <a:avLst/>
          </a:prstGeom>
          <a:solidFill>
            <a:srgbClr val="000090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7" name="Oval 10"/>
          <p:cNvSpPr>
            <a:spLocks noChangeArrowheads="1"/>
          </p:cNvSpPr>
          <p:nvPr/>
        </p:nvSpPr>
        <p:spPr bwMode="auto">
          <a:xfrm rot="1289837">
            <a:off x="1767197" y="4630644"/>
            <a:ext cx="323954" cy="282950"/>
          </a:xfrm>
          <a:prstGeom prst="ellipse">
            <a:avLst/>
          </a:prstGeom>
          <a:solidFill>
            <a:srgbClr val="000090"/>
          </a:solidFill>
          <a:ln w="12700">
            <a:solidFill>
              <a:srgbClr val="000000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8" name="Oval 7"/>
          <p:cNvSpPr>
            <a:spLocks noChangeArrowheads="1"/>
          </p:cNvSpPr>
          <p:nvPr/>
        </p:nvSpPr>
        <p:spPr bwMode="auto">
          <a:xfrm>
            <a:off x="1006542" y="2852936"/>
            <a:ext cx="323954" cy="282950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79" name="Oval 6"/>
          <p:cNvSpPr>
            <a:spLocks noChangeArrowheads="1"/>
          </p:cNvSpPr>
          <p:nvPr/>
        </p:nvSpPr>
        <p:spPr bwMode="auto">
          <a:xfrm>
            <a:off x="3310798" y="1772816"/>
            <a:ext cx="323954" cy="282950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/>
        </p:spPr>
        <p:txBody>
          <a:bodyPr wrap="none" anchor="ctr"/>
          <a:lstStyle/>
          <a:p>
            <a:pPr algn="ctr" eaLnBrk="0" hangingPunct="0">
              <a:defRPr/>
            </a:pPr>
            <a:endParaRPr lang="en-US" sz="1800"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084168" y="3212976"/>
            <a:ext cx="2265063" cy="4001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 smtClean="0"/>
              <a:t>CONFIGURATION</a:t>
            </a:r>
            <a:endParaRPr lang="en-US" b="0" dirty="0"/>
          </a:p>
        </p:txBody>
      </p:sp>
      <p:sp>
        <p:nvSpPr>
          <p:cNvPr id="55" name="Text Box 40"/>
          <p:cNvSpPr txBox="1">
            <a:spLocks noChangeArrowheads="1"/>
          </p:cNvSpPr>
          <p:nvPr/>
        </p:nvSpPr>
        <p:spPr bwMode="auto">
          <a:xfrm>
            <a:off x="5148064" y="4437112"/>
            <a:ext cx="3888432" cy="830997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 smtClean="0">
                <a:latin typeface="Apple Chancery"/>
                <a:cs typeface="Apple Chancery"/>
              </a:rPr>
              <a:t>C</a:t>
            </a:r>
            <a:endParaRPr lang="en-US" sz="2800" b="0" dirty="0">
              <a:latin typeface="Apple Chancery"/>
              <a:cs typeface="Apple Chancery"/>
            </a:endParaRP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Set of all possible configurations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9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9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Gathering in </a:t>
            </a:r>
            <a:r>
              <a:rPr lang="en-US" sz="2400" dirty="0" smtClean="0">
                <a:solidFill>
                  <a:srgbClr val="2DA735"/>
                </a:solidFill>
                <a:latin typeface="Calibri"/>
                <a:cs typeface="Calibri"/>
              </a:rPr>
              <a:t>Dynamic Rings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34" name="Text Box 40"/>
          <p:cNvSpPr txBox="1">
            <a:spLocks noChangeArrowheads="1"/>
          </p:cNvSpPr>
          <p:nvPr/>
        </p:nvSpPr>
        <p:spPr bwMode="auto">
          <a:xfrm>
            <a:off x="5076056" y="1340768"/>
            <a:ext cx="3888432" cy="830997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 smtClean="0">
                <a:latin typeface="Apple Chancery"/>
                <a:cs typeface="Apple Chancery"/>
              </a:rPr>
              <a:t>P</a:t>
            </a:r>
            <a:endParaRPr lang="en-US" sz="2800" b="0" dirty="0">
              <a:latin typeface="Apple Chancery"/>
              <a:cs typeface="Apple Chancery"/>
            </a:endParaRP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Set of all periodic configurations</a:t>
            </a: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809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303805" y="1744514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827584" y="1916832"/>
            <a:ext cx="6480720" cy="1323439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T4</a:t>
            </a:r>
          </a:p>
          <a:p>
            <a:r>
              <a:rPr lang="en-US" b="0" dirty="0" smtClean="0">
                <a:latin typeface="Calibri"/>
                <a:cs typeface="Calibri"/>
              </a:rPr>
              <a:t>Gathering is </a:t>
            </a:r>
            <a:r>
              <a:rPr lang="en-US" dirty="0" smtClean="0">
                <a:latin typeface="Calibri"/>
                <a:cs typeface="Calibri"/>
              </a:rPr>
              <a:t>unsolvable</a:t>
            </a:r>
            <a:r>
              <a:rPr lang="en-US" b="0" dirty="0" smtClean="0">
                <a:latin typeface="Calibri"/>
                <a:cs typeface="Calibri"/>
              </a:rPr>
              <a:t> in (R, A) if  C </a:t>
            </a:r>
            <a:r>
              <a:rPr lang="en-US" b="0" dirty="0" err="1" smtClean="0">
                <a:latin typeface="Calibri"/>
                <a:cs typeface="Calibri"/>
              </a:rPr>
              <a:t>ε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Apple Chancery"/>
                <a:cs typeface="Apple Chancery"/>
              </a:rPr>
              <a:t>P</a:t>
            </a:r>
            <a:r>
              <a:rPr lang="en-US" b="0" dirty="0" smtClean="0">
                <a:latin typeface="Calibri"/>
                <a:cs typeface="Calibri"/>
              </a:rPr>
              <a:t>; this holds regardless of chirality, cross detection, and knowledge of k and n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5292080" y="3501008"/>
            <a:ext cx="2016224" cy="400110"/>
          </a:xfrm>
          <a:prstGeom prst="rect">
            <a:avLst/>
          </a:prstGeom>
          <a:solidFill>
            <a:srgbClr val="AFCFF6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C  is not periodic</a:t>
            </a:r>
            <a:endParaRPr lang="en-US" dirty="0"/>
          </a:p>
        </p:txBody>
      </p:sp>
      <p:sp>
        <p:nvSpPr>
          <p:cNvPr id="16" name="Right Arrow 15"/>
          <p:cNvSpPr/>
          <p:nvPr/>
        </p:nvSpPr>
        <p:spPr bwMode="auto">
          <a:xfrm>
            <a:off x="3491879" y="3519519"/>
            <a:ext cx="1224136" cy="432048"/>
          </a:xfrm>
          <a:prstGeom prst="rightArrow">
            <a:avLst/>
          </a:prstGeom>
          <a:solidFill>
            <a:srgbClr val="00009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539552" y="1340768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Even without dynamics</a:t>
            </a:r>
          </a:p>
        </p:txBody>
      </p:sp>
      <p:sp>
        <p:nvSpPr>
          <p:cNvPr id="10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4384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BASIC LIMITATIONS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439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971600" y="1700808"/>
            <a:ext cx="4211406" cy="3528392"/>
            <a:chOff x="4609066" y="2204864"/>
            <a:chExt cx="4211406" cy="3528392"/>
          </a:xfrm>
        </p:grpSpPr>
        <p:sp>
          <p:nvSpPr>
            <p:cNvPr id="59" name="Oval 3"/>
            <p:cNvSpPr>
              <a:spLocks noChangeArrowheads="1"/>
            </p:cNvSpPr>
            <p:nvPr/>
          </p:nvSpPr>
          <p:spPr bwMode="auto">
            <a:xfrm>
              <a:off x="4720425" y="2320168"/>
              <a:ext cx="3887451" cy="325392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6372200" y="220486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1" name="Oval 7"/>
            <p:cNvSpPr>
              <a:spLocks noChangeArrowheads="1"/>
            </p:cNvSpPr>
            <p:nvPr/>
          </p:nvSpPr>
          <p:spPr bwMode="auto">
            <a:xfrm>
              <a:off x="4609066" y="377323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2" name="Oval 8"/>
            <p:cNvSpPr>
              <a:spLocks noChangeArrowheads="1"/>
            </p:cNvSpPr>
            <p:nvPr/>
          </p:nvSpPr>
          <p:spPr bwMode="auto">
            <a:xfrm>
              <a:off x="8496518" y="3838079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3" name="Oval 9"/>
            <p:cNvSpPr>
              <a:spLocks noChangeArrowheads="1"/>
            </p:cNvSpPr>
            <p:nvPr/>
          </p:nvSpPr>
          <p:spPr bwMode="auto">
            <a:xfrm rot="17489837">
              <a:off x="8377494" y="4322109"/>
              <a:ext cx="282950" cy="323954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4" name="Oval 10"/>
            <p:cNvSpPr>
              <a:spLocks noChangeArrowheads="1"/>
            </p:cNvSpPr>
            <p:nvPr/>
          </p:nvSpPr>
          <p:spPr bwMode="auto">
            <a:xfrm rot="1289837">
              <a:off x="5908721" y="535072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5" name="Oval 11"/>
            <p:cNvSpPr>
              <a:spLocks noChangeArrowheads="1"/>
            </p:cNvSpPr>
            <p:nvPr/>
          </p:nvSpPr>
          <p:spPr bwMode="auto">
            <a:xfrm rot="12265476">
              <a:off x="7423419" y="2408589"/>
              <a:ext cx="323954" cy="282950"/>
            </a:xfrm>
            <a:prstGeom prst="ellipse">
              <a:avLst/>
            </a:prstGeom>
            <a:solidFill>
              <a:srgbClr val="FFFFFF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6" name="Oval 12"/>
            <p:cNvSpPr>
              <a:spLocks noChangeArrowheads="1"/>
            </p:cNvSpPr>
            <p:nvPr/>
          </p:nvSpPr>
          <p:spPr bwMode="auto">
            <a:xfrm rot="7428541">
              <a:off x="4865785" y="2874409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3399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7" name="Oval 16"/>
            <p:cNvSpPr>
              <a:spLocks noChangeArrowheads="1"/>
            </p:cNvSpPr>
            <p:nvPr/>
          </p:nvSpPr>
          <p:spPr bwMode="auto">
            <a:xfrm>
              <a:off x="6498800" y="545030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8" name="Oval 6"/>
            <p:cNvSpPr>
              <a:spLocks noChangeArrowheads="1"/>
            </p:cNvSpPr>
            <p:nvPr/>
          </p:nvSpPr>
          <p:spPr bwMode="auto">
            <a:xfrm>
              <a:off x="5796136" y="227687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9" name="Oval 6"/>
            <p:cNvSpPr>
              <a:spLocks noChangeArrowheads="1"/>
            </p:cNvSpPr>
            <p:nvPr/>
          </p:nvSpPr>
          <p:spPr bwMode="auto">
            <a:xfrm>
              <a:off x="5292080" y="2492896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0" name="Oval 6"/>
            <p:cNvSpPr>
              <a:spLocks noChangeArrowheads="1"/>
            </p:cNvSpPr>
            <p:nvPr/>
          </p:nvSpPr>
          <p:spPr bwMode="auto">
            <a:xfrm>
              <a:off x="7884368" y="270892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1" name="Oval 6"/>
            <p:cNvSpPr>
              <a:spLocks noChangeArrowheads="1"/>
            </p:cNvSpPr>
            <p:nvPr/>
          </p:nvSpPr>
          <p:spPr bwMode="auto">
            <a:xfrm>
              <a:off x="8316416" y="321297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2" name="Oval 7"/>
            <p:cNvSpPr>
              <a:spLocks noChangeArrowheads="1"/>
            </p:cNvSpPr>
            <p:nvPr/>
          </p:nvSpPr>
          <p:spPr bwMode="auto">
            <a:xfrm>
              <a:off x="4644008" y="429309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3" name="Oval 7"/>
            <p:cNvSpPr>
              <a:spLocks noChangeArrowheads="1"/>
            </p:cNvSpPr>
            <p:nvPr/>
          </p:nvSpPr>
          <p:spPr bwMode="auto">
            <a:xfrm>
              <a:off x="4860032" y="472514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7092280" y="537321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5" name="Oval 7"/>
            <p:cNvSpPr>
              <a:spLocks noChangeArrowheads="1"/>
            </p:cNvSpPr>
            <p:nvPr/>
          </p:nvSpPr>
          <p:spPr bwMode="auto">
            <a:xfrm>
              <a:off x="7596336" y="515719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6" name="Oval 9"/>
            <p:cNvSpPr>
              <a:spLocks noChangeArrowheads="1"/>
            </p:cNvSpPr>
            <p:nvPr/>
          </p:nvSpPr>
          <p:spPr bwMode="auto">
            <a:xfrm rot="17489837">
              <a:off x="8089463" y="4754157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7" name="Oval 10"/>
            <p:cNvSpPr>
              <a:spLocks noChangeArrowheads="1"/>
            </p:cNvSpPr>
            <p:nvPr/>
          </p:nvSpPr>
          <p:spPr bwMode="auto">
            <a:xfrm rot="1289837">
              <a:off x="5404663" y="513470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8" name="Oval 7"/>
            <p:cNvSpPr>
              <a:spLocks noChangeArrowheads="1"/>
            </p:cNvSpPr>
            <p:nvPr/>
          </p:nvSpPr>
          <p:spPr bwMode="auto">
            <a:xfrm>
              <a:off x="4644008" y="335699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6948264" y="227687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84168" y="3212976"/>
            <a:ext cx="2265063" cy="4001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 smtClean="0"/>
              <a:t>CONFIGURATION</a:t>
            </a:r>
            <a:endParaRPr lang="en-US" b="0" dirty="0"/>
          </a:p>
        </p:txBody>
      </p:sp>
      <p:sp>
        <p:nvSpPr>
          <p:cNvPr id="9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93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9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Gathering in Dynamic Rings</a:t>
            </a:r>
            <a:endParaRPr lang="fr-CA" sz="2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1" name="Text Box 40"/>
          <p:cNvSpPr txBox="1">
            <a:spLocks noChangeArrowheads="1"/>
          </p:cNvSpPr>
          <p:nvPr/>
        </p:nvSpPr>
        <p:spPr bwMode="auto">
          <a:xfrm>
            <a:off x="5076056" y="1340768"/>
            <a:ext cx="3888432" cy="1138773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>
                <a:latin typeface="Apple Chancery"/>
                <a:cs typeface="Apple Chancery"/>
              </a:rPr>
              <a:t>A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Aperiodic configurations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(the only feasible ones in static) </a:t>
            </a: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8100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31"/>
          <p:cNvCxnSpPr/>
          <p:nvPr/>
        </p:nvCxnSpPr>
        <p:spPr bwMode="auto">
          <a:xfrm>
            <a:off x="2843808" y="1124744"/>
            <a:ext cx="144016" cy="4536504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971600" y="1700808"/>
            <a:ext cx="4211406" cy="3528392"/>
            <a:chOff x="4609066" y="2204864"/>
            <a:chExt cx="4211406" cy="3528392"/>
          </a:xfrm>
        </p:grpSpPr>
        <p:sp>
          <p:nvSpPr>
            <p:cNvPr id="59" name="Oval 3"/>
            <p:cNvSpPr>
              <a:spLocks noChangeArrowheads="1"/>
            </p:cNvSpPr>
            <p:nvPr/>
          </p:nvSpPr>
          <p:spPr bwMode="auto">
            <a:xfrm>
              <a:off x="4720425" y="2320168"/>
              <a:ext cx="3887451" cy="325392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6372200" y="220486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1" name="Oval 7"/>
            <p:cNvSpPr>
              <a:spLocks noChangeArrowheads="1"/>
            </p:cNvSpPr>
            <p:nvPr/>
          </p:nvSpPr>
          <p:spPr bwMode="auto">
            <a:xfrm>
              <a:off x="4609066" y="377323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2" name="Oval 8"/>
            <p:cNvSpPr>
              <a:spLocks noChangeArrowheads="1"/>
            </p:cNvSpPr>
            <p:nvPr/>
          </p:nvSpPr>
          <p:spPr bwMode="auto">
            <a:xfrm>
              <a:off x="8496518" y="3838079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3" name="Oval 9"/>
            <p:cNvSpPr>
              <a:spLocks noChangeArrowheads="1"/>
            </p:cNvSpPr>
            <p:nvPr/>
          </p:nvSpPr>
          <p:spPr bwMode="auto">
            <a:xfrm rot="17489837">
              <a:off x="8377494" y="4322109"/>
              <a:ext cx="282950" cy="323954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4" name="Oval 10"/>
            <p:cNvSpPr>
              <a:spLocks noChangeArrowheads="1"/>
            </p:cNvSpPr>
            <p:nvPr/>
          </p:nvSpPr>
          <p:spPr bwMode="auto">
            <a:xfrm rot="1289837">
              <a:off x="5908721" y="535072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5" name="Oval 11"/>
            <p:cNvSpPr>
              <a:spLocks noChangeArrowheads="1"/>
            </p:cNvSpPr>
            <p:nvPr/>
          </p:nvSpPr>
          <p:spPr bwMode="auto">
            <a:xfrm rot="12265476">
              <a:off x="7423419" y="2408589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6" name="Oval 12"/>
            <p:cNvSpPr>
              <a:spLocks noChangeArrowheads="1"/>
            </p:cNvSpPr>
            <p:nvPr/>
          </p:nvSpPr>
          <p:spPr bwMode="auto">
            <a:xfrm rot="7428541">
              <a:off x="4865785" y="2874409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3399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7" name="Oval 16"/>
            <p:cNvSpPr>
              <a:spLocks noChangeArrowheads="1"/>
            </p:cNvSpPr>
            <p:nvPr/>
          </p:nvSpPr>
          <p:spPr bwMode="auto">
            <a:xfrm>
              <a:off x="6498800" y="545030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8" name="Oval 6"/>
            <p:cNvSpPr>
              <a:spLocks noChangeArrowheads="1"/>
            </p:cNvSpPr>
            <p:nvPr/>
          </p:nvSpPr>
          <p:spPr bwMode="auto">
            <a:xfrm>
              <a:off x="5796136" y="227687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9" name="Oval 6"/>
            <p:cNvSpPr>
              <a:spLocks noChangeArrowheads="1"/>
            </p:cNvSpPr>
            <p:nvPr/>
          </p:nvSpPr>
          <p:spPr bwMode="auto">
            <a:xfrm>
              <a:off x="5292080" y="2492896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0" name="Oval 6"/>
            <p:cNvSpPr>
              <a:spLocks noChangeArrowheads="1"/>
            </p:cNvSpPr>
            <p:nvPr/>
          </p:nvSpPr>
          <p:spPr bwMode="auto">
            <a:xfrm>
              <a:off x="7884368" y="270892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1" name="Oval 6"/>
            <p:cNvSpPr>
              <a:spLocks noChangeArrowheads="1"/>
            </p:cNvSpPr>
            <p:nvPr/>
          </p:nvSpPr>
          <p:spPr bwMode="auto">
            <a:xfrm>
              <a:off x="8316416" y="321297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2" name="Oval 7"/>
            <p:cNvSpPr>
              <a:spLocks noChangeArrowheads="1"/>
            </p:cNvSpPr>
            <p:nvPr/>
          </p:nvSpPr>
          <p:spPr bwMode="auto">
            <a:xfrm>
              <a:off x="4644008" y="429309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3" name="Oval 7"/>
            <p:cNvSpPr>
              <a:spLocks noChangeArrowheads="1"/>
            </p:cNvSpPr>
            <p:nvPr/>
          </p:nvSpPr>
          <p:spPr bwMode="auto">
            <a:xfrm>
              <a:off x="4860032" y="472514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7092280" y="537321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5" name="Oval 7"/>
            <p:cNvSpPr>
              <a:spLocks noChangeArrowheads="1"/>
            </p:cNvSpPr>
            <p:nvPr/>
          </p:nvSpPr>
          <p:spPr bwMode="auto">
            <a:xfrm>
              <a:off x="7596336" y="515719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6" name="Oval 9"/>
            <p:cNvSpPr>
              <a:spLocks noChangeArrowheads="1"/>
            </p:cNvSpPr>
            <p:nvPr/>
          </p:nvSpPr>
          <p:spPr bwMode="auto">
            <a:xfrm rot="17489837">
              <a:off x="8089463" y="4754157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7" name="Oval 10"/>
            <p:cNvSpPr>
              <a:spLocks noChangeArrowheads="1"/>
            </p:cNvSpPr>
            <p:nvPr/>
          </p:nvSpPr>
          <p:spPr bwMode="auto">
            <a:xfrm rot="1289837">
              <a:off x="5404663" y="513470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8" name="Oval 7"/>
            <p:cNvSpPr>
              <a:spLocks noChangeArrowheads="1"/>
            </p:cNvSpPr>
            <p:nvPr/>
          </p:nvSpPr>
          <p:spPr bwMode="auto">
            <a:xfrm>
              <a:off x="4644008" y="335699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6948264" y="227687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84168" y="3212976"/>
            <a:ext cx="2265063" cy="4001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 smtClean="0"/>
              <a:t>CONFIGURATION</a:t>
            </a:r>
            <a:endParaRPr lang="en-US" b="0" dirty="0"/>
          </a:p>
        </p:txBody>
      </p:sp>
      <p:sp>
        <p:nvSpPr>
          <p:cNvPr id="9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93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9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Gathering in Dynamic Rings</a:t>
            </a:r>
            <a:endParaRPr lang="fr-CA" sz="2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4" name="Text Box 40"/>
          <p:cNvSpPr txBox="1">
            <a:spLocks noChangeArrowheads="1"/>
          </p:cNvSpPr>
          <p:nvPr/>
        </p:nvSpPr>
        <p:spPr bwMode="auto">
          <a:xfrm>
            <a:off x="5076056" y="1340768"/>
            <a:ext cx="3888432" cy="1138773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>
                <a:latin typeface="Apple Chancery"/>
                <a:cs typeface="Apple Chancery"/>
              </a:rPr>
              <a:t>A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Aperiodic configurations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(the only feasible ones in static) 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35" name="Text Box 40"/>
          <p:cNvSpPr txBox="1">
            <a:spLocks noChangeArrowheads="1"/>
          </p:cNvSpPr>
          <p:nvPr/>
        </p:nvSpPr>
        <p:spPr bwMode="auto">
          <a:xfrm>
            <a:off x="5076056" y="4221088"/>
            <a:ext cx="3888432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Double palindromes</a:t>
            </a: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76407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971600" y="1700808"/>
            <a:ext cx="4211406" cy="3528392"/>
            <a:chOff x="4609066" y="2204864"/>
            <a:chExt cx="4211406" cy="3528392"/>
          </a:xfrm>
        </p:grpSpPr>
        <p:sp>
          <p:nvSpPr>
            <p:cNvPr id="59" name="Oval 3"/>
            <p:cNvSpPr>
              <a:spLocks noChangeArrowheads="1"/>
            </p:cNvSpPr>
            <p:nvPr/>
          </p:nvSpPr>
          <p:spPr bwMode="auto">
            <a:xfrm>
              <a:off x="4720425" y="2320168"/>
              <a:ext cx="3887451" cy="325392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6372200" y="220486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1" name="Oval 7"/>
            <p:cNvSpPr>
              <a:spLocks noChangeArrowheads="1"/>
            </p:cNvSpPr>
            <p:nvPr/>
          </p:nvSpPr>
          <p:spPr bwMode="auto">
            <a:xfrm>
              <a:off x="4609066" y="377323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2" name="Oval 8"/>
            <p:cNvSpPr>
              <a:spLocks noChangeArrowheads="1"/>
            </p:cNvSpPr>
            <p:nvPr/>
          </p:nvSpPr>
          <p:spPr bwMode="auto">
            <a:xfrm>
              <a:off x="8496518" y="3838079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3" name="Oval 9"/>
            <p:cNvSpPr>
              <a:spLocks noChangeArrowheads="1"/>
            </p:cNvSpPr>
            <p:nvPr/>
          </p:nvSpPr>
          <p:spPr bwMode="auto">
            <a:xfrm rot="17489837">
              <a:off x="8377494" y="4322109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4" name="Oval 10"/>
            <p:cNvSpPr>
              <a:spLocks noChangeArrowheads="1"/>
            </p:cNvSpPr>
            <p:nvPr/>
          </p:nvSpPr>
          <p:spPr bwMode="auto">
            <a:xfrm rot="1289837">
              <a:off x="5908721" y="535072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5" name="Oval 11"/>
            <p:cNvSpPr>
              <a:spLocks noChangeArrowheads="1"/>
            </p:cNvSpPr>
            <p:nvPr/>
          </p:nvSpPr>
          <p:spPr bwMode="auto">
            <a:xfrm rot="12265476">
              <a:off x="7423419" y="2408589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6" name="Oval 12"/>
            <p:cNvSpPr>
              <a:spLocks noChangeArrowheads="1"/>
            </p:cNvSpPr>
            <p:nvPr/>
          </p:nvSpPr>
          <p:spPr bwMode="auto">
            <a:xfrm rot="7428541">
              <a:off x="4865785" y="2874409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3399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7" name="Oval 16"/>
            <p:cNvSpPr>
              <a:spLocks noChangeArrowheads="1"/>
            </p:cNvSpPr>
            <p:nvPr/>
          </p:nvSpPr>
          <p:spPr bwMode="auto">
            <a:xfrm>
              <a:off x="6498800" y="545030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8" name="Oval 6"/>
            <p:cNvSpPr>
              <a:spLocks noChangeArrowheads="1"/>
            </p:cNvSpPr>
            <p:nvPr/>
          </p:nvSpPr>
          <p:spPr bwMode="auto">
            <a:xfrm>
              <a:off x="5796136" y="227687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9" name="Oval 6"/>
            <p:cNvSpPr>
              <a:spLocks noChangeArrowheads="1"/>
            </p:cNvSpPr>
            <p:nvPr/>
          </p:nvSpPr>
          <p:spPr bwMode="auto">
            <a:xfrm>
              <a:off x="5292080" y="2492896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0" name="Oval 6"/>
            <p:cNvSpPr>
              <a:spLocks noChangeArrowheads="1"/>
            </p:cNvSpPr>
            <p:nvPr/>
          </p:nvSpPr>
          <p:spPr bwMode="auto">
            <a:xfrm>
              <a:off x="7884368" y="270892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1" name="Oval 6"/>
            <p:cNvSpPr>
              <a:spLocks noChangeArrowheads="1"/>
            </p:cNvSpPr>
            <p:nvPr/>
          </p:nvSpPr>
          <p:spPr bwMode="auto">
            <a:xfrm>
              <a:off x="8316416" y="321297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2" name="Oval 7"/>
            <p:cNvSpPr>
              <a:spLocks noChangeArrowheads="1"/>
            </p:cNvSpPr>
            <p:nvPr/>
          </p:nvSpPr>
          <p:spPr bwMode="auto">
            <a:xfrm>
              <a:off x="4644008" y="429309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3" name="Oval 7"/>
            <p:cNvSpPr>
              <a:spLocks noChangeArrowheads="1"/>
            </p:cNvSpPr>
            <p:nvPr/>
          </p:nvSpPr>
          <p:spPr bwMode="auto">
            <a:xfrm>
              <a:off x="4860032" y="472514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7092280" y="537321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5" name="Oval 7"/>
            <p:cNvSpPr>
              <a:spLocks noChangeArrowheads="1"/>
            </p:cNvSpPr>
            <p:nvPr/>
          </p:nvSpPr>
          <p:spPr bwMode="auto">
            <a:xfrm>
              <a:off x="7596336" y="515719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6" name="Oval 9"/>
            <p:cNvSpPr>
              <a:spLocks noChangeArrowheads="1"/>
            </p:cNvSpPr>
            <p:nvPr/>
          </p:nvSpPr>
          <p:spPr bwMode="auto">
            <a:xfrm rot="17489837">
              <a:off x="8089463" y="4754157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7" name="Oval 10"/>
            <p:cNvSpPr>
              <a:spLocks noChangeArrowheads="1"/>
            </p:cNvSpPr>
            <p:nvPr/>
          </p:nvSpPr>
          <p:spPr bwMode="auto">
            <a:xfrm rot="1289837">
              <a:off x="5404663" y="513470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8" name="Oval 7"/>
            <p:cNvSpPr>
              <a:spLocks noChangeArrowheads="1"/>
            </p:cNvSpPr>
            <p:nvPr/>
          </p:nvSpPr>
          <p:spPr bwMode="auto">
            <a:xfrm>
              <a:off x="4644008" y="335699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6948264" y="227687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84168" y="3212976"/>
            <a:ext cx="2265063" cy="4001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 smtClean="0"/>
              <a:t>CONFIGURATION</a:t>
            </a:r>
            <a:endParaRPr lang="en-US" b="0" dirty="0"/>
          </a:p>
        </p:txBody>
      </p:sp>
      <p:sp>
        <p:nvSpPr>
          <p:cNvPr id="9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93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9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Gathering in Dynamic Rings</a:t>
            </a:r>
            <a:endParaRPr lang="fr-CA" sz="2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1" name="Text Box 40"/>
          <p:cNvSpPr txBox="1">
            <a:spLocks noChangeArrowheads="1"/>
          </p:cNvSpPr>
          <p:nvPr/>
        </p:nvSpPr>
        <p:spPr bwMode="auto">
          <a:xfrm>
            <a:off x="5076056" y="4221088"/>
            <a:ext cx="3888432" cy="1138773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>
                <a:latin typeface="Apple Chancery"/>
                <a:cs typeface="Apple Chancery"/>
              </a:rPr>
              <a:t>E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Double palindromes with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 edge-edge axis of symmetry</a:t>
            </a:r>
            <a:endParaRPr lang="en-US" b="0" dirty="0">
              <a:latin typeface="Calibri"/>
              <a:cs typeface="Calibri"/>
            </a:endParaRPr>
          </a:p>
        </p:txBody>
      </p:sp>
      <p:sp>
        <p:nvSpPr>
          <p:cNvPr id="32" name="Text Box 40"/>
          <p:cNvSpPr txBox="1">
            <a:spLocks noChangeArrowheads="1"/>
          </p:cNvSpPr>
          <p:nvPr/>
        </p:nvSpPr>
        <p:spPr bwMode="auto">
          <a:xfrm>
            <a:off x="5076056" y="1340768"/>
            <a:ext cx="3888432" cy="1138773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>
                <a:latin typeface="Apple Chancery"/>
                <a:cs typeface="Apple Chancery"/>
              </a:rPr>
              <a:t>A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Aperiodic configurations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(the only feasible ones in static) </a:t>
            </a: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830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fr-CA" smtClean="0"/>
          </a:p>
        </p:txBody>
      </p:sp>
      <p:sp>
        <p:nvSpPr>
          <p:cNvPr id="457754" name="Text Box 26"/>
          <p:cNvSpPr txBox="1">
            <a:spLocks noChangeArrowheads="1"/>
          </p:cNvSpPr>
          <p:nvPr/>
        </p:nvSpPr>
        <p:spPr bwMode="auto">
          <a:xfrm>
            <a:off x="827088" y="12684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971600" y="1700808"/>
            <a:ext cx="4211406" cy="3528392"/>
            <a:chOff x="4609066" y="2204864"/>
            <a:chExt cx="4211406" cy="3528392"/>
          </a:xfrm>
        </p:grpSpPr>
        <p:sp>
          <p:nvSpPr>
            <p:cNvPr id="59" name="Oval 3"/>
            <p:cNvSpPr>
              <a:spLocks noChangeArrowheads="1"/>
            </p:cNvSpPr>
            <p:nvPr/>
          </p:nvSpPr>
          <p:spPr bwMode="auto">
            <a:xfrm>
              <a:off x="4720425" y="2320168"/>
              <a:ext cx="3887451" cy="325392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0" name="Oval 6"/>
            <p:cNvSpPr>
              <a:spLocks noChangeArrowheads="1"/>
            </p:cNvSpPr>
            <p:nvPr/>
          </p:nvSpPr>
          <p:spPr bwMode="auto">
            <a:xfrm>
              <a:off x="6372200" y="220486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1" name="Oval 7"/>
            <p:cNvSpPr>
              <a:spLocks noChangeArrowheads="1"/>
            </p:cNvSpPr>
            <p:nvPr/>
          </p:nvSpPr>
          <p:spPr bwMode="auto">
            <a:xfrm>
              <a:off x="4609066" y="377323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2" name="Oval 8"/>
            <p:cNvSpPr>
              <a:spLocks noChangeArrowheads="1"/>
            </p:cNvSpPr>
            <p:nvPr/>
          </p:nvSpPr>
          <p:spPr bwMode="auto">
            <a:xfrm>
              <a:off x="8496518" y="3838079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3" name="Oval 9"/>
            <p:cNvSpPr>
              <a:spLocks noChangeArrowheads="1"/>
            </p:cNvSpPr>
            <p:nvPr/>
          </p:nvSpPr>
          <p:spPr bwMode="auto">
            <a:xfrm rot="17489837">
              <a:off x="8377494" y="4322109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4" name="Oval 10"/>
            <p:cNvSpPr>
              <a:spLocks noChangeArrowheads="1"/>
            </p:cNvSpPr>
            <p:nvPr/>
          </p:nvSpPr>
          <p:spPr bwMode="auto">
            <a:xfrm rot="1289837">
              <a:off x="5908721" y="535072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5" name="Oval 11"/>
            <p:cNvSpPr>
              <a:spLocks noChangeArrowheads="1"/>
            </p:cNvSpPr>
            <p:nvPr/>
          </p:nvSpPr>
          <p:spPr bwMode="auto">
            <a:xfrm rot="12265476">
              <a:off x="7423419" y="2408589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6" name="Oval 12"/>
            <p:cNvSpPr>
              <a:spLocks noChangeArrowheads="1"/>
            </p:cNvSpPr>
            <p:nvPr/>
          </p:nvSpPr>
          <p:spPr bwMode="auto">
            <a:xfrm rot="7428541">
              <a:off x="4865785" y="2874409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3399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7" name="Oval 16"/>
            <p:cNvSpPr>
              <a:spLocks noChangeArrowheads="1"/>
            </p:cNvSpPr>
            <p:nvPr/>
          </p:nvSpPr>
          <p:spPr bwMode="auto">
            <a:xfrm>
              <a:off x="6498800" y="545030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8" name="Oval 6"/>
            <p:cNvSpPr>
              <a:spLocks noChangeArrowheads="1"/>
            </p:cNvSpPr>
            <p:nvPr/>
          </p:nvSpPr>
          <p:spPr bwMode="auto">
            <a:xfrm>
              <a:off x="5796136" y="227687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9" name="Oval 6"/>
            <p:cNvSpPr>
              <a:spLocks noChangeArrowheads="1"/>
            </p:cNvSpPr>
            <p:nvPr/>
          </p:nvSpPr>
          <p:spPr bwMode="auto">
            <a:xfrm>
              <a:off x="5292080" y="2492896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0" name="Oval 6"/>
            <p:cNvSpPr>
              <a:spLocks noChangeArrowheads="1"/>
            </p:cNvSpPr>
            <p:nvPr/>
          </p:nvSpPr>
          <p:spPr bwMode="auto">
            <a:xfrm>
              <a:off x="7884368" y="270892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1" name="Oval 6"/>
            <p:cNvSpPr>
              <a:spLocks noChangeArrowheads="1"/>
            </p:cNvSpPr>
            <p:nvPr/>
          </p:nvSpPr>
          <p:spPr bwMode="auto">
            <a:xfrm>
              <a:off x="8316416" y="321297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2" name="Oval 7"/>
            <p:cNvSpPr>
              <a:spLocks noChangeArrowheads="1"/>
            </p:cNvSpPr>
            <p:nvPr/>
          </p:nvSpPr>
          <p:spPr bwMode="auto">
            <a:xfrm>
              <a:off x="4644008" y="429309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3" name="Oval 7"/>
            <p:cNvSpPr>
              <a:spLocks noChangeArrowheads="1"/>
            </p:cNvSpPr>
            <p:nvPr/>
          </p:nvSpPr>
          <p:spPr bwMode="auto">
            <a:xfrm>
              <a:off x="4860032" y="472514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4" name="Oval 7"/>
            <p:cNvSpPr>
              <a:spLocks noChangeArrowheads="1"/>
            </p:cNvSpPr>
            <p:nvPr/>
          </p:nvSpPr>
          <p:spPr bwMode="auto">
            <a:xfrm>
              <a:off x="7092280" y="537321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5" name="Oval 7"/>
            <p:cNvSpPr>
              <a:spLocks noChangeArrowheads="1"/>
            </p:cNvSpPr>
            <p:nvPr/>
          </p:nvSpPr>
          <p:spPr bwMode="auto">
            <a:xfrm>
              <a:off x="7596336" y="515719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6" name="Oval 9"/>
            <p:cNvSpPr>
              <a:spLocks noChangeArrowheads="1"/>
            </p:cNvSpPr>
            <p:nvPr/>
          </p:nvSpPr>
          <p:spPr bwMode="auto">
            <a:xfrm rot="17489837">
              <a:off x="8089463" y="4754157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7" name="Oval 10"/>
            <p:cNvSpPr>
              <a:spLocks noChangeArrowheads="1"/>
            </p:cNvSpPr>
            <p:nvPr/>
          </p:nvSpPr>
          <p:spPr bwMode="auto">
            <a:xfrm rot="1289837">
              <a:off x="5404663" y="513470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8" name="Oval 7"/>
            <p:cNvSpPr>
              <a:spLocks noChangeArrowheads="1"/>
            </p:cNvSpPr>
            <p:nvPr/>
          </p:nvSpPr>
          <p:spPr bwMode="auto">
            <a:xfrm>
              <a:off x="4644008" y="335699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79" name="Oval 6"/>
            <p:cNvSpPr>
              <a:spLocks noChangeArrowheads="1"/>
            </p:cNvSpPr>
            <p:nvPr/>
          </p:nvSpPr>
          <p:spPr bwMode="auto">
            <a:xfrm>
              <a:off x="6948264" y="227687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6084168" y="3212976"/>
            <a:ext cx="2265063" cy="40011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b="0" dirty="0" smtClean="0"/>
              <a:t>CONFIGURATION</a:t>
            </a:r>
            <a:endParaRPr lang="en-US" b="0" dirty="0"/>
          </a:p>
        </p:txBody>
      </p:sp>
      <p:sp>
        <p:nvSpPr>
          <p:cNvPr id="9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93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69945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Gathering in Dynamic Rings</a:t>
            </a:r>
            <a:endParaRPr lang="fr-CA" sz="2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31" name="Text Box 40"/>
          <p:cNvSpPr txBox="1">
            <a:spLocks noChangeArrowheads="1"/>
          </p:cNvSpPr>
          <p:nvPr/>
        </p:nvSpPr>
        <p:spPr bwMode="auto">
          <a:xfrm>
            <a:off x="5076056" y="4221088"/>
            <a:ext cx="3888432" cy="1138773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>
                <a:latin typeface="Apple Chancery"/>
                <a:cs typeface="Apple Chancery"/>
              </a:rPr>
              <a:t>E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Double palindromes with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 edge-edge axis of symmetry</a:t>
            </a:r>
            <a:endParaRPr lang="en-US" b="0" dirty="0">
              <a:latin typeface="Calibri"/>
              <a:cs typeface="Calibri"/>
            </a:endParaRPr>
          </a:p>
        </p:txBody>
      </p:sp>
      <p:cxnSp>
        <p:nvCxnSpPr>
          <p:cNvPr id="4" name="Straight Connector 3"/>
          <p:cNvCxnSpPr/>
          <p:nvPr/>
        </p:nvCxnSpPr>
        <p:spPr bwMode="auto">
          <a:xfrm>
            <a:off x="2411760" y="1196752"/>
            <a:ext cx="1008112" cy="4248472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2" name="Text Box 40"/>
          <p:cNvSpPr txBox="1">
            <a:spLocks noChangeArrowheads="1"/>
          </p:cNvSpPr>
          <p:nvPr/>
        </p:nvSpPr>
        <p:spPr bwMode="auto">
          <a:xfrm>
            <a:off x="5076056" y="1340768"/>
            <a:ext cx="3888432" cy="1138773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pPr algn="ctr" eaLnBrk="0" hangingPunct="0">
              <a:defRPr/>
            </a:pPr>
            <a:r>
              <a:rPr lang="en-US" sz="2800" b="0" dirty="0">
                <a:latin typeface="Apple Chancery"/>
                <a:cs typeface="Apple Chancery"/>
              </a:rPr>
              <a:t>A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Aperiodic configurations</a:t>
            </a:r>
          </a:p>
          <a:p>
            <a:pPr algn="ctr" eaLnBrk="0" hangingPunct="0">
              <a:defRPr/>
            </a:pPr>
            <a:r>
              <a:rPr lang="en-US" b="0" dirty="0" smtClean="0">
                <a:latin typeface="Calibri"/>
                <a:cs typeface="Calibri"/>
              </a:rPr>
              <a:t>(the only feasible ones in static) </a:t>
            </a:r>
            <a:endParaRPr lang="en-US" b="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10018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303805" y="1744514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827584" y="1916832"/>
            <a:ext cx="6480720" cy="1323439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T4</a:t>
            </a:r>
          </a:p>
          <a:p>
            <a:r>
              <a:rPr lang="en-US" b="0" dirty="0" smtClean="0">
                <a:latin typeface="Calibri"/>
                <a:cs typeface="Calibri"/>
              </a:rPr>
              <a:t>Gathering is </a:t>
            </a:r>
            <a:r>
              <a:rPr lang="en-US" dirty="0" smtClean="0">
                <a:latin typeface="Calibri"/>
                <a:cs typeface="Calibri"/>
              </a:rPr>
              <a:t>unsolvable</a:t>
            </a:r>
            <a:r>
              <a:rPr lang="en-US" b="0" dirty="0" smtClean="0">
                <a:latin typeface="Calibri"/>
                <a:cs typeface="Calibri"/>
              </a:rPr>
              <a:t> in (R, A) if  C </a:t>
            </a:r>
            <a:r>
              <a:rPr lang="en-US" b="0" dirty="0" err="1" smtClean="0">
                <a:latin typeface="Calibri"/>
                <a:cs typeface="Calibri"/>
              </a:rPr>
              <a:t>ε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 smtClean="0">
                <a:latin typeface="Apple Chancery"/>
                <a:cs typeface="Apple Chancery"/>
              </a:rPr>
              <a:t>P</a:t>
            </a:r>
            <a:r>
              <a:rPr lang="en-US" b="0" dirty="0" smtClean="0">
                <a:latin typeface="Calibri"/>
                <a:cs typeface="Calibri"/>
              </a:rPr>
              <a:t>; this holds regardless of chirality, cross detection, and knowledge of k and n</a:t>
            </a:r>
            <a:r>
              <a:rPr lang="en-US" dirty="0" smtClean="0"/>
              <a:t>. </a:t>
            </a:r>
            <a:endParaRPr lang="en-US" dirty="0"/>
          </a:p>
        </p:txBody>
      </p:sp>
      <p:sp>
        <p:nvSpPr>
          <p:cNvPr id="17" name="Text Box 2"/>
          <p:cNvSpPr txBox="1">
            <a:spLocks noChangeArrowheads="1"/>
          </p:cNvSpPr>
          <p:nvPr/>
        </p:nvSpPr>
        <p:spPr bwMode="auto">
          <a:xfrm>
            <a:off x="539552" y="1340768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Even without dynamics</a:t>
            </a: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539552" y="3501008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Because of dynamics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6552727" cy="1323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T5</a:t>
            </a:r>
          </a:p>
          <a:p>
            <a:r>
              <a:rPr lang="en-US" dirty="0" smtClean="0">
                <a:latin typeface="Calibri"/>
                <a:cs typeface="Calibri"/>
              </a:rPr>
              <a:t>Without cross-detection and without chirality</a:t>
            </a:r>
            <a:r>
              <a:rPr lang="en-US" b="0" dirty="0" smtClean="0">
                <a:latin typeface="Calibri"/>
                <a:cs typeface="Calibri"/>
              </a:rPr>
              <a:t> Gathering is </a:t>
            </a:r>
            <a:r>
              <a:rPr lang="en-US" dirty="0" smtClean="0">
                <a:latin typeface="Calibri"/>
                <a:cs typeface="Calibri"/>
              </a:rPr>
              <a:t>unsolvable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in (R, A) </a:t>
            </a:r>
            <a:r>
              <a:rPr lang="en-US" b="0" dirty="0" smtClean="0">
                <a:latin typeface="Calibri"/>
                <a:cs typeface="Calibri"/>
              </a:rPr>
              <a:t> </a:t>
            </a:r>
            <a:r>
              <a:rPr lang="en-US" b="0" dirty="0">
                <a:latin typeface="Calibri"/>
                <a:cs typeface="Calibri"/>
              </a:rPr>
              <a:t>if  C </a:t>
            </a:r>
            <a:r>
              <a:rPr lang="en-US" b="0" dirty="0" err="1">
                <a:latin typeface="Calibri"/>
                <a:cs typeface="Calibri"/>
              </a:rPr>
              <a:t>ε</a:t>
            </a:r>
            <a:r>
              <a:rPr lang="en-US" b="0" dirty="0">
                <a:latin typeface="Calibri"/>
                <a:cs typeface="Calibri"/>
              </a:rPr>
              <a:t> </a:t>
            </a:r>
            <a:r>
              <a:rPr lang="en-US" b="0" dirty="0">
                <a:latin typeface="Apple Chancery"/>
                <a:cs typeface="Apple Chancery"/>
              </a:rPr>
              <a:t>E</a:t>
            </a:r>
            <a:r>
              <a:rPr lang="en-US" b="0" dirty="0" smtClean="0">
                <a:latin typeface="Calibri"/>
                <a:cs typeface="Calibri"/>
              </a:rPr>
              <a:t>; </a:t>
            </a:r>
            <a:r>
              <a:rPr lang="en-US" b="0" dirty="0">
                <a:latin typeface="Calibri"/>
                <a:cs typeface="Calibri"/>
              </a:rPr>
              <a:t>this holds regardless of </a:t>
            </a:r>
            <a:r>
              <a:rPr lang="en-US" b="0" dirty="0" smtClean="0">
                <a:latin typeface="Calibri"/>
                <a:cs typeface="Calibri"/>
              </a:rPr>
              <a:t>knowledge </a:t>
            </a:r>
            <a:r>
              <a:rPr lang="en-US" b="0" dirty="0">
                <a:latin typeface="Calibri"/>
                <a:cs typeface="Calibri"/>
              </a:rPr>
              <a:t>of k and n</a:t>
            </a:r>
            <a:r>
              <a:rPr lang="en-US" dirty="0"/>
              <a:t>. </a:t>
            </a:r>
          </a:p>
        </p:txBody>
      </p:sp>
      <p:sp>
        <p:nvSpPr>
          <p:cNvPr id="14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438458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BASIC LIMITATIONS</a:t>
            </a:r>
            <a:endParaRPr lang="fr-CA" sz="2400" dirty="0">
              <a:solidFill>
                <a:srgbClr val="2DA735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12" name="Text Box 26"/>
          <p:cNvSpPr txBox="1">
            <a:spLocks noChangeArrowheads="1"/>
          </p:cNvSpPr>
          <p:nvPr/>
        </p:nvSpPr>
        <p:spPr bwMode="auto">
          <a:xfrm>
            <a:off x="7294556" y="2087200"/>
            <a:ext cx="52614" cy="1306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7439068" y="4713305"/>
            <a:ext cx="1203259" cy="1008112"/>
            <a:chOff x="4609066" y="2204864"/>
            <a:chExt cx="4211406" cy="3528392"/>
          </a:xfrm>
        </p:grpSpPr>
        <p:sp>
          <p:nvSpPr>
            <p:cNvPr id="19" name="Oval 3"/>
            <p:cNvSpPr>
              <a:spLocks noChangeArrowheads="1"/>
            </p:cNvSpPr>
            <p:nvPr/>
          </p:nvSpPr>
          <p:spPr bwMode="auto">
            <a:xfrm>
              <a:off x="4720425" y="2320168"/>
              <a:ext cx="3887451" cy="325392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0" name="Oval 6"/>
            <p:cNvSpPr>
              <a:spLocks noChangeArrowheads="1"/>
            </p:cNvSpPr>
            <p:nvPr/>
          </p:nvSpPr>
          <p:spPr bwMode="auto">
            <a:xfrm>
              <a:off x="6372200" y="220486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1" name="Oval 7"/>
            <p:cNvSpPr>
              <a:spLocks noChangeArrowheads="1"/>
            </p:cNvSpPr>
            <p:nvPr/>
          </p:nvSpPr>
          <p:spPr bwMode="auto">
            <a:xfrm>
              <a:off x="4609066" y="377323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2" name="Oval 8"/>
            <p:cNvSpPr>
              <a:spLocks noChangeArrowheads="1"/>
            </p:cNvSpPr>
            <p:nvPr/>
          </p:nvSpPr>
          <p:spPr bwMode="auto">
            <a:xfrm>
              <a:off x="8496518" y="3838079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3" name="Oval 9"/>
            <p:cNvSpPr>
              <a:spLocks noChangeArrowheads="1"/>
            </p:cNvSpPr>
            <p:nvPr/>
          </p:nvSpPr>
          <p:spPr bwMode="auto">
            <a:xfrm rot="17489837">
              <a:off x="8377494" y="4322109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4" name="Oval 10"/>
            <p:cNvSpPr>
              <a:spLocks noChangeArrowheads="1"/>
            </p:cNvSpPr>
            <p:nvPr/>
          </p:nvSpPr>
          <p:spPr bwMode="auto">
            <a:xfrm rot="1289837">
              <a:off x="5908721" y="5350724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5" name="Oval 11"/>
            <p:cNvSpPr>
              <a:spLocks noChangeArrowheads="1"/>
            </p:cNvSpPr>
            <p:nvPr/>
          </p:nvSpPr>
          <p:spPr bwMode="auto">
            <a:xfrm rot="12265476">
              <a:off x="7423419" y="2408589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6" name="Oval 12"/>
            <p:cNvSpPr>
              <a:spLocks noChangeArrowheads="1"/>
            </p:cNvSpPr>
            <p:nvPr/>
          </p:nvSpPr>
          <p:spPr bwMode="auto">
            <a:xfrm rot="7428541">
              <a:off x="4865785" y="2874409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3399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7" name="Oval 16"/>
            <p:cNvSpPr>
              <a:spLocks noChangeArrowheads="1"/>
            </p:cNvSpPr>
            <p:nvPr/>
          </p:nvSpPr>
          <p:spPr bwMode="auto">
            <a:xfrm>
              <a:off x="6498800" y="545030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8" name="Oval 6"/>
            <p:cNvSpPr>
              <a:spLocks noChangeArrowheads="1"/>
            </p:cNvSpPr>
            <p:nvPr/>
          </p:nvSpPr>
          <p:spPr bwMode="auto">
            <a:xfrm>
              <a:off x="5796136" y="227687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29" name="Oval 6"/>
            <p:cNvSpPr>
              <a:spLocks noChangeArrowheads="1"/>
            </p:cNvSpPr>
            <p:nvPr/>
          </p:nvSpPr>
          <p:spPr bwMode="auto">
            <a:xfrm>
              <a:off x="5292080" y="2492896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0" name="Oval 6"/>
            <p:cNvSpPr>
              <a:spLocks noChangeArrowheads="1"/>
            </p:cNvSpPr>
            <p:nvPr/>
          </p:nvSpPr>
          <p:spPr bwMode="auto">
            <a:xfrm>
              <a:off x="7884368" y="270892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1" name="Oval 6"/>
            <p:cNvSpPr>
              <a:spLocks noChangeArrowheads="1"/>
            </p:cNvSpPr>
            <p:nvPr/>
          </p:nvSpPr>
          <p:spPr bwMode="auto">
            <a:xfrm>
              <a:off x="8316416" y="321297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2" name="Oval 7"/>
            <p:cNvSpPr>
              <a:spLocks noChangeArrowheads="1"/>
            </p:cNvSpPr>
            <p:nvPr/>
          </p:nvSpPr>
          <p:spPr bwMode="auto">
            <a:xfrm>
              <a:off x="4644008" y="429309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3" name="Oval 7"/>
            <p:cNvSpPr>
              <a:spLocks noChangeArrowheads="1"/>
            </p:cNvSpPr>
            <p:nvPr/>
          </p:nvSpPr>
          <p:spPr bwMode="auto">
            <a:xfrm>
              <a:off x="4860032" y="472514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4" name="Oval 7"/>
            <p:cNvSpPr>
              <a:spLocks noChangeArrowheads="1"/>
            </p:cNvSpPr>
            <p:nvPr/>
          </p:nvSpPr>
          <p:spPr bwMode="auto">
            <a:xfrm>
              <a:off x="7092280" y="537321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5" name="Oval 7"/>
            <p:cNvSpPr>
              <a:spLocks noChangeArrowheads="1"/>
            </p:cNvSpPr>
            <p:nvPr/>
          </p:nvSpPr>
          <p:spPr bwMode="auto">
            <a:xfrm>
              <a:off x="7596336" y="5157192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6" name="Oval 9"/>
            <p:cNvSpPr>
              <a:spLocks noChangeArrowheads="1"/>
            </p:cNvSpPr>
            <p:nvPr/>
          </p:nvSpPr>
          <p:spPr bwMode="auto">
            <a:xfrm rot="17489837">
              <a:off x="8089463" y="4754157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7" name="Oval 10"/>
            <p:cNvSpPr>
              <a:spLocks noChangeArrowheads="1"/>
            </p:cNvSpPr>
            <p:nvPr/>
          </p:nvSpPr>
          <p:spPr bwMode="auto">
            <a:xfrm rot="1289837">
              <a:off x="5404663" y="513470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8" name="Oval 7"/>
            <p:cNvSpPr>
              <a:spLocks noChangeArrowheads="1"/>
            </p:cNvSpPr>
            <p:nvPr/>
          </p:nvSpPr>
          <p:spPr bwMode="auto">
            <a:xfrm>
              <a:off x="4644008" y="335699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39" name="Oval 6"/>
            <p:cNvSpPr>
              <a:spLocks noChangeArrowheads="1"/>
            </p:cNvSpPr>
            <p:nvPr/>
          </p:nvSpPr>
          <p:spPr bwMode="auto">
            <a:xfrm>
              <a:off x="6948264" y="2276872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cxnSp>
        <p:nvCxnSpPr>
          <p:cNvPr id="7" name="Straight Connector 6"/>
          <p:cNvCxnSpPr/>
          <p:nvPr/>
        </p:nvCxnSpPr>
        <p:spPr bwMode="auto">
          <a:xfrm>
            <a:off x="7812360" y="4437112"/>
            <a:ext cx="360040" cy="1512168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ys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8" name="Group 7"/>
          <p:cNvGrpSpPr/>
          <p:nvPr/>
        </p:nvGrpSpPr>
        <p:grpSpPr>
          <a:xfrm flipH="1">
            <a:off x="7380312" y="1916832"/>
            <a:ext cx="1461100" cy="1224136"/>
            <a:chOff x="971600" y="1700808"/>
            <a:chExt cx="4211406" cy="3528392"/>
          </a:xfrm>
        </p:grpSpPr>
        <p:sp>
          <p:nvSpPr>
            <p:cNvPr id="41" name="Oval 3"/>
            <p:cNvSpPr>
              <a:spLocks noChangeArrowheads="1"/>
            </p:cNvSpPr>
            <p:nvPr/>
          </p:nvSpPr>
          <p:spPr bwMode="auto">
            <a:xfrm>
              <a:off x="1082959" y="1816112"/>
              <a:ext cx="3887451" cy="3253929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2" name="Oval 6"/>
            <p:cNvSpPr>
              <a:spLocks noChangeArrowheads="1"/>
            </p:cNvSpPr>
            <p:nvPr/>
          </p:nvSpPr>
          <p:spPr bwMode="auto">
            <a:xfrm>
              <a:off x="2734734" y="1700808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3" name="Oval 7"/>
            <p:cNvSpPr>
              <a:spLocks noChangeArrowheads="1"/>
            </p:cNvSpPr>
            <p:nvPr/>
          </p:nvSpPr>
          <p:spPr bwMode="auto">
            <a:xfrm>
              <a:off x="971600" y="3269180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4" name="Oval 8"/>
            <p:cNvSpPr>
              <a:spLocks noChangeArrowheads="1"/>
            </p:cNvSpPr>
            <p:nvPr/>
          </p:nvSpPr>
          <p:spPr bwMode="auto">
            <a:xfrm>
              <a:off x="4859052" y="3334023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5" name="Oval 9"/>
            <p:cNvSpPr>
              <a:spLocks noChangeArrowheads="1"/>
            </p:cNvSpPr>
            <p:nvPr/>
          </p:nvSpPr>
          <p:spPr bwMode="auto">
            <a:xfrm rot="17489837">
              <a:off x="4740028" y="3818053"/>
              <a:ext cx="282950" cy="323954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6" name="Oval 10"/>
            <p:cNvSpPr>
              <a:spLocks noChangeArrowheads="1"/>
            </p:cNvSpPr>
            <p:nvPr/>
          </p:nvSpPr>
          <p:spPr bwMode="auto">
            <a:xfrm rot="1289837">
              <a:off x="2271255" y="4846668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7" name="Oval 11"/>
            <p:cNvSpPr>
              <a:spLocks noChangeArrowheads="1"/>
            </p:cNvSpPr>
            <p:nvPr/>
          </p:nvSpPr>
          <p:spPr bwMode="auto">
            <a:xfrm rot="12265476">
              <a:off x="3785953" y="1904533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8" name="Oval 12"/>
            <p:cNvSpPr>
              <a:spLocks noChangeArrowheads="1"/>
            </p:cNvSpPr>
            <p:nvPr/>
          </p:nvSpPr>
          <p:spPr bwMode="auto">
            <a:xfrm rot="7428541">
              <a:off x="1228319" y="2370353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3399"/>
              </a:solidFill>
              <a:round/>
              <a:headEnd type="none" w="sm" len="sm"/>
              <a:tailEnd type="none" w="sm" len="sm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49" name="Oval 16"/>
            <p:cNvSpPr>
              <a:spLocks noChangeArrowheads="1"/>
            </p:cNvSpPr>
            <p:nvPr/>
          </p:nvSpPr>
          <p:spPr bwMode="auto">
            <a:xfrm>
              <a:off x="2861334" y="4946250"/>
              <a:ext cx="323954" cy="282950"/>
            </a:xfrm>
            <a:prstGeom prst="ellipse">
              <a:avLst/>
            </a:prstGeom>
            <a:solidFill>
              <a:schemeClr val="bg1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0" name="Oval 6"/>
            <p:cNvSpPr>
              <a:spLocks noChangeArrowheads="1"/>
            </p:cNvSpPr>
            <p:nvPr/>
          </p:nvSpPr>
          <p:spPr bwMode="auto">
            <a:xfrm>
              <a:off x="2158670" y="177281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1" name="Oval 6"/>
            <p:cNvSpPr>
              <a:spLocks noChangeArrowheads="1"/>
            </p:cNvSpPr>
            <p:nvPr/>
          </p:nvSpPr>
          <p:spPr bwMode="auto">
            <a:xfrm>
              <a:off x="1654614" y="1988840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2" name="Oval 6"/>
            <p:cNvSpPr>
              <a:spLocks noChangeArrowheads="1"/>
            </p:cNvSpPr>
            <p:nvPr/>
          </p:nvSpPr>
          <p:spPr bwMode="auto">
            <a:xfrm>
              <a:off x="4246902" y="220486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3" name="Oval 6"/>
            <p:cNvSpPr>
              <a:spLocks noChangeArrowheads="1"/>
            </p:cNvSpPr>
            <p:nvPr/>
          </p:nvSpPr>
          <p:spPr bwMode="auto">
            <a:xfrm>
              <a:off x="4678950" y="2708920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4" name="Oval 7"/>
            <p:cNvSpPr>
              <a:spLocks noChangeArrowheads="1"/>
            </p:cNvSpPr>
            <p:nvPr/>
          </p:nvSpPr>
          <p:spPr bwMode="auto">
            <a:xfrm>
              <a:off x="1006542" y="3789040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5" name="Oval 7"/>
            <p:cNvSpPr>
              <a:spLocks noChangeArrowheads="1"/>
            </p:cNvSpPr>
            <p:nvPr/>
          </p:nvSpPr>
          <p:spPr bwMode="auto">
            <a:xfrm>
              <a:off x="1222566" y="4221088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6" name="Oval 7"/>
            <p:cNvSpPr>
              <a:spLocks noChangeArrowheads="1"/>
            </p:cNvSpPr>
            <p:nvPr/>
          </p:nvSpPr>
          <p:spPr bwMode="auto">
            <a:xfrm>
              <a:off x="3454814" y="4869160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7" name="Oval 7"/>
            <p:cNvSpPr>
              <a:spLocks noChangeArrowheads="1"/>
            </p:cNvSpPr>
            <p:nvPr/>
          </p:nvSpPr>
          <p:spPr bwMode="auto">
            <a:xfrm>
              <a:off x="3958870" y="4653136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8" name="Oval 9"/>
            <p:cNvSpPr>
              <a:spLocks noChangeArrowheads="1"/>
            </p:cNvSpPr>
            <p:nvPr/>
          </p:nvSpPr>
          <p:spPr bwMode="auto">
            <a:xfrm rot="17489837">
              <a:off x="4451997" y="4250101"/>
              <a:ext cx="282950" cy="323954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59" name="Oval 10"/>
            <p:cNvSpPr>
              <a:spLocks noChangeArrowheads="1"/>
            </p:cNvSpPr>
            <p:nvPr/>
          </p:nvSpPr>
          <p:spPr bwMode="auto">
            <a:xfrm rot="1289837">
              <a:off x="1767197" y="4630644"/>
              <a:ext cx="323954" cy="282950"/>
            </a:xfrm>
            <a:prstGeom prst="ellipse">
              <a:avLst/>
            </a:prstGeom>
            <a:solidFill>
              <a:srgbClr val="000090"/>
            </a:solidFill>
            <a:ln w="12700">
              <a:solidFill>
                <a:srgbClr val="000000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0" name="Oval 7"/>
            <p:cNvSpPr>
              <a:spLocks noChangeArrowheads="1"/>
            </p:cNvSpPr>
            <p:nvPr/>
          </p:nvSpPr>
          <p:spPr bwMode="auto">
            <a:xfrm>
              <a:off x="1006542" y="285293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  <p:sp>
          <p:nvSpPr>
            <p:cNvPr id="61" name="Oval 6"/>
            <p:cNvSpPr>
              <a:spLocks noChangeArrowheads="1"/>
            </p:cNvSpPr>
            <p:nvPr/>
          </p:nvSpPr>
          <p:spPr bwMode="auto">
            <a:xfrm>
              <a:off x="3310798" y="1772816"/>
              <a:ext cx="323954" cy="282950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/>
          </p:spPr>
          <p:txBody>
            <a:bodyPr wrap="none" anchor="ctr"/>
            <a:lstStyle/>
            <a:p>
              <a:pPr algn="ctr" eaLnBrk="0" hangingPunct="0">
                <a:defRPr/>
              </a:pPr>
              <a:endParaRPr lang="en-US" sz="1800">
                <a:cs typeface="+mn-cs"/>
              </a:endParaRPr>
            </a:p>
          </p:txBody>
        </p:sp>
      </p:grpSp>
      <p:sp>
        <p:nvSpPr>
          <p:cNvPr id="9" name="Rectangle 8"/>
          <p:cNvSpPr/>
          <p:nvPr/>
        </p:nvSpPr>
        <p:spPr>
          <a:xfrm>
            <a:off x="7524328" y="2276872"/>
            <a:ext cx="1225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Calibri"/>
                <a:cs typeface="Calibri"/>
              </a:rPr>
              <a:t>unsolvable</a:t>
            </a:r>
            <a:r>
              <a:rPr lang="en-US" sz="1800" b="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endParaRPr lang="en-US" sz="1800" dirty="0">
              <a:solidFill>
                <a:srgbClr val="FF0000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7452320" y="5013176"/>
            <a:ext cx="12252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solidFill>
                  <a:srgbClr val="FF0000"/>
                </a:solidFill>
                <a:latin typeface="Calibri"/>
                <a:cs typeface="Calibri"/>
              </a:rPr>
              <a:t>unsolvable</a:t>
            </a:r>
            <a:r>
              <a:rPr lang="en-US" sz="1800" b="0" dirty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endParaRPr lang="en-US" sz="1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451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827584" y="270892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cross detection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563888" y="1484784"/>
            <a:ext cx="1944216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 bwMode="auto">
          <a:xfrm>
            <a:off x="3491880" y="357301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" name="Text Box 2"/>
          <p:cNvSpPr txBox="1">
            <a:spLocks noChangeArrowheads="1"/>
          </p:cNvSpPr>
          <p:nvPr/>
        </p:nvSpPr>
        <p:spPr bwMode="auto">
          <a:xfrm>
            <a:off x="4283968" y="3645024"/>
            <a:ext cx="504056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 </a:t>
            </a:r>
            <a:r>
              <a:rPr lang="en-US" sz="2400" b="0" dirty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                                     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3491880" y="213285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5" name="Text Box 2"/>
          <p:cNvSpPr txBox="1">
            <a:spLocks noChangeArrowheads="1"/>
          </p:cNvSpPr>
          <p:nvPr/>
        </p:nvSpPr>
        <p:spPr bwMode="auto">
          <a:xfrm>
            <a:off x="4283968" y="2204864"/>
            <a:ext cx="504056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 </a:t>
            </a:r>
            <a:r>
              <a:rPr lang="en-US" sz="2400" b="0" dirty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                                     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37" name="Rectangle 36"/>
          <p:cNvSpPr/>
          <p:nvPr/>
        </p:nvSpPr>
        <p:spPr bwMode="auto">
          <a:xfrm>
            <a:off x="5868144" y="213285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8" name="Text Box 2"/>
          <p:cNvSpPr txBox="1">
            <a:spLocks noChangeArrowheads="1"/>
          </p:cNvSpPr>
          <p:nvPr/>
        </p:nvSpPr>
        <p:spPr bwMode="auto">
          <a:xfrm>
            <a:off x="6660232" y="2204864"/>
            <a:ext cx="504056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Calibri"/>
                <a:cs typeface="Calibri"/>
              </a:rPr>
              <a:t> </a:t>
            </a:r>
            <a:r>
              <a:rPr lang="en-US" sz="2400" b="0" dirty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                                     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44" name="Text Box 2"/>
          <p:cNvSpPr txBox="1">
            <a:spLocks noChangeArrowheads="1"/>
          </p:cNvSpPr>
          <p:nvPr/>
        </p:nvSpPr>
        <p:spPr bwMode="auto">
          <a:xfrm>
            <a:off x="4572000" y="5589240"/>
            <a:ext cx="2808312" cy="40011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With knowledge of n</a:t>
            </a:r>
          </a:p>
        </p:txBody>
      </p:sp>
      <p:sp>
        <p:nvSpPr>
          <p:cNvPr id="22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42914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90"/>
                </a:solidFill>
                <a:latin typeface="Calibri"/>
                <a:cs typeface="Calibri"/>
              </a:rPr>
              <a:t>FEASIBILITY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535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5" grpId="0" animBg="1"/>
      <p:bldP spid="35" grpId="0" animBg="1"/>
      <p:bldP spid="38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827584" y="270892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cross detection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563888" y="1484784"/>
            <a:ext cx="1944216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3491880" y="3573016"/>
            <a:ext cx="2376264" cy="1440160"/>
            <a:chOff x="3491880" y="3573016"/>
            <a:chExt cx="2376264" cy="1440160"/>
          </a:xfrm>
          <a:solidFill>
            <a:srgbClr val="FFFF00"/>
          </a:solidFill>
        </p:grpSpPr>
        <p:sp>
          <p:nvSpPr>
            <p:cNvPr id="24" name="Rectangle 2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0" name="Rectangle 29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CCFFCC"/>
          </a:solidFill>
          <a:ln>
            <a:solidFill>
              <a:srgbClr val="0000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491880" y="2132856"/>
            <a:ext cx="2376264" cy="1440160"/>
            <a:chOff x="3491880" y="3573016"/>
            <a:chExt cx="2376264" cy="1440160"/>
          </a:xfrm>
          <a:solidFill>
            <a:srgbClr val="FFFF00"/>
          </a:solidFill>
        </p:grpSpPr>
        <p:sp>
          <p:nvSpPr>
            <p:cNvPr id="34" name="Rectangle 3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5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868144" y="2132856"/>
            <a:ext cx="2376264" cy="1440160"/>
            <a:chOff x="3491880" y="3573016"/>
            <a:chExt cx="2376264" cy="1440160"/>
          </a:xfrm>
          <a:solidFill>
            <a:srgbClr val="FFFF00"/>
          </a:solidFill>
        </p:grpSpPr>
        <p:sp>
          <p:nvSpPr>
            <p:cNvPr id="37" name="Rectangle 36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26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7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42914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90"/>
                </a:solidFill>
                <a:latin typeface="Calibri"/>
                <a:cs typeface="Calibri"/>
              </a:rPr>
              <a:t>FEASIBILITY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29" name="Text Box 2"/>
          <p:cNvSpPr txBox="1">
            <a:spLocks noChangeArrowheads="1"/>
          </p:cNvSpPr>
          <p:nvPr/>
        </p:nvSpPr>
        <p:spPr bwMode="auto">
          <a:xfrm>
            <a:off x="4572000" y="5589240"/>
            <a:ext cx="2808312" cy="40011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With knowledge of n</a:t>
            </a:r>
          </a:p>
        </p:txBody>
      </p:sp>
    </p:spTree>
    <p:extLst>
      <p:ext uri="{BB962C8B-B14F-4D97-AF65-F5344CB8AC3E}">
        <p14:creationId xmlns:p14="http://schemas.microsoft.com/office/powerpoint/2010/main" val="27660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141" name="Freeform 5"/>
          <p:cNvSpPr>
            <a:spLocks/>
          </p:cNvSpPr>
          <p:nvPr/>
        </p:nvSpPr>
        <p:spPr bwMode="auto">
          <a:xfrm>
            <a:off x="3048000" y="2895600"/>
            <a:ext cx="4038600" cy="2971800"/>
          </a:xfrm>
          <a:custGeom>
            <a:avLst/>
            <a:gdLst>
              <a:gd name="T0" fmla="*/ 0 w 2544"/>
              <a:gd name="T1" fmla="*/ 432 h 1872"/>
              <a:gd name="T2" fmla="*/ 0 w 2544"/>
              <a:gd name="T3" fmla="*/ 1104 h 1872"/>
              <a:gd name="T4" fmla="*/ 576 w 2544"/>
              <a:gd name="T5" fmla="*/ 1872 h 1872"/>
              <a:gd name="T6" fmla="*/ 2304 w 2544"/>
              <a:gd name="T7" fmla="*/ 1728 h 1872"/>
              <a:gd name="T8" fmla="*/ 2544 w 2544"/>
              <a:gd name="T9" fmla="*/ 624 h 1872"/>
              <a:gd name="T10" fmla="*/ 1776 w 2544"/>
              <a:gd name="T11" fmla="*/ 48 h 1872"/>
              <a:gd name="T12" fmla="*/ 624 w 2544"/>
              <a:gd name="T13" fmla="*/ 0 h 1872"/>
              <a:gd name="T14" fmla="*/ 0 w 2544"/>
              <a:gd name="T15" fmla="*/ 432 h 1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44" h="1872">
                <a:moveTo>
                  <a:pt x="0" y="432"/>
                </a:moveTo>
                <a:lnTo>
                  <a:pt x="0" y="1104"/>
                </a:lnTo>
                <a:lnTo>
                  <a:pt x="576" y="1872"/>
                </a:lnTo>
                <a:lnTo>
                  <a:pt x="2304" y="1728"/>
                </a:lnTo>
                <a:lnTo>
                  <a:pt x="2544" y="624"/>
                </a:lnTo>
                <a:lnTo>
                  <a:pt x="1776" y="48"/>
                </a:lnTo>
                <a:lnTo>
                  <a:pt x="624" y="0"/>
                </a:lnTo>
                <a:lnTo>
                  <a:pt x="0" y="432"/>
                </a:lnTo>
                <a:close/>
              </a:path>
            </a:pathLst>
          </a:custGeom>
          <a:noFill/>
          <a:ln w="25400" cap="rnd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1115143" name="Oval 7"/>
          <p:cNvSpPr>
            <a:spLocks noChangeArrowheads="1"/>
          </p:cNvSpPr>
          <p:nvPr/>
        </p:nvSpPr>
        <p:spPr bwMode="auto">
          <a:xfrm>
            <a:off x="5029200" y="4267200"/>
            <a:ext cx="147638" cy="147638"/>
          </a:xfrm>
          <a:prstGeom prst="ellipse">
            <a:avLst/>
          </a:prstGeom>
          <a:solidFill>
            <a:srgbClr val="0080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eaLnBrk="0" hangingPunct="0">
              <a:defRPr/>
            </a:pPr>
            <a:endParaRPr lang="en-US"/>
          </a:p>
        </p:txBody>
      </p:sp>
      <p:grpSp>
        <p:nvGrpSpPr>
          <p:cNvPr id="20487" name="Group 8"/>
          <p:cNvGrpSpPr>
            <a:grpSpLocks/>
          </p:cNvGrpSpPr>
          <p:nvPr/>
        </p:nvGrpSpPr>
        <p:grpSpPr bwMode="auto">
          <a:xfrm>
            <a:off x="5334000" y="4038600"/>
            <a:ext cx="152400" cy="457200"/>
            <a:chOff x="4128" y="1365"/>
            <a:chExt cx="96" cy="288"/>
          </a:xfrm>
        </p:grpSpPr>
        <p:sp>
          <p:nvSpPr>
            <p:cNvPr id="1115145" name="Oval 9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46" name="Rectangle 10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47" name="Line 11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48" name="Line 12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0488" name="Group 13"/>
          <p:cNvGrpSpPr>
            <a:grpSpLocks/>
          </p:cNvGrpSpPr>
          <p:nvPr/>
        </p:nvGrpSpPr>
        <p:grpSpPr bwMode="auto">
          <a:xfrm>
            <a:off x="4876800" y="4419600"/>
            <a:ext cx="152400" cy="457200"/>
            <a:chOff x="4128" y="1365"/>
            <a:chExt cx="96" cy="288"/>
          </a:xfrm>
        </p:grpSpPr>
        <p:sp>
          <p:nvSpPr>
            <p:cNvPr id="1115150" name="Oval 1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1" name="Rectangle 1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2" name="Line 1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3" name="Line 1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0489" name="Group 18"/>
          <p:cNvGrpSpPr>
            <a:grpSpLocks/>
          </p:cNvGrpSpPr>
          <p:nvPr/>
        </p:nvGrpSpPr>
        <p:grpSpPr bwMode="auto">
          <a:xfrm>
            <a:off x="4788024" y="3933056"/>
            <a:ext cx="152400" cy="457200"/>
            <a:chOff x="4128" y="1365"/>
            <a:chExt cx="96" cy="288"/>
          </a:xfrm>
        </p:grpSpPr>
        <p:sp>
          <p:nvSpPr>
            <p:cNvPr id="1115155" name="Oval 19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6" name="Rectangle 20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7" name="Line 21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58" name="Line 22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0490" name="Group 23"/>
          <p:cNvGrpSpPr>
            <a:grpSpLocks/>
          </p:cNvGrpSpPr>
          <p:nvPr/>
        </p:nvGrpSpPr>
        <p:grpSpPr bwMode="auto">
          <a:xfrm>
            <a:off x="5181600" y="4495800"/>
            <a:ext cx="152400" cy="457200"/>
            <a:chOff x="4128" y="1365"/>
            <a:chExt cx="96" cy="288"/>
          </a:xfrm>
        </p:grpSpPr>
        <p:sp>
          <p:nvSpPr>
            <p:cNvPr id="1115160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61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62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1115163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29" name="Line 2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/>
          </a:p>
        </p:txBody>
      </p:sp>
      <p:sp>
        <p:nvSpPr>
          <p:cNvPr id="30" name="Text Box 3"/>
          <p:cNvSpPr txBox="1">
            <a:spLocks noChangeArrowheads="1"/>
          </p:cNvSpPr>
          <p:nvPr/>
        </p:nvSpPr>
        <p:spPr bwMode="auto">
          <a:xfrm>
            <a:off x="323528" y="457200"/>
            <a:ext cx="2361193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rgbClr val="CC0000"/>
                </a:solidFill>
                <a:latin typeface="Calibri"/>
                <a:cs typeface="Calibri"/>
              </a:rPr>
              <a:t>Tasks / Problems </a:t>
            </a:r>
            <a:endParaRPr lang="fr-CA" sz="2400" dirty="0">
              <a:solidFill>
                <a:srgbClr val="CC0000"/>
              </a:solidFill>
              <a:latin typeface="Calibri"/>
              <a:cs typeface="Calibri"/>
            </a:endParaRPr>
          </a:p>
        </p:txBody>
      </p:sp>
      <p:sp>
        <p:nvSpPr>
          <p:cNvPr id="31" name="Text Box 4"/>
          <p:cNvSpPr txBox="1">
            <a:spLocks noChangeArrowheads="1"/>
          </p:cNvSpPr>
          <p:nvPr/>
        </p:nvSpPr>
        <p:spPr bwMode="auto">
          <a:xfrm>
            <a:off x="323528" y="1828800"/>
            <a:ext cx="1755859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>
                <a:solidFill>
                  <a:srgbClr val="009900"/>
                </a:solidFill>
                <a:latin typeface="Calibri"/>
                <a:cs typeface="Calibri"/>
              </a:rPr>
              <a:t>RendezVous</a:t>
            </a:r>
            <a:endParaRPr lang="en-US" sz="2400" b="0">
              <a:latin typeface="Calibri"/>
              <a:cs typeface="Calibri"/>
            </a:endParaRPr>
          </a:p>
        </p:txBody>
      </p:sp>
      <p:sp>
        <p:nvSpPr>
          <p:cNvPr id="32" name="Text Box 11"/>
          <p:cNvSpPr txBox="1">
            <a:spLocks noChangeArrowheads="1"/>
          </p:cNvSpPr>
          <p:nvPr/>
        </p:nvSpPr>
        <p:spPr bwMode="auto">
          <a:xfrm>
            <a:off x="323528" y="2514600"/>
            <a:ext cx="145559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>
                <a:solidFill>
                  <a:schemeClr val="accent2"/>
                </a:solidFill>
                <a:latin typeface="Calibri"/>
                <a:cs typeface="Calibri"/>
              </a:rPr>
              <a:t>Gathering</a:t>
            </a:r>
            <a:endParaRPr lang="en-US" sz="2400" b="0" dirty="0">
              <a:latin typeface="Calibri"/>
              <a:cs typeface="Calibri"/>
            </a:endParaRPr>
          </a:p>
        </p:txBody>
      </p:sp>
      <p:sp>
        <p:nvSpPr>
          <p:cNvPr id="33" name="Text Box 11"/>
          <p:cNvSpPr txBox="1">
            <a:spLocks noChangeArrowheads="1"/>
          </p:cNvSpPr>
          <p:nvPr/>
        </p:nvSpPr>
        <p:spPr bwMode="auto">
          <a:xfrm>
            <a:off x="755576" y="3140968"/>
            <a:ext cx="99844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400" dirty="0" smtClean="0">
                <a:solidFill>
                  <a:schemeClr val="accent2"/>
                </a:solidFill>
                <a:latin typeface="Calibri"/>
                <a:cs typeface="Calibri"/>
              </a:rPr>
              <a:t>- strict</a:t>
            </a:r>
            <a:endParaRPr lang="en-US" sz="2400" b="0" dirty="0">
              <a:latin typeface="Calibri"/>
              <a:cs typeface="Calibri"/>
            </a:endParaRPr>
          </a:p>
        </p:txBody>
      </p:sp>
      <p:grpSp>
        <p:nvGrpSpPr>
          <p:cNvPr id="34" name="Group 18"/>
          <p:cNvGrpSpPr>
            <a:grpSpLocks/>
          </p:cNvGrpSpPr>
          <p:nvPr/>
        </p:nvGrpSpPr>
        <p:grpSpPr bwMode="auto">
          <a:xfrm>
            <a:off x="5004048" y="3861048"/>
            <a:ext cx="152400" cy="457200"/>
            <a:chOff x="4128" y="1365"/>
            <a:chExt cx="96" cy="288"/>
          </a:xfrm>
        </p:grpSpPr>
        <p:sp>
          <p:nvSpPr>
            <p:cNvPr id="35" name="Oval 19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6" name="Rectangle 20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Line 21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22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827584" y="2708920"/>
            <a:ext cx="2376264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cross detection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563888" y="1484784"/>
            <a:ext cx="1944216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3491880" y="3573016"/>
            <a:ext cx="2376264" cy="1440160"/>
            <a:chOff x="3491880" y="3573016"/>
            <a:chExt cx="2376264" cy="1440160"/>
          </a:xfrm>
        </p:grpSpPr>
        <p:sp>
          <p:nvSpPr>
            <p:cNvPr id="24" name="Rectangle 2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0" name="Rectangle 29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CCFFCC"/>
          </a:solidFill>
          <a:ln>
            <a:solidFill>
              <a:srgbClr val="0000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491880" y="2132856"/>
            <a:ext cx="2376264" cy="1440160"/>
            <a:chOff x="3491880" y="3573016"/>
            <a:chExt cx="2376264" cy="1440160"/>
          </a:xfrm>
        </p:grpSpPr>
        <p:sp>
          <p:nvSpPr>
            <p:cNvPr id="34" name="Rectangle 3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5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868144" y="2132856"/>
            <a:ext cx="2376264" cy="1440160"/>
            <a:chOff x="3491880" y="3573016"/>
            <a:chExt cx="2376264" cy="1440160"/>
          </a:xfrm>
        </p:grpSpPr>
        <p:sp>
          <p:nvSpPr>
            <p:cNvPr id="37" name="Rectangle 36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2" name="Right Arrow 1"/>
          <p:cNvSpPr/>
          <p:nvPr/>
        </p:nvSpPr>
        <p:spPr bwMode="auto">
          <a:xfrm>
            <a:off x="3491880" y="2564904"/>
            <a:ext cx="4752528" cy="720080"/>
          </a:xfrm>
          <a:prstGeom prst="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" name="Right Arrow 22"/>
          <p:cNvSpPr/>
          <p:nvPr/>
        </p:nvSpPr>
        <p:spPr bwMode="auto">
          <a:xfrm rot="5400000">
            <a:off x="2591780" y="3248980"/>
            <a:ext cx="2952328" cy="720080"/>
          </a:xfrm>
          <a:prstGeom prst="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7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9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42914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90"/>
                </a:solidFill>
                <a:latin typeface="Calibri"/>
                <a:cs typeface="Calibri"/>
              </a:rPr>
              <a:t>FEASIBILITY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4572000" y="5589240"/>
            <a:ext cx="2808312" cy="40011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With knowledge of n</a:t>
            </a:r>
          </a:p>
        </p:txBody>
      </p:sp>
    </p:spTree>
    <p:extLst>
      <p:ext uri="{BB962C8B-B14F-4D97-AF65-F5344CB8AC3E}">
        <p14:creationId xmlns:p14="http://schemas.microsoft.com/office/powerpoint/2010/main" val="665959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827584" y="2708920"/>
            <a:ext cx="2376264" cy="400110"/>
          </a:xfrm>
          <a:prstGeom prst="rect">
            <a:avLst/>
          </a:prstGeom>
          <a:solidFill>
            <a:srgbClr val="AFCFF6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cross detection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D9A3B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D9A3BC"/>
          </a:solidFill>
          <a:ln>
            <a:solidFill>
              <a:srgbClr val="0000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grpSp>
        <p:nvGrpSpPr>
          <p:cNvPr id="36" name="Group 35"/>
          <p:cNvGrpSpPr/>
          <p:nvPr/>
        </p:nvGrpSpPr>
        <p:grpSpPr>
          <a:xfrm>
            <a:off x="5868144" y="2132856"/>
            <a:ext cx="2376264" cy="1440160"/>
            <a:chOff x="3491880" y="3573016"/>
            <a:chExt cx="2376264" cy="1440160"/>
          </a:xfrm>
          <a:solidFill>
            <a:srgbClr val="AFCFF6"/>
          </a:solidFill>
        </p:grpSpPr>
        <p:sp>
          <p:nvSpPr>
            <p:cNvPr id="37" name="Rectangle 36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rgbClr val="D9A3B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4" name="Left-Right Arrow 3"/>
          <p:cNvSpPr/>
          <p:nvPr/>
        </p:nvSpPr>
        <p:spPr bwMode="auto">
          <a:xfrm rot="5400000">
            <a:off x="8127463" y="2553999"/>
            <a:ext cx="1440160" cy="597874"/>
          </a:xfrm>
          <a:prstGeom prst="leftRigh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7" name="Left-Right Arrow 26"/>
          <p:cNvSpPr/>
          <p:nvPr/>
        </p:nvSpPr>
        <p:spPr bwMode="auto">
          <a:xfrm rot="5400000">
            <a:off x="8124983" y="3994159"/>
            <a:ext cx="1440160" cy="597874"/>
          </a:xfrm>
          <a:prstGeom prst="leftRigh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42914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90"/>
                </a:solidFill>
                <a:latin typeface="Calibri"/>
                <a:cs typeface="Calibri"/>
              </a:rPr>
              <a:t>FEASIBILITY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4572000" y="5589240"/>
            <a:ext cx="2808312" cy="40011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With knowledge of n</a:t>
            </a:r>
          </a:p>
        </p:txBody>
      </p:sp>
    </p:spTree>
    <p:extLst>
      <p:ext uri="{BB962C8B-B14F-4D97-AF65-F5344CB8AC3E}">
        <p14:creationId xmlns:p14="http://schemas.microsoft.com/office/powerpoint/2010/main" val="2307574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Box 2"/>
          <p:cNvSpPr txBox="1">
            <a:spLocks noChangeArrowheads="1"/>
          </p:cNvSpPr>
          <p:nvPr/>
        </p:nvSpPr>
        <p:spPr bwMode="auto">
          <a:xfrm>
            <a:off x="4572000" y="5589240"/>
            <a:ext cx="2808312" cy="40011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With knowledge of n</a:t>
            </a: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563888" y="1484784"/>
            <a:ext cx="1944216" cy="400110"/>
          </a:xfrm>
          <a:prstGeom prst="rect">
            <a:avLst/>
          </a:prstGeom>
          <a:solidFill>
            <a:srgbClr val="AFCFF6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3491880" y="3573016"/>
            <a:ext cx="2376264" cy="1440160"/>
            <a:chOff x="3491880" y="3573016"/>
            <a:chExt cx="2376264" cy="1440160"/>
          </a:xfrm>
          <a:solidFill>
            <a:srgbClr val="AFCFF6"/>
          </a:solidFill>
        </p:grpSpPr>
        <p:sp>
          <p:nvSpPr>
            <p:cNvPr id="24" name="Rectangle 2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0" name="Rectangle 29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D9A3B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D9A3BC"/>
          </a:solidFill>
          <a:ln>
            <a:solidFill>
              <a:srgbClr val="0000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rgbClr val="D9A3B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26" name="Left-Right Arrow 25"/>
          <p:cNvSpPr/>
          <p:nvPr/>
        </p:nvSpPr>
        <p:spPr bwMode="auto">
          <a:xfrm>
            <a:off x="3491880" y="5157192"/>
            <a:ext cx="2304256" cy="597874"/>
          </a:xfrm>
          <a:prstGeom prst="leftRigh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Left-Right Arrow 28"/>
          <p:cNvSpPr/>
          <p:nvPr/>
        </p:nvSpPr>
        <p:spPr bwMode="auto">
          <a:xfrm>
            <a:off x="6012160" y="5157192"/>
            <a:ext cx="2304256" cy="597874"/>
          </a:xfrm>
          <a:prstGeom prst="leftRigh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20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42914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90"/>
                </a:solidFill>
                <a:latin typeface="Calibri"/>
                <a:cs typeface="Calibri"/>
              </a:rPr>
              <a:t>FEASIBILITY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96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827584" y="270892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cross detection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563888" y="1484784"/>
            <a:ext cx="1944216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3491880" y="3573016"/>
            <a:ext cx="2376264" cy="1440160"/>
            <a:chOff x="3491880" y="3573016"/>
            <a:chExt cx="2376264" cy="1440160"/>
          </a:xfrm>
          <a:solidFill>
            <a:srgbClr val="CCFFCC"/>
          </a:solidFill>
        </p:grpSpPr>
        <p:sp>
          <p:nvSpPr>
            <p:cNvPr id="24" name="Rectangle 2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0" name="Rectangle 29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CCFFCC"/>
          </a:solidFill>
          <a:ln>
            <a:solidFill>
              <a:srgbClr val="0000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491880" y="2132856"/>
            <a:ext cx="2376264" cy="1440160"/>
            <a:chOff x="3491880" y="3573016"/>
            <a:chExt cx="2376264" cy="1440160"/>
          </a:xfrm>
          <a:solidFill>
            <a:srgbClr val="CCFFCC"/>
          </a:solidFill>
        </p:grpSpPr>
        <p:sp>
          <p:nvSpPr>
            <p:cNvPr id="34" name="Rectangle 3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5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7" name="Rectangle 36"/>
          <p:cNvSpPr/>
          <p:nvPr/>
        </p:nvSpPr>
        <p:spPr bwMode="auto">
          <a:xfrm>
            <a:off x="5868144" y="213285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6516216" y="2348880"/>
            <a:ext cx="1080120" cy="461665"/>
          </a:xfrm>
          <a:prstGeom prst="rect">
            <a:avLst/>
          </a:prstGeom>
          <a:solidFill>
            <a:srgbClr val="FFD8FE"/>
          </a:solidFill>
          <a:ln>
            <a:solidFill>
              <a:srgbClr val="0000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sp>
        <p:nvSpPr>
          <p:cNvPr id="27" name="Text Box 2"/>
          <p:cNvSpPr txBox="1">
            <a:spLocks noChangeArrowheads="1"/>
          </p:cNvSpPr>
          <p:nvPr/>
        </p:nvSpPr>
        <p:spPr bwMode="auto">
          <a:xfrm>
            <a:off x="179512" y="5229200"/>
            <a:ext cx="3240360" cy="830997"/>
          </a:xfrm>
          <a:prstGeom prst="rect">
            <a:avLst/>
          </a:prstGeom>
          <a:solidFill>
            <a:srgbClr val="0000FF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sz="2400" dirty="0">
                <a:solidFill>
                  <a:srgbClr val="FFFF00"/>
                </a:solidFill>
                <a:latin typeface="Calibri"/>
                <a:cs typeface="Calibri"/>
              </a:rPr>
              <a:t>K</a:t>
            </a:r>
            <a:r>
              <a:rPr lang="en-US" sz="2400" dirty="0" smtClean="0">
                <a:solidFill>
                  <a:srgbClr val="FFFF00"/>
                </a:solidFill>
                <a:latin typeface="Calibri"/>
                <a:cs typeface="Calibri"/>
              </a:rPr>
              <a:t>nowledge of  n  </a:t>
            </a:r>
          </a:p>
          <a:p>
            <a:pPr algn="ctr"/>
            <a:r>
              <a:rPr lang="en-US" sz="2400" dirty="0" smtClean="0">
                <a:solidFill>
                  <a:srgbClr val="FFFF00"/>
                </a:solidFill>
                <a:latin typeface="Calibri"/>
                <a:cs typeface="Calibri"/>
              </a:rPr>
              <a:t>is more powerful</a:t>
            </a:r>
          </a:p>
        </p:txBody>
      </p:sp>
      <p:sp>
        <p:nvSpPr>
          <p:cNvPr id="29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42914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90"/>
                </a:solidFill>
                <a:latin typeface="Calibri"/>
                <a:cs typeface="Calibri"/>
              </a:rPr>
              <a:t>FEASIBILITY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32" name="Text Box 2"/>
          <p:cNvSpPr txBox="1">
            <a:spLocks noChangeArrowheads="1"/>
          </p:cNvSpPr>
          <p:nvPr/>
        </p:nvSpPr>
        <p:spPr bwMode="auto">
          <a:xfrm>
            <a:off x="3923928" y="5733256"/>
            <a:ext cx="4176464" cy="400110"/>
          </a:xfrm>
          <a:prstGeom prst="rect">
            <a:avLst/>
          </a:prstGeom>
          <a:solidFill>
            <a:srgbClr val="D9A3B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With knowledge of  k only</a:t>
            </a:r>
          </a:p>
        </p:txBody>
      </p:sp>
    </p:spTree>
    <p:extLst>
      <p:ext uri="{BB962C8B-B14F-4D97-AF65-F5344CB8AC3E}">
        <p14:creationId xmlns:p14="http://schemas.microsoft.com/office/powerpoint/2010/main" val="63987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7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827584" y="270892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cross detection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563888" y="1484784"/>
            <a:ext cx="1944216" cy="400110"/>
          </a:xfrm>
          <a:prstGeom prst="rect">
            <a:avLst/>
          </a:prstGeom>
          <a:solidFill>
            <a:srgbClr val="DAEDEF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grpSp>
        <p:nvGrpSpPr>
          <p:cNvPr id="25" name="Group 24"/>
          <p:cNvGrpSpPr/>
          <p:nvPr/>
        </p:nvGrpSpPr>
        <p:grpSpPr>
          <a:xfrm>
            <a:off x="3491880" y="3573016"/>
            <a:ext cx="2376264" cy="1440160"/>
            <a:chOff x="3491880" y="3573016"/>
            <a:chExt cx="2376264" cy="1440160"/>
          </a:xfrm>
          <a:solidFill>
            <a:srgbClr val="DAEDEF"/>
          </a:solidFill>
        </p:grpSpPr>
        <p:sp>
          <p:nvSpPr>
            <p:cNvPr id="24" name="Rectangle 2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8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0" name="Rectangle 29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FFD8F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FFD8FE"/>
          </a:solidFill>
          <a:ln>
            <a:solidFill>
              <a:srgbClr val="0000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3491880" y="2132856"/>
            <a:ext cx="2376264" cy="1440160"/>
            <a:chOff x="3491880" y="3573016"/>
            <a:chExt cx="2376264" cy="1440160"/>
          </a:xfrm>
          <a:solidFill>
            <a:srgbClr val="DAEDEF"/>
          </a:solidFill>
        </p:grpSpPr>
        <p:sp>
          <p:nvSpPr>
            <p:cNvPr id="34" name="Rectangle 33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35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37" name="Rectangle 36"/>
          <p:cNvSpPr/>
          <p:nvPr/>
        </p:nvSpPr>
        <p:spPr bwMode="auto">
          <a:xfrm>
            <a:off x="5868144" y="2132856"/>
            <a:ext cx="2376264" cy="1440160"/>
          </a:xfrm>
          <a:prstGeom prst="rect">
            <a:avLst/>
          </a:prstGeom>
          <a:solidFill>
            <a:srgbClr val="FFD8FE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9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43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22" name="Text Box 2"/>
          <p:cNvSpPr txBox="1">
            <a:spLocks noChangeArrowheads="1"/>
          </p:cNvSpPr>
          <p:nvPr/>
        </p:nvSpPr>
        <p:spPr bwMode="auto">
          <a:xfrm>
            <a:off x="3923928" y="5733256"/>
            <a:ext cx="4176464" cy="400110"/>
          </a:xfrm>
          <a:prstGeom prst="rect">
            <a:avLst/>
          </a:prstGeom>
          <a:solidFill>
            <a:srgbClr val="D9A3B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>
                <a:latin typeface="Calibri"/>
                <a:cs typeface="Calibri"/>
              </a:rPr>
              <a:t>With knowledge of  k only</a:t>
            </a:r>
          </a:p>
        </p:txBody>
      </p: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6516216" y="2348880"/>
            <a:ext cx="1080120" cy="461665"/>
          </a:xfrm>
          <a:prstGeom prst="rect">
            <a:avLst/>
          </a:prstGeom>
          <a:solidFill>
            <a:srgbClr val="FFD8FE"/>
          </a:solidFill>
          <a:ln>
            <a:solidFill>
              <a:srgbClr val="000000"/>
            </a:solidFill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sp>
        <p:nvSpPr>
          <p:cNvPr id="26" name="Left-Right Arrow 25"/>
          <p:cNvSpPr/>
          <p:nvPr/>
        </p:nvSpPr>
        <p:spPr bwMode="auto">
          <a:xfrm>
            <a:off x="3491880" y="5157192"/>
            <a:ext cx="2304256" cy="597874"/>
          </a:xfrm>
          <a:prstGeom prst="leftRigh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7" name="Left-Right Arrow 26"/>
          <p:cNvSpPr/>
          <p:nvPr/>
        </p:nvSpPr>
        <p:spPr bwMode="auto">
          <a:xfrm>
            <a:off x="6012160" y="5157192"/>
            <a:ext cx="2304256" cy="597874"/>
          </a:xfrm>
          <a:prstGeom prst="leftRightArrow">
            <a:avLst/>
          </a:prstGeom>
          <a:solidFill>
            <a:srgbClr val="FF66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9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31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3429144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90"/>
                </a:solidFill>
                <a:latin typeface="Calibri"/>
                <a:cs typeface="Calibri"/>
              </a:rPr>
              <a:t>FEASIBILITY</a:t>
            </a:r>
            <a:endParaRPr lang="fr-CA" sz="2400" dirty="0">
              <a:solidFill>
                <a:srgbClr val="000090"/>
              </a:solidFill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45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grpSp>
        <p:nvGrpSpPr>
          <p:cNvPr id="19" name="Group 23"/>
          <p:cNvGrpSpPr>
            <a:grpSpLocks/>
          </p:cNvGrpSpPr>
          <p:nvPr/>
        </p:nvGrpSpPr>
        <p:grpSpPr bwMode="auto">
          <a:xfrm>
            <a:off x="6732240" y="476672"/>
            <a:ext cx="152400" cy="457200"/>
            <a:chOff x="4128" y="1365"/>
            <a:chExt cx="96" cy="288"/>
          </a:xfrm>
        </p:grpSpPr>
        <p:sp>
          <p:nvSpPr>
            <p:cNvPr id="20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1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2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3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5" name="Group 23"/>
          <p:cNvGrpSpPr>
            <a:grpSpLocks/>
          </p:cNvGrpSpPr>
          <p:nvPr/>
        </p:nvGrpSpPr>
        <p:grpSpPr bwMode="auto">
          <a:xfrm>
            <a:off x="7236296" y="260648"/>
            <a:ext cx="152400" cy="457200"/>
            <a:chOff x="4128" y="1365"/>
            <a:chExt cx="96" cy="288"/>
          </a:xfrm>
        </p:grpSpPr>
        <p:sp>
          <p:nvSpPr>
            <p:cNvPr id="26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8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9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30" name="Group 23"/>
          <p:cNvGrpSpPr>
            <a:grpSpLocks/>
          </p:cNvGrpSpPr>
          <p:nvPr/>
        </p:nvGrpSpPr>
        <p:grpSpPr bwMode="auto">
          <a:xfrm>
            <a:off x="6588224" y="188640"/>
            <a:ext cx="152400" cy="457200"/>
            <a:chOff x="4128" y="1365"/>
            <a:chExt cx="96" cy="288"/>
          </a:xfrm>
        </p:grpSpPr>
        <p:sp>
          <p:nvSpPr>
            <p:cNvPr id="31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2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3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4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35" name="Group 23"/>
          <p:cNvGrpSpPr>
            <a:grpSpLocks/>
          </p:cNvGrpSpPr>
          <p:nvPr/>
        </p:nvGrpSpPr>
        <p:grpSpPr bwMode="auto">
          <a:xfrm>
            <a:off x="7020272" y="548680"/>
            <a:ext cx="152400" cy="457200"/>
            <a:chOff x="4128" y="1365"/>
            <a:chExt cx="96" cy="288"/>
          </a:xfrm>
        </p:grpSpPr>
        <p:sp>
          <p:nvSpPr>
            <p:cNvPr id="36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40" name="Group 23"/>
          <p:cNvGrpSpPr>
            <a:grpSpLocks/>
          </p:cNvGrpSpPr>
          <p:nvPr/>
        </p:nvGrpSpPr>
        <p:grpSpPr bwMode="auto">
          <a:xfrm>
            <a:off x="7596336" y="188640"/>
            <a:ext cx="152400" cy="457200"/>
            <a:chOff x="4128" y="1365"/>
            <a:chExt cx="96" cy="288"/>
          </a:xfrm>
        </p:grpSpPr>
        <p:sp>
          <p:nvSpPr>
            <p:cNvPr id="41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4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611560" y="1484784"/>
            <a:ext cx="7336825" cy="2862322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b="0" dirty="0" smtClean="0">
                <a:latin typeface="Calibri"/>
                <a:cs typeface="Calibri"/>
              </a:rPr>
              <a:t>Different </a:t>
            </a:r>
            <a:r>
              <a:rPr lang="en-US" b="0" dirty="0">
                <a:latin typeface="Calibri"/>
                <a:cs typeface="Calibri"/>
              </a:rPr>
              <a:t>strategies </a:t>
            </a:r>
            <a:r>
              <a:rPr lang="en-US" b="0" dirty="0" smtClean="0">
                <a:latin typeface="Calibri"/>
                <a:cs typeface="Calibri"/>
              </a:rPr>
              <a:t> depending on</a:t>
            </a:r>
          </a:p>
          <a:p>
            <a:endParaRPr lang="en-US" b="0" dirty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availability </a:t>
            </a:r>
            <a:r>
              <a:rPr lang="en-US" b="0" dirty="0">
                <a:latin typeface="Calibri"/>
                <a:cs typeface="Calibri"/>
              </a:rPr>
              <a:t>or lack </a:t>
            </a:r>
            <a:r>
              <a:rPr lang="en-US" b="0" dirty="0" smtClean="0">
                <a:latin typeface="Calibri"/>
                <a:cs typeface="Calibri"/>
              </a:rPr>
              <a:t>of  </a:t>
            </a:r>
            <a:r>
              <a:rPr lang="en-US" dirty="0">
                <a:solidFill>
                  <a:srgbClr val="0000FF"/>
                </a:solidFill>
                <a:latin typeface="Calibri"/>
                <a:cs typeface="Calibri"/>
              </a:rPr>
              <a:t>cross </a:t>
            </a:r>
            <a:r>
              <a:rPr lang="en-US" dirty="0" smtClean="0">
                <a:solidFill>
                  <a:srgbClr val="0000FF"/>
                </a:solidFill>
                <a:latin typeface="Calibri"/>
                <a:cs typeface="Calibri"/>
              </a:rPr>
              <a:t>detection</a:t>
            </a:r>
          </a:p>
          <a:p>
            <a:r>
              <a:rPr lang="en-US" b="0" dirty="0" smtClean="0">
                <a:latin typeface="Calibri"/>
                <a:cs typeface="Calibri"/>
              </a:rPr>
              <a:t>                   </a:t>
            </a:r>
            <a:r>
              <a:rPr lang="en-US" b="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useful </a:t>
            </a:r>
            <a:r>
              <a:rPr lang="en-US" b="0" dirty="0">
                <a:solidFill>
                  <a:schemeClr val="bg2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to simplify termination in Phase </a:t>
            </a:r>
            <a:r>
              <a:rPr lang="en-US" b="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2 </a:t>
            </a:r>
            <a:endParaRPr lang="en-US" b="0" dirty="0">
              <a:solidFill>
                <a:schemeClr val="bg2">
                  <a:lumMod val="40000"/>
                  <a:lumOff val="60000"/>
                </a:schemeClr>
              </a:solidFill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endParaRPr lang="en-US" b="0" dirty="0" smtClean="0">
              <a:latin typeface="Calibri"/>
              <a:cs typeface="Calibri"/>
            </a:endParaRPr>
          </a:p>
          <a:p>
            <a:pPr marL="342900" indent="-342900">
              <a:buFontTx/>
              <a:buChar char="-"/>
            </a:pPr>
            <a:r>
              <a:rPr lang="en-US" b="0" dirty="0" smtClean="0">
                <a:latin typeface="Calibri"/>
                <a:cs typeface="Calibri"/>
              </a:rPr>
              <a:t>presence </a:t>
            </a:r>
            <a:r>
              <a:rPr lang="en-US" b="0" dirty="0">
                <a:latin typeface="Calibri"/>
                <a:cs typeface="Calibri"/>
              </a:rPr>
              <a:t>or </a:t>
            </a:r>
            <a:r>
              <a:rPr lang="en-US" b="0" dirty="0" smtClean="0">
                <a:latin typeface="Calibri"/>
                <a:cs typeface="Calibri"/>
              </a:rPr>
              <a:t>absence  of </a:t>
            </a:r>
            <a:r>
              <a:rPr lang="en-US" dirty="0" smtClean="0">
                <a:solidFill>
                  <a:srgbClr val="FF0000"/>
                </a:solidFill>
                <a:latin typeface="Calibri"/>
                <a:cs typeface="Calibri"/>
              </a:rPr>
              <a:t>chirality</a:t>
            </a:r>
            <a:endParaRPr lang="en-US" b="0" dirty="0" smtClean="0"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                  </a:t>
            </a:r>
            <a:r>
              <a:rPr lang="en-US" b="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Calibri"/>
                <a:cs typeface="Calibri"/>
              </a:rPr>
              <a:t> useful for  breaking symmetries </a:t>
            </a:r>
            <a:endParaRPr lang="en-US" b="0" dirty="0">
              <a:solidFill>
                <a:schemeClr val="bg2">
                  <a:lumMod val="40000"/>
                  <a:lumOff val="60000"/>
                </a:schemeClr>
              </a:solidFill>
              <a:latin typeface="Calibri"/>
              <a:cs typeface="Calibri"/>
            </a:endParaRPr>
          </a:p>
          <a:p>
            <a:endParaRPr lang="en-US" b="0" dirty="0">
              <a:latin typeface="Calibri"/>
              <a:cs typeface="Calibri"/>
            </a:endParaRPr>
          </a:p>
          <a:p>
            <a:endParaRPr lang="en-US" b="0" dirty="0">
              <a:latin typeface="Calibri"/>
              <a:cs typeface="Calibri"/>
            </a:endParaRPr>
          </a:p>
        </p:txBody>
      </p:sp>
      <p:sp>
        <p:nvSpPr>
          <p:cNvPr id="46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7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611207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GENERAL SOLUTION STRUCTURE</a:t>
            </a:r>
            <a:endParaRPr lang="fr-CA" sz="2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53692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27584" y="1268760"/>
            <a:ext cx="7336825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Two phases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1187624" y="3866564"/>
            <a:ext cx="7336825" cy="1600438"/>
          </a:xfrm>
          <a:prstGeom prst="rect">
            <a:avLst/>
          </a:prstGeom>
          <a:solidFill>
            <a:srgbClr val="FFD8FE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marL="0" lvl="1"/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         Phase 2:  </a:t>
            </a:r>
            <a:r>
              <a:rPr lang="en-US" dirty="0">
                <a:solidFill>
                  <a:srgbClr val="3333FF"/>
                </a:solidFill>
                <a:latin typeface="Calibri"/>
                <a:cs typeface="Calibri"/>
              </a:rPr>
              <a:t>The agents </a:t>
            </a: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gather</a:t>
            </a:r>
          </a:p>
          <a:p>
            <a:pPr marL="0" lvl="1"/>
            <a:endParaRPr lang="en-US" sz="900" dirty="0">
              <a:solidFill>
                <a:srgbClr val="3333FF"/>
              </a:solidFill>
              <a:latin typeface="Calibri"/>
              <a:cs typeface="Calibri"/>
            </a:endParaRPr>
          </a:p>
          <a:p>
            <a:r>
              <a:rPr lang="en-US" b="0" dirty="0" smtClean="0">
                <a:latin typeface="Calibri"/>
                <a:cs typeface="Calibri"/>
              </a:rPr>
              <a:t>              </a:t>
            </a:r>
            <a:r>
              <a:rPr lang="en-US" dirty="0" smtClean="0">
                <a:latin typeface="Calibri"/>
                <a:cs typeface="Calibri"/>
              </a:rPr>
              <a:t> They  try to </a:t>
            </a:r>
            <a:r>
              <a:rPr lang="en-US" dirty="0">
                <a:latin typeface="Calibri"/>
                <a:cs typeface="Calibri"/>
              </a:rPr>
              <a:t>gather around the elected node </a:t>
            </a:r>
            <a:r>
              <a:rPr lang="en-US" dirty="0" smtClean="0">
                <a:latin typeface="Calibri"/>
                <a:cs typeface="Calibri"/>
              </a:rPr>
              <a:t>or edge. </a:t>
            </a:r>
          </a:p>
          <a:p>
            <a:endParaRPr lang="en-US" sz="900" dirty="0" smtClean="0">
              <a:latin typeface="Calibri"/>
              <a:cs typeface="Calibri"/>
            </a:endParaRPr>
          </a:p>
          <a:p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              </a:t>
            </a:r>
            <a:r>
              <a:rPr lang="en-US" dirty="0">
                <a:latin typeface="Calibri"/>
                <a:cs typeface="Calibri"/>
              </a:rPr>
              <a:t>I</a:t>
            </a:r>
            <a:r>
              <a:rPr lang="en-US" dirty="0" smtClean="0">
                <a:latin typeface="Calibri"/>
                <a:cs typeface="Calibri"/>
              </a:rPr>
              <a:t>f that is not possible (due </a:t>
            </a:r>
            <a:r>
              <a:rPr lang="en-US" dirty="0">
                <a:latin typeface="Calibri"/>
                <a:cs typeface="Calibri"/>
              </a:rPr>
              <a:t>to the </a:t>
            </a:r>
            <a:r>
              <a:rPr lang="en-US" dirty="0" smtClean="0">
                <a:latin typeface="Calibri"/>
                <a:cs typeface="Calibri"/>
              </a:rPr>
              <a:t> ring dynamics), gathering</a:t>
            </a:r>
          </a:p>
          <a:p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              occurs nevertheless at another place.</a:t>
            </a:r>
            <a:endParaRPr lang="en-US" dirty="0">
              <a:latin typeface="Calibri"/>
              <a:cs typeface="Calibri"/>
            </a:endParaRPr>
          </a:p>
        </p:txBody>
      </p:sp>
      <p:grpSp>
        <p:nvGrpSpPr>
          <p:cNvPr id="19" name="Group 23"/>
          <p:cNvGrpSpPr>
            <a:grpSpLocks/>
          </p:cNvGrpSpPr>
          <p:nvPr/>
        </p:nvGrpSpPr>
        <p:grpSpPr bwMode="auto">
          <a:xfrm>
            <a:off x="6732240" y="476672"/>
            <a:ext cx="152400" cy="457200"/>
            <a:chOff x="4128" y="1365"/>
            <a:chExt cx="96" cy="288"/>
          </a:xfrm>
        </p:grpSpPr>
        <p:sp>
          <p:nvSpPr>
            <p:cNvPr id="20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1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2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3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25" name="Group 23"/>
          <p:cNvGrpSpPr>
            <a:grpSpLocks/>
          </p:cNvGrpSpPr>
          <p:nvPr/>
        </p:nvGrpSpPr>
        <p:grpSpPr bwMode="auto">
          <a:xfrm>
            <a:off x="7236296" y="260648"/>
            <a:ext cx="152400" cy="457200"/>
            <a:chOff x="4128" y="1365"/>
            <a:chExt cx="96" cy="288"/>
          </a:xfrm>
        </p:grpSpPr>
        <p:sp>
          <p:nvSpPr>
            <p:cNvPr id="26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8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29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30" name="Group 23"/>
          <p:cNvGrpSpPr>
            <a:grpSpLocks/>
          </p:cNvGrpSpPr>
          <p:nvPr/>
        </p:nvGrpSpPr>
        <p:grpSpPr bwMode="auto">
          <a:xfrm>
            <a:off x="6588224" y="188640"/>
            <a:ext cx="152400" cy="457200"/>
            <a:chOff x="4128" y="1365"/>
            <a:chExt cx="96" cy="288"/>
          </a:xfrm>
        </p:grpSpPr>
        <p:sp>
          <p:nvSpPr>
            <p:cNvPr id="31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2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3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4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35" name="Group 23"/>
          <p:cNvGrpSpPr>
            <a:grpSpLocks/>
          </p:cNvGrpSpPr>
          <p:nvPr/>
        </p:nvGrpSpPr>
        <p:grpSpPr bwMode="auto">
          <a:xfrm>
            <a:off x="7020272" y="548680"/>
            <a:ext cx="152400" cy="457200"/>
            <a:chOff x="4128" y="1365"/>
            <a:chExt cx="96" cy="288"/>
          </a:xfrm>
        </p:grpSpPr>
        <p:sp>
          <p:nvSpPr>
            <p:cNvPr id="36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7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8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39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grpSp>
        <p:nvGrpSpPr>
          <p:cNvPr id="40" name="Group 23"/>
          <p:cNvGrpSpPr>
            <a:grpSpLocks/>
          </p:cNvGrpSpPr>
          <p:nvPr/>
        </p:nvGrpSpPr>
        <p:grpSpPr bwMode="auto">
          <a:xfrm>
            <a:off x="7596336" y="188640"/>
            <a:ext cx="152400" cy="457200"/>
            <a:chOff x="4128" y="1365"/>
            <a:chExt cx="96" cy="288"/>
          </a:xfrm>
        </p:grpSpPr>
        <p:sp>
          <p:nvSpPr>
            <p:cNvPr id="41" name="Oval 24"/>
            <p:cNvSpPr>
              <a:spLocks noChangeArrowheads="1"/>
            </p:cNvSpPr>
            <p:nvPr/>
          </p:nvSpPr>
          <p:spPr bwMode="auto">
            <a:xfrm>
              <a:off x="4128" y="1365"/>
              <a:ext cx="96" cy="75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2" name="Rectangle 25"/>
            <p:cNvSpPr>
              <a:spLocks noChangeArrowheads="1"/>
            </p:cNvSpPr>
            <p:nvPr/>
          </p:nvSpPr>
          <p:spPr bwMode="auto">
            <a:xfrm>
              <a:off x="4128" y="1440"/>
              <a:ext cx="96" cy="150"/>
            </a:xfrm>
            <a:prstGeom prst="rect">
              <a:avLst/>
            </a:prstGeom>
            <a:solidFill>
              <a:srgbClr val="00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3" name="Line 26"/>
            <p:cNvSpPr>
              <a:spLocks noChangeShapeType="1"/>
            </p:cNvSpPr>
            <p:nvPr/>
          </p:nvSpPr>
          <p:spPr bwMode="auto">
            <a:xfrm>
              <a:off x="4160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  <p:sp>
          <p:nvSpPr>
            <p:cNvPr id="44" name="Line 27"/>
            <p:cNvSpPr>
              <a:spLocks noChangeShapeType="1"/>
            </p:cNvSpPr>
            <p:nvPr/>
          </p:nvSpPr>
          <p:spPr bwMode="auto">
            <a:xfrm>
              <a:off x="4192" y="1590"/>
              <a:ext cx="0" cy="6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eaLnBrk="0" hangingPunct="0">
                <a:defRPr/>
              </a:pPr>
              <a:endParaRPr lang="en-US"/>
            </a:p>
          </p:txBody>
        </p:sp>
      </p:grpSp>
      <p:sp>
        <p:nvSpPr>
          <p:cNvPr id="45" name="Text Box 2"/>
          <p:cNvSpPr txBox="1">
            <a:spLocks noChangeArrowheads="1"/>
          </p:cNvSpPr>
          <p:nvPr/>
        </p:nvSpPr>
        <p:spPr bwMode="auto">
          <a:xfrm>
            <a:off x="1187624" y="1916832"/>
            <a:ext cx="7336825" cy="1600438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lvl="1" algn="l">
              <a:buClr>
                <a:schemeClr val="accent2"/>
              </a:buClr>
              <a:buFont typeface="Wingdings" charset="0"/>
              <a:buNone/>
            </a:pPr>
            <a:r>
              <a:rPr lang="en-US" dirty="0" smtClean="0">
                <a:solidFill>
                  <a:srgbClr val="3333FF"/>
                </a:solidFill>
                <a:latin typeface="Calibri"/>
                <a:cs typeface="Calibri"/>
              </a:rPr>
              <a:t>Phase 1:  The agents explore the ring</a:t>
            </a:r>
          </a:p>
          <a:p>
            <a:pPr lvl="1" algn="l">
              <a:buClr>
                <a:schemeClr val="accent2"/>
              </a:buClr>
              <a:buFont typeface="Wingdings" charset="0"/>
              <a:buNone/>
            </a:pPr>
            <a:endParaRPr lang="en-US" sz="900" dirty="0" smtClean="0">
              <a:solidFill>
                <a:srgbClr val="3333FF"/>
              </a:solidFill>
              <a:latin typeface="Calibri"/>
              <a:cs typeface="Calibri"/>
            </a:endParaRPr>
          </a:p>
          <a:p>
            <a:pPr lvl="1">
              <a:buClr>
                <a:schemeClr val="accent2"/>
              </a:buClr>
            </a:pPr>
            <a:r>
              <a:rPr lang="en-US" b="0" dirty="0" smtClean="0">
                <a:latin typeface="Calibri"/>
                <a:cs typeface="Calibri"/>
              </a:rPr>
              <a:t>       </a:t>
            </a:r>
            <a:r>
              <a:rPr lang="en-US" dirty="0" smtClean="0">
                <a:latin typeface="Calibri"/>
                <a:cs typeface="Calibri"/>
              </a:rPr>
              <a:t>They might already solve Gathering. If so, they stop.</a:t>
            </a:r>
          </a:p>
          <a:p>
            <a:pPr lvl="1">
              <a:buClr>
                <a:schemeClr val="accent2"/>
              </a:buClr>
            </a:pPr>
            <a:endParaRPr lang="en-US" sz="900" dirty="0" smtClean="0">
              <a:latin typeface="Calibri"/>
              <a:cs typeface="Calibri"/>
            </a:endParaRPr>
          </a:p>
          <a:p>
            <a:pPr lvl="1">
              <a:buClr>
                <a:schemeClr val="accent2"/>
              </a:buClr>
            </a:pPr>
            <a:r>
              <a:rPr lang="en-US" b="0" dirty="0" smtClean="0">
                <a:latin typeface="Calibri"/>
                <a:cs typeface="Calibri"/>
              </a:rPr>
              <a:t>        </a:t>
            </a:r>
            <a:r>
              <a:rPr lang="en-US" dirty="0" smtClean="0">
                <a:latin typeface="Calibri"/>
                <a:cs typeface="Calibri"/>
              </a:rPr>
              <a:t>If not, the </a:t>
            </a:r>
            <a:r>
              <a:rPr lang="en-US" dirty="0">
                <a:latin typeface="Calibri"/>
                <a:cs typeface="Calibri"/>
              </a:rPr>
              <a:t>agents are able to elect a node or an edge </a:t>
            </a:r>
            <a:r>
              <a:rPr lang="en-US" dirty="0" smtClean="0">
                <a:latin typeface="Calibri"/>
                <a:cs typeface="Calibri"/>
              </a:rPr>
              <a:t>and  </a:t>
            </a:r>
          </a:p>
          <a:p>
            <a:pPr lvl="1">
              <a:buClr>
                <a:schemeClr val="accent2"/>
              </a:buClr>
            </a:pPr>
            <a:r>
              <a:rPr lang="en-US" dirty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       proceed </a:t>
            </a:r>
            <a:r>
              <a:rPr lang="en-US" dirty="0">
                <a:latin typeface="Calibri"/>
                <a:cs typeface="Calibri"/>
              </a:rPr>
              <a:t>to Phase 2</a:t>
            </a:r>
            <a:endParaRPr lang="en-US" dirty="0">
              <a:solidFill>
                <a:srgbClr val="3333FF"/>
              </a:solidFill>
              <a:latin typeface="Calibri"/>
              <a:cs typeface="Calibri"/>
            </a:endParaRPr>
          </a:p>
        </p:txBody>
      </p:sp>
      <p:sp>
        <p:nvSpPr>
          <p:cNvPr id="46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7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6112070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GENERAL SOLUTION STRUCTURE</a:t>
            </a:r>
            <a:endParaRPr lang="fr-CA" sz="2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8071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45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Footer Placeholder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  <a:cs typeface="ＭＳ Ｐゴシック" charset="0"/>
              </a:defRPr>
            </a:lvl1pPr>
            <a:lvl2pPr marL="742950" indent="-28575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2pPr>
            <a:lvl3pPr marL="11430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3pPr>
            <a:lvl4pPr marL="16002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4pPr>
            <a:lvl5pPr marL="2057400" indent="-228600" algn="ctr" eaLnBrk="0" hangingPunct="0"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charset="0"/>
                <a:ea typeface="ＭＳ Ｐゴシック" charset="0"/>
              </a:defRPr>
            </a:lvl9pPr>
          </a:lstStyle>
          <a:p>
            <a:r>
              <a:rPr lang="it-IT" sz="1400" smtClean="0">
                <a:solidFill>
                  <a:schemeClr val="bg2"/>
                </a:solidFill>
                <a:latin typeface="Arial" charset="0"/>
              </a:rPr>
              <a:t>Paola Flocchini - Prague 2018</a:t>
            </a:r>
            <a:endParaRPr lang="en-US" sz="1400">
              <a:solidFill>
                <a:schemeClr val="bg2"/>
              </a:solidFill>
              <a:latin typeface="Arial" charset="0"/>
            </a:endParaRPr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16182" y="6093296"/>
            <a:ext cx="1440160" cy="440055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7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Comic Sans MS" charset="0"/>
              <a:ea typeface="ＭＳ Ｐゴシック" charset="0"/>
            </a:endParaRPr>
          </a:p>
        </p:txBody>
      </p:sp>
      <p:sp>
        <p:nvSpPr>
          <p:cNvPr id="45" name="Line 13"/>
          <p:cNvSpPr>
            <a:spLocks noChangeShapeType="1"/>
          </p:cNvSpPr>
          <p:nvPr/>
        </p:nvSpPr>
        <p:spPr bwMode="auto">
          <a:xfrm>
            <a:off x="304800" y="990600"/>
            <a:ext cx="6934200" cy="0"/>
          </a:xfrm>
          <a:prstGeom prst="line">
            <a:avLst/>
          </a:prstGeom>
          <a:noFill/>
          <a:ln w="50800">
            <a:solidFill>
              <a:srgbClr val="3366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eaLnBrk="0" hangingPunct="0">
              <a:defRPr/>
            </a:pPr>
            <a:endParaRPr lang="en-US">
              <a:latin typeface="Calibri"/>
              <a:cs typeface="Calibri"/>
            </a:endParaRPr>
          </a:p>
        </p:txBody>
      </p:sp>
      <p:sp>
        <p:nvSpPr>
          <p:cNvPr id="46" name="Text Box 2"/>
          <p:cNvSpPr txBox="1">
            <a:spLocks noChangeArrowheads="1"/>
          </p:cNvSpPr>
          <p:nvPr/>
        </p:nvSpPr>
        <p:spPr bwMode="auto">
          <a:xfrm>
            <a:off x="365125" y="427038"/>
            <a:ext cx="634019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GATHERING:  </a:t>
            </a:r>
            <a:r>
              <a:rPr lang="en-US" sz="2400" dirty="0" smtClean="0">
                <a:solidFill>
                  <a:srgbClr val="0000FF"/>
                </a:solidFill>
                <a:latin typeface="Calibri"/>
                <a:cs typeface="Calibri"/>
              </a:rPr>
              <a:t>CROSS DETECTION </a:t>
            </a:r>
            <a:r>
              <a:rPr lang="en-US" sz="2400" dirty="0" smtClean="0">
                <a:solidFill>
                  <a:srgbClr val="000000"/>
                </a:solidFill>
                <a:latin typeface="Calibri"/>
                <a:cs typeface="Calibri"/>
              </a:rPr>
              <a:t>-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NO CHIRALITY</a:t>
            </a:r>
            <a:endParaRPr lang="fr-CA" sz="2400" dirty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6519829" y="1600498"/>
            <a:ext cx="1043876" cy="46166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/>
        </p:spPr>
        <p:txBody>
          <a:bodyPr wrap="none">
            <a:spAutoFit/>
          </a:bodyPr>
          <a:lstStyle/>
          <a:p>
            <a:pPr eaLnBrk="0" hangingPunct="0">
              <a:defRPr/>
            </a:pPr>
            <a:r>
              <a:rPr lang="en-US" dirty="0">
                <a:solidFill>
                  <a:srgbClr val="FFFFFF"/>
                </a:solidFill>
              </a:rPr>
              <a:t>LOOK</a:t>
            </a:r>
          </a:p>
        </p:txBody>
      </p:sp>
      <p:sp>
        <p:nvSpPr>
          <p:cNvPr id="9" name="Text Box 2"/>
          <p:cNvSpPr txBox="1">
            <a:spLocks noChangeArrowheads="1"/>
          </p:cNvSpPr>
          <p:nvPr/>
        </p:nvSpPr>
        <p:spPr bwMode="auto">
          <a:xfrm>
            <a:off x="827584" y="2708920"/>
            <a:ext cx="2376264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cross detection</a:t>
            </a: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3563888" y="1484784"/>
            <a:ext cx="1944216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  chirality          </a:t>
            </a:r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3491880" y="3573016"/>
            <a:ext cx="2376264" cy="1440160"/>
            <a:chOff x="3491880" y="3573016"/>
            <a:chExt cx="2376264" cy="1440160"/>
          </a:xfrm>
        </p:grpSpPr>
        <p:sp>
          <p:nvSpPr>
            <p:cNvPr id="12" name="Rectangle 11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3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14" name="Rectangle 13"/>
          <p:cNvSpPr/>
          <p:nvPr/>
        </p:nvSpPr>
        <p:spPr bwMode="auto">
          <a:xfrm>
            <a:off x="5868144" y="3573016"/>
            <a:ext cx="2376264" cy="1440160"/>
          </a:xfrm>
          <a:prstGeom prst="rect">
            <a:avLst/>
          </a:prstGeom>
          <a:solidFill>
            <a:srgbClr val="CCFFCC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" name="Text Box 2"/>
          <p:cNvSpPr txBox="1">
            <a:spLocks noChangeArrowheads="1"/>
          </p:cNvSpPr>
          <p:nvPr/>
        </p:nvSpPr>
        <p:spPr bwMode="auto">
          <a:xfrm>
            <a:off x="6444208" y="3717032"/>
            <a:ext cx="1080120" cy="461665"/>
          </a:xfrm>
          <a:prstGeom prst="rect">
            <a:avLst/>
          </a:prstGeom>
          <a:solidFill>
            <a:srgbClr val="CCFFCC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r>
              <a:rPr lang="en-US" sz="2400" b="0" dirty="0" smtClean="0">
                <a:latin typeface="Apple Chancery"/>
                <a:cs typeface="Apple Chancery"/>
              </a:rPr>
              <a:t>A </a:t>
            </a:r>
            <a:r>
              <a:rPr lang="en-US" sz="2400" b="0" dirty="0" smtClean="0">
                <a:latin typeface="Calibri"/>
                <a:cs typeface="Calibri"/>
              </a:rPr>
              <a:t> \ </a:t>
            </a:r>
            <a:r>
              <a:rPr lang="en-US" sz="2400" b="0" dirty="0" smtClean="0">
                <a:latin typeface="Apple Chancery"/>
                <a:cs typeface="Apple Chancery"/>
              </a:rPr>
              <a:t>E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3491880" y="2132856"/>
            <a:ext cx="2376264" cy="1440160"/>
            <a:chOff x="3491880" y="3573016"/>
            <a:chExt cx="2376264" cy="1440160"/>
          </a:xfrm>
        </p:grpSpPr>
        <p:sp>
          <p:nvSpPr>
            <p:cNvPr id="17" name="Rectangle 16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solidFill>
              <a:srgbClr val="CC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19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solidFill>
              <a:srgbClr val="CCFFCC"/>
            </a:solidFill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868144" y="2132856"/>
            <a:ext cx="2376264" cy="1440160"/>
            <a:chOff x="3491880" y="3573016"/>
            <a:chExt cx="2376264" cy="1440160"/>
          </a:xfrm>
          <a:solidFill>
            <a:srgbClr val="FFFF00"/>
          </a:solidFill>
        </p:grpSpPr>
        <p:sp>
          <p:nvSpPr>
            <p:cNvPr id="21" name="Rectangle 20"/>
            <p:cNvSpPr/>
            <p:nvPr/>
          </p:nvSpPr>
          <p:spPr bwMode="auto">
            <a:xfrm>
              <a:off x="3491880" y="3573016"/>
              <a:ext cx="2376264" cy="1440160"/>
            </a:xfrm>
            <a:prstGeom prst="rect">
              <a:avLst/>
            </a:prstGeom>
            <a:grp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Times New Roman" charset="0"/>
                <a:ea typeface="ＭＳ Ｐゴシック" charset="0"/>
                <a:cs typeface="ＭＳ Ｐゴシック" charset="0"/>
              </a:endParaRPr>
            </a:p>
          </p:txBody>
        </p:sp>
        <p:sp>
          <p:nvSpPr>
            <p:cNvPr id="22" name="Text Box 2"/>
            <p:cNvSpPr txBox="1">
              <a:spLocks noChangeArrowheads="1"/>
            </p:cNvSpPr>
            <p:nvPr/>
          </p:nvSpPr>
          <p:spPr bwMode="auto">
            <a:xfrm>
              <a:off x="4283968" y="3645024"/>
              <a:ext cx="504056" cy="461665"/>
            </a:xfrm>
            <a:prstGeom prst="rect">
              <a:avLst/>
            </a:prstGeom>
            <a:grpFill/>
            <a:ln>
              <a:noFill/>
            </a:ln>
            <a:effectLst/>
            <a:extLst/>
          </p:spPr>
          <p:txBody>
            <a:bodyPr wrap="square" anchor="ctr">
              <a:spAutoFit/>
            </a:bodyPr>
            <a:lstStyle/>
            <a:p>
              <a:r>
                <a:rPr lang="en-US" sz="2400" b="0" dirty="0" smtClean="0">
                  <a:latin typeface="Calibri"/>
                  <a:cs typeface="Calibri"/>
                </a:rPr>
                <a:t> </a:t>
              </a:r>
              <a:r>
                <a:rPr lang="en-US" sz="2400" b="0" dirty="0">
                  <a:latin typeface="Apple Chancery"/>
                  <a:cs typeface="Apple Chancery"/>
                </a:rPr>
                <a:t>A </a:t>
              </a:r>
              <a:r>
                <a:rPr lang="en-US" sz="2400" b="0" dirty="0" smtClean="0">
                  <a:latin typeface="Calibri"/>
                  <a:cs typeface="Calibri"/>
                </a:rPr>
                <a:t>                                      </a:t>
              </a:r>
              <a:endParaRPr lang="en-US" sz="2400" b="0" dirty="0">
                <a:latin typeface="Calibri"/>
                <a:cs typeface="Calibri"/>
              </a:endParaRPr>
            </a:p>
          </p:txBody>
        </p:sp>
      </p:grpSp>
      <p:sp>
        <p:nvSpPr>
          <p:cNvPr id="23" name="Text Box 2"/>
          <p:cNvSpPr txBox="1">
            <a:spLocks noChangeArrowheads="1"/>
          </p:cNvSpPr>
          <p:nvPr/>
        </p:nvSpPr>
        <p:spPr bwMode="auto">
          <a:xfrm>
            <a:off x="6156176" y="1484784"/>
            <a:ext cx="1728192" cy="400110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chirality</a:t>
            </a:r>
            <a:endParaRPr lang="en-US" dirty="0"/>
          </a:p>
        </p:txBody>
      </p:sp>
      <p:sp>
        <p:nvSpPr>
          <p:cNvPr id="24" name="Text Box 2"/>
          <p:cNvSpPr txBox="1">
            <a:spLocks noChangeArrowheads="1"/>
          </p:cNvSpPr>
          <p:nvPr/>
        </p:nvSpPr>
        <p:spPr bwMode="auto">
          <a:xfrm>
            <a:off x="827584" y="4149080"/>
            <a:ext cx="2376264" cy="400110"/>
          </a:xfrm>
          <a:prstGeom prst="rect">
            <a:avLst/>
          </a:prstGeom>
          <a:solidFill>
            <a:schemeClr val="accent5">
              <a:lumMod val="90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no cross detection</a:t>
            </a:r>
          </a:p>
        </p:txBody>
      </p:sp>
      <p:sp>
        <p:nvSpPr>
          <p:cNvPr id="25" name="Text Box 2"/>
          <p:cNvSpPr txBox="1">
            <a:spLocks noChangeArrowheads="1"/>
          </p:cNvSpPr>
          <p:nvPr/>
        </p:nvSpPr>
        <p:spPr bwMode="auto">
          <a:xfrm>
            <a:off x="4572000" y="5589240"/>
            <a:ext cx="2808312" cy="400110"/>
          </a:xfrm>
          <a:prstGeom prst="rect">
            <a:avLst/>
          </a:prstGeom>
          <a:solidFill>
            <a:schemeClr val="accent3">
              <a:lumMod val="95000"/>
            </a:schemeClr>
          </a:solidFill>
          <a:ln>
            <a:noFill/>
          </a:ln>
          <a:effectLst/>
          <a:extLst/>
        </p:spPr>
        <p:txBody>
          <a:bodyPr wrap="square" anchor="ctr">
            <a:spAutoFit/>
          </a:bodyPr>
          <a:lstStyle/>
          <a:p>
            <a:pPr algn="ctr"/>
            <a:r>
              <a:rPr lang="en-US" dirty="0" smtClean="0"/>
              <a:t>With knowledge of n</a:t>
            </a:r>
          </a:p>
        </p:txBody>
      </p:sp>
    </p:spTree>
    <p:extLst>
      <p:ext uri="{BB962C8B-B14F-4D97-AF65-F5344CB8AC3E}">
        <p14:creationId xmlns:p14="http://schemas.microsoft.com/office/powerpoint/2010/main" val="121125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/>
        </p:nvCxnSpPr>
        <p:spPr>
          <a:xfrm flipV="1">
            <a:off x="660400" y="2628900"/>
            <a:ext cx="8013700" cy="50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8253608" y="2787134"/>
            <a:ext cx="7680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rounds</a:t>
            </a:r>
            <a:endParaRPr lang="en-US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474331" y="29537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0</a:t>
            </a:r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652131" y="2477988"/>
            <a:ext cx="12700" cy="42493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1: Exploration</a:t>
            </a:r>
            <a:endParaRPr lang="en-US" sz="2400" b="1" dirty="0">
              <a:latin typeface="Calibri"/>
              <a:cs typeface="Calibri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474331" y="1325286"/>
            <a:ext cx="6140455" cy="2014358"/>
            <a:chOff x="474331" y="1325286"/>
            <a:chExt cx="6140455" cy="2014358"/>
          </a:xfrm>
        </p:grpSpPr>
        <p:sp>
          <p:nvSpPr>
            <p:cNvPr id="10" name="TextBox 9"/>
            <p:cNvSpPr txBox="1"/>
            <p:nvPr/>
          </p:nvSpPr>
          <p:spPr>
            <a:xfrm>
              <a:off x="1943100" y="2939534"/>
              <a:ext cx="4522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6n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2120900" y="2463800"/>
              <a:ext cx="12700" cy="42493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6032500" y="2907268"/>
              <a:ext cx="58228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12n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6210300" y="2431534"/>
              <a:ext cx="12700" cy="42493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/>
            <p:cNvSpPr/>
            <p:nvPr/>
          </p:nvSpPr>
          <p:spPr>
            <a:xfrm>
              <a:off x="474331" y="1325286"/>
              <a:ext cx="156966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smtClean="0">
                  <a:latin typeface="Calibri"/>
                  <a:cs typeface="Calibri"/>
                </a:rPr>
                <a:t>Check-points</a:t>
              </a:r>
              <a:endParaRPr lang="en-US" dirty="0">
                <a:latin typeface="Calibri"/>
                <a:cs typeface="Calibri"/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1739900" y="1694618"/>
              <a:ext cx="381000" cy="736916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1813779" y="1567618"/>
              <a:ext cx="4396521" cy="896182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687099" y="3339644"/>
            <a:ext cx="3696119" cy="1031265"/>
            <a:chOff x="687099" y="3339644"/>
            <a:chExt cx="3696119" cy="1031265"/>
          </a:xfrm>
        </p:grpSpPr>
        <p:sp>
          <p:nvSpPr>
            <p:cNvPr id="25" name="TextBox 24"/>
            <p:cNvSpPr txBox="1"/>
            <p:nvPr/>
          </p:nvSpPr>
          <p:spPr>
            <a:xfrm>
              <a:off x="687099" y="3663023"/>
              <a:ext cx="369611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Calibri"/>
                  <a:cs typeface="Calibri"/>
                </a:rPr>
                <a:t>I find out important global </a:t>
              </a:r>
            </a:p>
            <a:p>
              <a:pPr algn="ctr"/>
              <a:r>
                <a:rPr lang="en-US" dirty="0" smtClean="0">
                  <a:latin typeface="Calibri"/>
                  <a:cs typeface="Calibri"/>
                </a:rPr>
                <a:t>Information and I act accordingly</a:t>
              </a:r>
            </a:p>
          </p:txBody>
        </p:sp>
        <p:cxnSp>
          <p:nvCxnSpPr>
            <p:cNvPr id="26" name="Straight Arrow Connector 25"/>
            <p:cNvCxnSpPr>
              <a:endCxn id="10" idx="2"/>
            </p:cNvCxnSpPr>
            <p:nvPr/>
          </p:nvCxnSpPr>
          <p:spPr>
            <a:xfrm flipH="1" flipV="1">
              <a:off x="2169246" y="3339644"/>
              <a:ext cx="661593" cy="35605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5521279" y="3207311"/>
            <a:ext cx="2793428" cy="1062043"/>
            <a:chOff x="1138445" y="3308866"/>
            <a:chExt cx="2793428" cy="1062043"/>
          </a:xfrm>
        </p:grpSpPr>
        <p:sp>
          <p:nvSpPr>
            <p:cNvPr id="35" name="TextBox 34"/>
            <p:cNvSpPr txBox="1"/>
            <p:nvPr/>
          </p:nvSpPr>
          <p:spPr>
            <a:xfrm>
              <a:off x="1138445" y="3663023"/>
              <a:ext cx="279342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>
                  <a:latin typeface="Calibri"/>
                  <a:cs typeface="Calibri"/>
                </a:rPr>
                <a:t>If we have not gathered,</a:t>
              </a:r>
            </a:p>
            <a:p>
              <a:pPr algn="ctr"/>
              <a:r>
                <a:rPr lang="en-US" dirty="0" smtClean="0">
                  <a:latin typeface="Calibri"/>
                  <a:cs typeface="Calibri"/>
                </a:rPr>
                <a:t>I start Phase 2.</a:t>
              </a: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 flipH="1" flipV="1">
              <a:off x="2154569" y="3308866"/>
              <a:ext cx="676269" cy="386835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39552" y="5589240"/>
            <a:ext cx="2726928" cy="400110"/>
          </a:xfrm>
          <a:prstGeom prst="rect">
            <a:avLst/>
          </a:prstGeom>
          <a:solidFill>
            <a:srgbClr val="FFFF00"/>
          </a:solidFill>
          <a:ln>
            <a:solidFill>
              <a:srgbClr val="4F81BD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Calibri"/>
                <a:cs typeface="Calibri"/>
              </a:rPr>
              <a:t>Move-left for 6n rounds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 flipV="1">
            <a:off x="683568" y="3429000"/>
            <a:ext cx="216024" cy="208823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83568" y="5949280"/>
            <a:ext cx="838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b="0" dirty="0">
                <a:latin typeface="Calibri"/>
                <a:cs typeface="Calibri"/>
              </a:rPr>
              <a:t>m</a:t>
            </a:r>
            <a:r>
              <a:rPr lang="en-US" sz="1800" b="0" dirty="0" smtClean="0">
                <a:latin typeface="Calibri"/>
                <a:cs typeface="Calibri"/>
              </a:rPr>
              <a:t>y left</a:t>
            </a:r>
            <a:endParaRPr lang="en-US" sz="1800" b="0" dirty="0"/>
          </a:p>
        </p:txBody>
      </p:sp>
    </p:spTree>
    <p:extLst>
      <p:ext uri="{BB962C8B-B14F-4D97-AF65-F5344CB8AC3E}">
        <p14:creationId xmlns:p14="http://schemas.microsoft.com/office/powerpoint/2010/main" val="303893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9512" y="2420888"/>
            <a:ext cx="8778515" cy="83099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2400" b="1" dirty="0">
                <a:latin typeface="Calibri"/>
                <a:cs typeface="Calibri"/>
              </a:rPr>
              <a:t>P: </a:t>
            </a:r>
            <a:r>
              <a:rPr lang="en-US" sz="2400" b="0" dirty="0">
                <a:latin typeface="Calibri"/>
                <a:cs typeface="Calibri"/>
              </a:rPr>
              <a:t> last time I met someone new  going  in my direction was less than </a:t>
            </a:r>
          </a:p>
          <a:p>
            <a:r>
              <a:rPr lang="en-US" sz="2400" b="0" dirty="0">
                <a:latin typeface="Calibri"/>
                <a:cs typeface="Calibri"/>
              </a:rPr>
              <a:t> 3</a:t>
            </a:r>
            <a:r>
              <a:rPr lang="en-US" sz="2400" dirty="0">
                <a:latin typeface="Calibri"/>
                <a:cs typeface="Calibri"/>
              </a:rPr>
              <a:t>n  </a:t>
            </a:r>
            <a:r>
              <a:rPr lang="en-US" sz="2400" b="0" dirty="0">
                <a:latin typeface="Calibri"/>
                <a:cs typeface="Calibri"/>
              </a:rPr>
              <a:t> rounds ago; since then I  traversed less than </a:t>
            </a:r>
            <a:r>
              <a:rPr lang="en-US" sz="2400" dirty="0">
                <a:latin typeface="Calibri"/>
                <a:cs typeface="Calibri"/>
              </a:rPr>
              <a:t>n</a:t>
            </a:r>
            <a:r>
              <a:rPr lang="en-US" sz="2400" b="0" dirty="0">
                <a:latin typeface="Calibri"/>
                <a:cs typeface="Calibri"/>
              </a:rPr>
              <a:t> links.</a:t>
            </a:r>
          </a:p>
        </p:txBody>
      </p:sp>
      <p:sp>
        <p:nvSpPr>
          <p:cNvPr id="24" name="Rectangle 23"/>
          <p:cNvSpPr/>
          <p:nvPr/>
        </p:nvSpPr>
        <p:spPr>
          <a:xfrm>
            <a:off x="251520" y="1700808"/>
            <a:ext cx="52623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latin typeface="Calibri"/>
                <a:cs typeface="Calibri"/>
              </a:rPr>
              <a:t>Special Condition checked at round 6n:</a:t>
            </a:r>
            <a:endParaRPr lang="en-US" sz="2400" dirty="0">
              <a:latin typeface="Calibri"/>
              <a:cs typeface="Calibri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596336" y="908720"/>
            <a:ext cx="1152128" cy="1152128"/>
            <a:chOff x="7829939" y="587633"/>
            <a:chExt cx="1119187" cy="1648857"/>
          </a:xfrm>
        </p:grpSpPr>
        <p:pic>
          <p:nvPicPr>
            <p:cNvPr id="28" name="Picture 1" descr="cronometro_chronometer_watch_icon_black_white_line_art_coloring_book_colouring-1331px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29939" y="587633"/>
              <a:ext cx="1119187" cy="12795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9" name="Rectangle 28"/>
            <p:cNvSpPr/>
            <p:nvPr/>
          </p:nvSpPr>
          <p:spPr>
            <a:xfrm>
              <a:off x="7871178" y="1867158"/>
              <a:ext cx="1055472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r>
                <a:rPr lang="en-US" b="1" dirty="0" smtClean="0">
                  <a:solidFill>
                    <a:srgbClr val="FF0000"/>
                  </a:solidFill>
                </a:rPr>
                <a:t>round 6n</a:t>
              </a:r>
              <a:endParaRPr lang="en-US" b="1" dirty="0">
                <a:solidFill>
                  <a:srgbClr val="FF0000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5148064" y="188640"/>
            <a:ext cx="3685727" cy="46512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/>
                <a:cs typeface="Calibri"/>
              </a:rPr>
              <a:t>Phase 1: Exploration</a:t>
            </a:r>
            <a:endParaRPr lang="en-US" sz="2400" b="1" dirty="0">
              <a:latin typeface="Calibri"/>
              <a:cs typeface="Calibri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50800" y="762962"/>
            <a:ext cx="4870060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11560" y="5157192"/>
            <a:ext cx="8136904" cy="1569660"/>
          </a:xfrm>
          <a:prstGeom prst="rect">
            <a:avLst/>
          </a:prstGeom>
          <a:solidFill>
            <a:srgbClr val="FFD8FE"/>
          </a:solidFill>
        </p:spPr>
        <p:txBody>
          <a:bodyPr wrap="square">
            <a:spAutoFit/>
          </a:bodyPr>
          <a:lstStyle/>
          <a:p>
            <a:r>
              <a:rPr lang="en-US" sz="2400" b="0" dirty="0" smtClean="0">
                <a:solidFill>
                  <a:srgbClr val="0000FF"/>
                </a:solidFill>
                <a:latin typeface="Calibri"/>
                <a:cs typeface="Calibri"/>
              </a:rPr>
              <a:t>P </a:t>
            </a:r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false</a:t>
            </a:r>
            <a:r>
              <a:rPr lang="en-US" sz="2400" b="0" dirty="0" smtClean="0">
                <a:solidFill>
                  <a:srgbClr val="FF0000"/>
                </a:solidFill>
                <a:latin typeface="Calibri"/>
                <a:cs typeface="Calibri"/>
              </a:rPr>
              <a:t> </a:t>
            </a:r>
            <a:r>
              <a:rPr lang="en-US" sz="2400" b="0" dirty="0" smtClean="0">
                <a:solidFill>
                  <a:srgbClr val="0000FF"/>
                </a:solidFill>
                <a:latin typeface="Calibri"/>
                <a:cs typeface="Calibri"/>
              </a:rPr>
              <a:t>at round 6n means:</a:t>
            </a:r>
          </a:p>
          <a:p>
            <a:r>
              <a:rPr lang="en-US" sz="2400" dirty="0" smtClean="0">
                <a:latin typeface="Calibri"/>
                <a:cs typeface="Calibri"/>
              </a:rPr>
              <a:t>All </a:t>
            </a:r>
            <a:r>
              <a:rPr lang="en-US" sz="2400" dirty="0">
                <a:latin typeface="Calibri"/>
                <a:cs typeface="Calibri"/>
              </a:rPr>
              <a:t>agents </a:t>
            </a:r>
            <a:r>
              <a:rPr lang="en-US" sz="2400" dirty="0" smtClean="0">
                <a:latin typeface="Calibri"/>
                <a:cs typeface="Calibri"/>
              </a:rPr>
              <a:t>moving in my direction have explored the whole ring  </a:t>
            </a:r>
            <a:r>
              <a:rPr lang="en-US" sz="2400" b="0" dirty="0" smtClean="0">
                <a:latin typeface="Calibri"/>
                <a:cs typeface="Calibri"/>
              </a:rPr>
              <a:t>(hence they know  k and the configuration)</a:t>
            </a:r>
            <a:r>
              <a:rPr lang="en-US" sz="2400" dirty="0" smtClean="0">
                <a:latin typeface="Calibri"/>
                <a:cs typeface="Calibri"/>
              </a:rPr>
              <a:t>, and  P </a:t>
            </a:r>
            <a:r>
              <a:rPr lang="en-US" sz="2400" dirty="0">
                <a:latin typeface="Calibri"/>
                <a:cs typeface="Calibri"/>
              </a:rPr>
              <a:t>is </a:t>
            </a:r>
            <a:r>
              <a:rPr lang="en-US" sz="2400" dirty="0" smtClean="0">
                <a:latin typeface="Calibri"/>
                <a:cs typeface="Calibri"/>
              </a:rPr>
              <a:t>false also for them.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39552" y="3645024"/>
            <a:ext cx="8460432" cy="1200328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sz="2400" b="0" dirty="0" smtClean="0">
                <a:solidFill>
                  <a:srgbClr val="0000FF"/>
                </a:solidFill>
                <a:latin typeface="Calibri"/>
                <a:cs typeface="Calibri"/>
              </a:rPr>
              <a:t>P </a:t>
            </a:r>
            <a:r>
              <a:rPr lang="en-US" sz="2400" dirty="0" smtClean="0">
                <a:solidFill>
                  <a:srgbClr val="42896B"/>
                </a:solidFill>
                <a:latin typeface="Calibri"/>
                <a:cs typeface="Calibri"/>
              </a:rPr>
              <a:t>true</a:t>
            </a:r>
            <a:r>
              <a:rPr lang="en-US" sz="2400" b="0" dirty="0" smtClean="0">
                <a:solidFill>
                  <a:srgbClr val="42896B"/>
                </a:solidFill>
                <a:latin typeface="Calibri"/>
                <a:cs typeface="Calibri"/>
              </a:rPr>
              <a:t> </a:t>
            </a:r>
            <a:r>
              <a:rPr lang="en-US" sz="2400" b="0" dirty="0">
                <a:solidFill>
                  <a:srgbClr val="0000FF"/>
                </a:solidFill>
                <a:latin typeface="Calibri"/>
                <a:cs typeface="Calibri"/>
              </a:rPr>
              <a:t>at round 6n means</a:t>
            </a:r>
            <a:r>
              <a:rPr lang="en-US" sz="2400" b="0" dirty="0" smtClean="0">
                <a:solidFill>
                  <a:srgbClr val="0000FF"/>
                </a:solidFill>
                <a:latin typeface="Calibri"/>
                <a:cs typeface="Calibri"/>
              </a:rPr>
              <a:t>:</a:t>
            </a:r>
          </a:p>
          <a:p>
            <a:r>
              <a:rPr lang="en-US" sz="2400" dirty="0">
                <a:latin typeface="Calibri"/>
                <a:cs typeface="Calibri"/>
              </a:rPr>
              <a:t>A</a:t>
            </a:r>
            <a:r>
              <a:rPr lang="en-US" sz="2400" dirty="0" smtClean="0">
                <a:latin typeface="Calibri"/>
                <a:cs typeface="Calibri"/>
              </a:rPr>
              <a:t>ll </a:t>
            </a:r>
            <a:r>
              <a:rPr lang="en-US" sz="2400" dirty="0">
                <a:latin typeface="Calibri"/>
                <a:cs typeface="Calibri"/>
              </a:rPr>
              <a:t>agents moving in </a:t>
            </a:r>
            <a:r>
              <a:rPr lang="en-US" sz="2400" dirty="0" smtClean="0">
                <a:latin typeface="Calibri"/>
                <a:cs typeface="Calibri"/>
              </a:rPr>
              <a:t>my direction form a single group; </a:t>
            </a:r>
            <a:r>
              <a:rPr lang="en-US" sz="2400" b="0" dirty="0" smtClean="0">
                <a:latin typeface="Calibri"/>
                <a:cs typeface="Calibri"/>
              </a:rPr>
              <a:t>some may have not explored the whole ring;</a:t>
            </a:r>
            <a:r>
              <a:rPr lang="en-US" sz="2400" dirty="0" smtClean="0">
                <a:latin typeface="Calibri"/>
                <a:cs typeface="Calibri"/>
              </a:rPr>
              <a:t> P is true for all of them.</a:t>
            </a:r>
            <a:endParaRPr lang="en-US" sz="2400" dirty="0">
              <a:latin typeface="Calibri"/>
              <a:cs typeface="Calibri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it-IT" smtClean="0"/>
              <a:t>Paola Flocchini - Prague 2018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0" y="149731"/>
            <a:ext cx="52401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800000"/>
                </a:solidFill>
                <a:latin typeface="Calibri"/>
                <a:cs typeface="Calibri"/>
              </a:rPr>
              <a:t>With Cross Detection: Without Chirality </a:t>
            </a:r>
            <a:endParaRPr lang="en-US" sz="2400" dirty="0" smtClean="0">
              <a:solidFill>
                <a:srgbClr val="800000"/>
              </a:solidFill>
              <a:latin typeface="Calibri"/>
              <a:cs typeface="Calibri"/>
            </a:endParaRPr>
          </a:p>
          <a:p>
            <a:endParaRPr lang="en-US" sz="2400" dirty="0"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7000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 New Roman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 New Roman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24533</TotalTime>
  <Words>7669</Words>
  <Application>Microsoft Macintosh PowerPoint</Application>
  <PresentationFormat>On-screen Show (4:3)</PresentationFormat>
  <Paragraphs>1687</Paragraphs>
  <Slides>166</Slides>
  <Notes>117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166</vt:i4>
      </vt:variant>
    </vt:vector>
  </HeadingPairs>
  <TitlesOfParts>
    <vt:vector size="177" baseType="lpstr">
      <vt:lpstr>Apple Chancery</vt:lpstr>
      <vt:lpstr>Calibri</vt:lpstr>
      <vt:lpstr>Comic Sans MS</vt:lpstr>
      <vt:lpstr>Curlz MT</vt:lpstr>
      <vt:lpstr>Lucida Grande</vt:lpstr>
      <vt:lpstr>ＭＳ Ｐゴシック</vt:lpstr>
      <vt:lpstr>Symbol</vt:lpstr>
      <vt:lpstr>Times New Roman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  <vt:lpstr> </vt:lpstr>
      <vt:lpstr> </vt:lpstr>
      <vt:lpstr>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Office 2004 Test Drive User</dc:creator>
  <cp:lastModifiedBy>Microsoft Office User</cp:lastModifiedBy>
  <cp:revision>1154</cp:revision>
  <cp:lastPrinted>2017-06-04T20:49:07Z</cp:lastPrinted>
  <dcterms:created xsi:type="dcterms:W3CDTF">2007-05-14T14:59:45Z</dcterms:created>
  <dcterms:modified xsi:type="dcterms:W3CDTF">2018-07-09T05:57:37Z</dcterms:modified>
</cp:coreProperties>
</file>

<file path=docProps/thumbnail.jpeg>
</file>